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72" r:id="rId2"/>
    <p:sldId id="273" r:id="rId3"/>
    <p:sldId id="283" r:id="rId4"/>
    <p:sldId id="288" r:id="rId5"/>
    <p:sldId id="280" r:id="rId6"/>
    <p:sldId id="284" r:id="rId7"/>
    <p:sldId id="285" r:id="rId8"/>
    <p:sldId id="286" r:id="rId9"/>
    <p:sldId id="287" r:id="rId10"/>
    <p:sldId id="274" r:id="rId11"/>
    <p:sldId id="292" r:id="rId12"/>
    <p:sldId id="281" r:id="rId13"/>
    <p:sldId id="282" r:id="rId14"/>
    <p:sldId id="290" r:id="rId15"/>
    <p:sldId id="291" r:id="rId16"/>
    <p:sldId id="289"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10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urface_norma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Phong_shad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urface_triangula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a-IR" b="0" i="0" dirty="0">
                <a:solidFill>
                  <a:srgbClr val="252525"/>
                </a:solidFill>
                <a:effectLst/>
                <a:latin typeface="Roboto" panose="02000000000000000000" pitchFamily="2" charset="0"/>
              </a:rPr>
              <a:t>در گرافیک کامپیوتری سه بعدی و مدل سازی جامد، شبکه چند ضلعی مجموعه ای از رئوس، لبه ها و وجوه است که شکل یک جسم چند وجهی را مشخص می کند.</a:t>
            </a:r>
          </a:p>
          <a:p>
            <a:br>
              <a:rPr lang="fa-IR" dirty="0"/>
            </a:b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3</a:t>
            </a:fld>
            <a:endParaRPr lang="en-US"/>
          </a:p>
        </p:txBody>
      </p:sp>
    </p:spTree>
    <p:extLst>
      <p:ext uri="{BB962C8B-B14F-4D97-AF65-F5344CB8AC3E}">
        <p14:creationId xmlns:p14="http://schemas.microsoft.com/office/powerpoint/2010/main" val="329085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4</a:t>
            </a:fld>
            <a:endParaRPr lang="en-US"/>
          </a:p>
        </p:txBody>
      </p:sp>
    </p:spTree>
    <p:extLst>
      <p:ext uri="{BB962C8B-B14F-4D97-AF65-F5344CB8AC3E}">
        <p14:creationId xmlns:p14="http://schemas.microsoft.com/office/powerpoint/2010/main" val="828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0" i="0" dirty="0">
                <a:solidFill>
                  <a:srgbClr val="252525"/>
                </a:solidFill>
                <a:effectLst/>
                <a:latin typeface="Roboto" panose="02000000000000000000" pitchFamily="2" charset="0"/>
              </a:rPr>
              <a:t>صورت ها معمولاً از مثلث ها (شبکه مثلثی)، چهار ضلعی (چهارضلعی)، یا دیگر چند ضلعی های محدب ساده (</a:t>
            </a:r>
            <a:r>
              <a:rPr lang="en-US" b="0" i="0" dirty="0">
                <a:solidFill>
                  <a:srgbClr val="252525"/>
                </a:solidFill>
                <a:effectLst/>
                <a:latin typeface="Roboto" panose="02000000000000000000" pitchFamily="2" charset="0"/>
              </a:rPr>
              <a:t>n-</a:t>
            </a:r>
            <a:r>
              <a:rPr lang="en-US" b="0" i="0" dirty="0" err="1">
                <a:solidFill>
                  <a:srgbClr val="252525"/>
                </a:solidFill>
                <a:effectLst/>
                <a:latin typeface="Roboto" panose="02000000000000000000" pitchFamily="2" charset="0"/>
              </a:rPr>
              <a:t>gons</a:t>
            </a:r>
            <a:r>
              <a:rPr lang="en-US" b="0" i="0" dirty="0">
                <a:solidFill>
                  <a:srgbClr val="252525"/>
                </a:solidFill>
                <a:effectLst/>
                <a:latin typeface="Roboto" panose="02000000000000000000" pitchFamily="2" charset="0"/>
              </a:rPr>
              <a:t>) </a:t>
            </a:r>
            <a:r>
              <a:rPr lang="fa-IR" b="0" i="0" dirty="0">
                <a:solidFill>
                  <a:srgbClr val="252525"/>
                </a:solidFill>
                <a:effectLst/>
                <a:latin typeface="Roboto" panose="02000000000000000000" pitchFamily="2" charset="0"/>
              </a:rPr>
              <a:t>تشکیل شده اند، زیرا این کار رندرینگ را ساده می کند، اما ممکن است به طور کلی از چند ضلعی های مقعر یا حتی چند ضلعی های دارای سوراخ تشکیل شده باشد.</a:t>
            </a:r>
          </a:p>
          <a:p>
            <a:br>
              <a:rPr lang="fa-IR" dirty="0"/>
            </a:br>
            <a:endParaRPr lang="fa-IR" b="0" i="0" dirty="0">
              <a:solidFill>
                <a:srgbClr val="202122"/>
              </a:solidFill>
              <a:effectLst/>
              <a:latin typeface="Arial" panose="020B0604020202020204" pitchFamily="34" charset="0"/>
            </a:endParaRPr>
          </a:p>
          <a:p>
            <a:endParaRPr lang="fa-IR" b="0" i="0" dirty="0">
              <a:solidFill>
                <a:srgbClr val="202122"/>
              </a:solidFill>
              <a:effectLst/>
              <a:latin typeface="Arial" panose="020B0604020202020204" pitchFamily="34" charset="0"/>
            </a:endParaRPr>
          </a:p>
          <a:p>
            <a:endParaRPr lang="fa-IR" b="0" i="0" dirty="0">
              <a:solidFill>
                <a:srgbClr val="202122"/>
              </a:solidFill>
              <a:effectLst/>
              <a:latin typeface="Arial" panose="020B0604020202020204" pitchFamily="34" charset="0"/>
            </a:endParaRPr>
          </a:p>
          <a:p>
            <a:endParaRPr lang="fa-IR"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More often called </a:t>
            </a:r>
            <a:r>
              <a:rPr lang="en-US" b="1" i="0" dirty="0">
                <a:solidFill>
                  <a:srgbClr val="202122"/>
                </a:solidFill>
                <a:effectLst/>
                <a:latin typeface="Arial" panose="020B0604020202020204" pitchFamily="34" charset="0"/>
              </a:rPr>
              <a:t>smoothing groups</a:t>
            </a:r>
            <a:r>
              <a:rPr lang="en-US" b="0" i="0" dirty="0">
                <a:solidFill>
                  <a:srgbClr val="202122"/>
                </a:solidFill>
                <a:effectLst/>
                <a:latin typeface="Arial" panose="020B0604020202020204" pitchFamily="34" charset="0"/>
              </a:rPr>
              <a:t>, are useful, but not required to group smooth regions. Consider a cylinder with caps, such as a soda can. For smooth shading of the sides, all </a:t>
            </a:r>
            <a:r>
              <a:rPr lang="en-US" b="0" i="0" u="none" strike="noStrike" dirty="0">
                <a:solidFill>
                  <a:srgbClr val="0645AD"/>
                </a:solidFill>
                <a:effectLst/>
                <a:latin typeface="Arial" panose="020B0604020202020204" pitchFamily="34" charset="0"/>
                <a:hlinkClick r:id="rId3" tooltip="Surface normal"/>
              </a:rPr>
              <a:t>surface </a:t>
            </a:r>
            <a:r>
              <a:rPr lang="en-US" b="0" i="0" u="none" strike="noStrike" dirty="0" err="1">
                <a:solidFill>
                  <a:srgbClr val="0645AD"/>
                </a:solidFill>
                <a:effectLst/>
                <a:latin typeface="Arial" panose="020B0604020202020204" pitchFamily="34" charset="0"/>
                <a:hlinkClick r:id="rId3" tooltip="Surface normal"/>
              </a:rPr>
              <a:t>normals</a:t>
            </a:r>
            <a:r>
              <a:rPr lang="en-US" b="0" i="0" dirty="0">
                <a:solidFill>
                  <a:srgbClr val="202122"/>
                </a:solidFill>
                <a:effectLst/>
                <a:latin typeface="Arial" panose="020B0604020202020204" pitchFamily="34" charset="0"/>
              </a:rPr>
              <a:t> must point horizontally away from the center, while the </a:t>
            </a:r>
            <a:r>
              <a:rPr lang="en-US" b="0" i="0" dirty="0" err="1">
                <a:solidFill>
                  <a:srgbClr val="202122"/>
                </a:solidFill>
                <a:effectLst/>
                <a:latin typeface="Arial" panose="020B0604020202020204" pitchFamily="34" charset="0"/>
              </a:rPr>
              <a:t>normals</a:t>
            </a:r>
            <a:r>
              <a:rPr lang="en-US" b="0" i="0" dirty="0">
                <a:solidFill>
                  <a:srgbClr val="202122"/>
                </a:solidFill>
                <a:effectLst/>
                <a:latin typeface="Arial" panose="020B0604020202020204" pitchFamily="34" charset="0"/>
              </a:rPr>
              <a:t> of the caps must point straight up and down. Rendered as a single, </a:t>
            </a:r>
            <a:r>
              <a:rPr lang="en-US" b="0" i="0" u="none" strike="noStrike" dirty="0" err="1">
                <a:solidFill>
                  <a:srgbClr val="0645AD"/>
                </a:solidFill>
                <a:effectLst/>
                <a:latin typeface="Arial" panose="020B0604020202020204" pitchFamily="34" charset="0"/>
                <a:hlinkClick r:id="rId4" tooltip="Phong shading"/>
              </a:rPr>
              <a:t>Phong</a:t>
            </a:r>
            <a:r>
              <a:rPr lang="en-US" b="0" i="0" u="none" strike="noStrike" dirty="0">
                <a:solidFill>
                  <a:srgbClr val="0645AD"/>
                </a:solidFill>
                <a:effectLst/>
                <a:latin typeface="Arial" panose="020B0604020202020204" pitchFamily="34" charset="0"/>
                <a:hlinkClick r:id="rId4" tooltip="Phong shading"/>
              </a:rPr>
              <a:t>-shaded</a:t>
            </a:r>
            <a:r>
              <a:rPr lang="en-US" b="0" i="0" dirty="0">
                <a:solidFill>
                  <a:srgbClr val="202122"/>
                </a:solidFill>
                <a:effectLst/>
                <a:latin typeface="Arial" panose="020B0604020202020204" pitchFamily="34" charset="0"/>
              </a:rPr>
              <a:t> surface, the crease vertices would have incorrect </a:t>
            </a:r>
            <a:r>
              <a:rPr lang="en-US" b="0" i="0" dirty="0" err="1">
                <a:solidFill>
                  <a:srgbClr val="202122"/>
                </a:solidFill>
                <a:effectLst/>
                <a:latin typeface="Arial" panose="020B0604020202020204" pitchFamily="34" charset="0"/>
              </a:rPr>
              <a:t>normals</a:t>
            </a:r>
            <a:r>
              <a:rPr lang="en-US" b="0" i="0" dirty="0">
                <a:solidFill>
                  <a:srgbClr val="202122"/>
                </a:solidFill>
                <a:effectLst/>
                <a:latin typeface="Arial" panose="020B0604020202020204" pitchFamily="34" charset="0"/>
              </a:rPr>
              <a:t>. Thus, some way of determining where to cease smoothing is needed to group smooth parts of a mesh, just as polygons group 3-sided faces. As an alternative to providing surfaces/smoothing groups, a mesh may contain other data for calculating the same data, such as a splitting angle (polygons with </a:t>
            </a:r>
            <a:r>
              <a:rPr lang="en-US" b="0" i="0" dirty="0" err="1">
                <a:solidFill>
                  <a:srgbClr val="202122"/>
                </a:solidFill>
                <a:effectLst/>
                <a:latin typeface="Arial" panose="020B0604020202020204" pitchFamily="34" charset="0"/>
              </a:rPr>
              <a:t>normals</a:t>
            </a:r>
            <a:r>
              <a:rPr lang="en-US" b="0" i="0" dirty="0">
                <a:solidFill>
                  <a:srgbClr val="202122"/>
                </a:solidFill>
                <a:effectLst/>
                <a:latin typeface="Arial" panose="020B0604020202020204" pitchFamily="34" charset="0"/>
              </a:rPr>
              <a:t> above this threshold are either automatically treated as separate smoothing groups or some technique such as splitting or chamfering is automatically applied to the edge between them). Additionally, very high resolution meshes are less subject to issues that would require smoothing groups, as their polygons are so small as to make the need irrelevant. Further, another alternative exists in the possibility of simply detaching the surfaces themselves from the rest of the mesh. Renderers do not attempt to smooth edges across noncontiguous polygons.</a:t>
            </a: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8</a:t>
            </a:fld>
            <a:endParaRPr lang="en-US"/>
          </a:p>
        </p:txBody>
      </p:sp>
    </p:spTree>
    <p:extLst>
      <p:ext uri="{BB962C8B-B14F-4D97-AF65-F5344CB8AC3E}">
        <p14:creationId xmlns:p14="http://schemas.microsoft.com/office/powerpoint/2010/main" val="252926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a-IR" b="0" i="0" dirty="0">
                <a:solidFill>
                  <a:srgbClr val="252525"/>
                </a:solidFill>
                <a:effectLst/>
                <a:latin typeface="Roboto" panose="02000000000000000000" pitchFamily="2" charset="0"/>
              </a:rPr>
              <a:t>در هندسه، مجموعه ای از نقاط در فضا مسطح هستند اگر صفحه هندسی وجود داشته باشد که همه آنها را در بر گیرد.</a:t>
            </a:r>
          </a:p>
          <a:p>
            <a:br>
              <a:rPr lang="fa-IR" dirty="0"/>
            </a:br>
            <a:r>
              <a:rPr lang="en-US" b="0" i="0" dirty="0">
                <a:solidFill>
                  <a:srgbClr val="202122"/>
                </a:solidFill>
                <a:effectLst/>
                <a:latin typeface="Arial" panose="020B0604020202020204" pitchFamily="34" charset="0"/>
              </a:rPr>
              <a:t>Objects created with polygon meshes must store different types of elements. These include vertices, edges, faces, polygons and surfaces. In many applications, only vertices, edges and either faces or polygons are stored. A renderer may support only 3-sided faces, so polygons must be constructed of many of these, as shown above. However, many renderers either support quads and higher-sided polygons, or are able to convert polygons to triangles on the fly, making it unnecessary to store a mesh in a </a:t>
            </a:r>
            <a:r>
              <a:rPr lang="en-US" b="0" i="0" u="none" strike="noStrike" dirty="0">
                <a:solidFill>
                  <a:srgbClr val="0645AD"/>
                </a:solidFill>
                <a:effectLst/>
                <a:latin typeface="Arial" panose="020B0604020202020204" pitchFamily="34" charset="0"/>
                <a:hlinkClick r:id="rId3" tooltip="Surface triangulation"/>
              </a:rPr>
              <a:t>triangulated</a:t>
            </a:r>
            <a:r>
              <a:rPr lang="en-US" b="0" i="0" dirty="0">
                <a:solidFill>
                  <a:srgbClr val="202122"/>
                </a:solidFill>
                <a:effectLst/>
                <a:latin typeface="Arial" panose="020B0604020202020204" pitchFamily="34" charset="0"/>
              </a:rPr>
              <a:t> form.</a:t>
            </a:r>
            <a:endParaRPr lang="en-US" dirty="0"/>
          </a:p>
        </p:txBody>
      </p:sp>
      <p:sp>
        <p:nvSpPr>
          <p:cNvPr id="4" name="Slide Number Placeholder 3"/>
          <p:cNvSpPr>
            <a:spLocks noGrp="1"/>
          </p:cNvSpPr>
          <p:nvPr>
            <p:ph type="sldNum" sz="quarter" idx="5"/>
          </p:nvPr>
        </p:nvSpPr>
        <p:spPr/>
        <p:txBody>
          <a:bodyPr/>
          <a:lstStyle/>
          <a:p>
            <a:fld id="{893B0CF2-7F87-4E02-A248-870047730F99}" type="slidenum">
              <a:rPr lang="en-US" smtClean="0"/>
              <a:t>9</a:t>
            </a:fld>
            <a:endParaRPr lang="en-US"/>
          </a:p>
        </p:txBody>
      </p:sp>
    </p:spTree>
    <p:extLst>
      <p:ext uri="{BB962C8B-B14F-4D97-AF65-F5344CB8AC3E}">
        <p14:creationId xmlns:p14="http://schemas.microsoft.com/office/powerpoint/2010/main" val="74363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5/18/2022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5/18/2022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5/18/2022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5/18/2022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5/18/2022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5/18/2022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5/18/2022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5/18/2022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5/18/2022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5/18/2022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5/18/2022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5/18/2022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600" dirty="0">
                <a:solidFill>
                  <a:schemeClr val="tx1"/>
                </a:solidFill>
                <a:latin typeface="+mn-lt"/>
                <a:ea typeface="+mn-ea"/>
                <a:cs typeface="+mn-cs"/>
              </a:rPr>
              <a:t>Creativity</a:t>
            </a:r>
            <a:r>
              <a:rPr lang="en-US" dirty="0"/>
              <a:t> Session</a:t>
            </a:r>
          </a:p>
        </p:txBody>
      </p:sp>
      <p:sp>
        <p:nvSpPr>
          <p:cNvPr id="5" name="Subtitle 4"/>
          <p:cNvSpPr>
            <a:spLocks noGrp="1"/>
          </p:cNvSpPr>
          <p:nvPr>
            <p:ph type="subTitle" idx="1"/>
          </p:nvPr>
        </p:nvSpPr>
        <p:spPr/>
        <p:txBody>
          <a:bodyPr/>
          <a:lstStyle/>
          <a:p>
            <a:r>
              <a:rPr lang="en-US" dirty="0"/>
              <a:t>Presenter’s Name</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پیاده‌سازی</a:t>
            </a:r>
            <a:endParaRPr lang="en-US" dirty="0">
              <a:cs typeface="B Nazanin" panose="00000400000000000000" pitchFamily="2" charset="-78"/>
            </a:endParaRPr>
          </a:p>
        </p:txBody>
      </p:sp>
      <p:sp>
        <p:nvSpPr>
          <p:cNvPr id="2" name="Content Placeholder 1"/>
          <p:cNvSpPr>
            <a:spLocks noGrp="1"/>
          </p:cNvSpPr>
          <p:nvPr>
            <p:ph idx="1"/>
          </p:nvPr>
        </p:nvSpPr>
        <p:spPr/>
        <p:txBody>
          <a:bodyPr/>
          <a:lstStyle/>
          <a:p>
            <a:pPr algn="r" rtl="1"/>
            <a:r>
              <a:rPr lang="fa-IR" dirty="0">
                <a:cs typeface="B Nazanin" panose="00000400000000000000" pitchFamily="2" charset="-78"/>
              </a:rPr>
              <a:t>مدل اسکلتونی</a:t>
            </a:r>
          </a:p>
          <a:p>
            <a:pPr lvl="1" algn="r" rtl="1"/>
            <a:r>
              <a:rPr lang="fa-IR" dirty="0">
                <a:cs typeface="B Nazanin" panose="00000400000000000000" pitchFamily="2" charset="-78"/>
              </a:rPr>
              <a:t>مدل </a:t>
            </a:r>
            <a:endParaRPr lang="en-US" dirty="0">
              <a:cs typeface="B Nazanin" panose="00000400000000000000" pitchFamily="2" charset="-78"/>
            </a:endParaRPr>
          </a:p>
          <a:p>
            <a:pPr lvl="1" algn="r" rtl="1"/>
            <a:r>
              <a:rPr lang="fa-IR" dirty="0">
                <a:cs typeface="B Nazanin" panose="00000400000000000000" pitchFamily="2" charset="-78"/>
              </a:rPr>
              <a:t>اسکلتون</a:t>
            </a:r>
          </a:p>
          <a:p>
            <a:pPr algn="r" rtl="1"/>
            <a:r>
              <a:rPr lang="fa-IR" dirty="0">
                <a:cs typeface="B Nazanin" panose="00000400000000000000" pitchFamily="2" charset="-78"/>
              </a:rPr>
              <a:t>کلیپ‌های انیمیشن</a:t>
            </a:r>
          </a:p>
          <a:p>
            <a:pPr algn="r" rtl="1"/>
            <a:r>
              <a:rPr lang="fa-IR" dirty="0">
                <a:cs typeface="B Nazanin" panose="00000400000000000000" pitchFamily="2" charset="-78"/>
              </a:rPr>
              <a:t>پخش‌کننده </a:t>
            </a: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پیاده‌سازی</a:t>
            </a:r>
            <a:endParaRPr lang="en-US" dirty="0">
              <a:cs typeface="B Nazanin" panose="00000400000000000000" pitchFamily="2" charset="-78"/>
            </a:endParaRPr>
          </a:p>
        </p:txBody>
      </p:sp>
      <p:sp>
        <p:nvSpPr>
          <p:cNvPr id="2" name="Content Placeholder 1"/>
          <p:cNvSpPr>
            <a:spLocks noGrp="1"/>
          </p:cNvSpPr>
          <p:nvPr>
            <p:ph idx="1"/>
          </p:nvPr>
        </p:nvSpPr>
        <p:spPr/>
        <p:txBody>
          <a:bodyPr>
            <a:normAutofit/>
          </a:bodyPr>
          <a:lstStyle/>
          <a:p>
            <a:pPr algn="r" rtl="1"/>
            <a:r>
              <a:rPr lang="fa-IR" sz="2800" dirty="0">
                <a:cs typeface="B Nazanin" panose="00000400000000000000" pitchFamily="2" charset="-78"/>
              </a:rPr>
              <a:t>مدل اسکلتونی</a:t>
            </a:r>
          </a:p>
          <a:p>
            <a:pPr lvl="1" algn="r" rtl="1"/>
            <a:r>
              <a:rPr lang="fa-IR" sz="2800" dirty="0">
                <a:cs typeface="B Nazanin" panose="00000400000000000000" pitchFamily="2" charset="-78"/>
              </a:rPr>
              <a:t>مدل </a:t>
            </a:r>
            <a:endParaRPr lang="en-US" sz="2800" dirty="0">
              <a:cs typeface="B Nazanin" panose="00000400000000000000" pitchFamily="2" charset="-78"/>
            </a:endParaRPr>
          </a:p>
          <a:p>
            <a:pPr lvl="1" algn="r" rtl="1"/>
            <a:r>
              <a:rPr lang="fa-IR" sz="2800" dirty="0">
                <a:solidFill>
                  <a:schemeClr val="bg1">
                    <a:lumMod val="50000"/>
                  </a:schemeClr>
                </a:solidFill>
                <a:cs typeface="B Nazanin" panose="00000400000000000000" pitchFamily="2" charset="-78"/>
              </a:rPr>
              <a:t>اسکلتون</a:t>
            </a: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69434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مدل اسکلتونی</a:t>
            </a:r>
            <a:endParaRPr lang="en-US" dirty="0">
              <a:cs typeface="B Nazanin" panose="00000400000000000000" pitchFamily="2" charset="-78"/>
            </a:endParaRPr>
          </a:p>
        </p:txBody>
      </p:sp>
      <p:sp>
        <p:nvSpPr>
          <p:cNvPr id="2" name="Content Placeholder 1"/>
          <p:cNvSpPr>
            <a:spLocks noGrp="1"/>
          </p:cNvSpPr>
          <p:nvPr>
            <p:ph idx="1"/>
          </p:nvPr>
        </p:nvSpPr>
        <p:spPr/>
        <p:txBody>
          <a:bodyPr/>
          <a:lstStyle/>
          <a:p>
            <a:pPr algn="r" rtl="1"/>
            <a:r>
              <a:rPr lang="fa-IR" dirty="0">
                <a:cs typeface="B Nazanin" panose="00000400000000000000" pitchFamily="2" charset="-78"/>
              </a:rPr>
              <a:t>مدل / مش چندضلعی</a:t>
            </a:r>
          </a:p>
          <a:p>
            <a:pPr lvl="1" algn="r" rtl="1"/>
            <a:r>
              <a:rPr lang="fa-IR" dirty="0">
                <a:cs typeface="B Nazanin" panose="00000400000000000000" pitchFamily="2" charset="-78"/>
              </a:rPr>
              <a:t>مش چندضلعی جامد</a:t>
            </a:r>
            <a:endParaRPr lang="en-US" dirty="0">
              <a:cs typeface="B Nazanin" panose="00000400000000000000" pitchFamily="2" charset="-78"/>
            </a:endParaRPr>
          </a:p>
          <a:p>
            <a:pPr algn="r" rtl="1"/>
            <a:r>
              <a:rPr lang="fa-IR" dirty="0">
                <a:cs typeface="B Nazanin" panose="00000400000000000000" pitchFamily="2" charset="-78"/>
              </a:rPr>
              <a:t>اسکلتون</a:t>
            </a:r>
          </a:p>
          <a:p>
            <a:pPr lvl="1" algn="r" rtl="1"/>
            <a:r>
              <a:rPr lang="fa-IR" dirty="0">
                <a:cs typeface="B Nazanin" panose="00000400000000000000" pitchFamily="2" charset="-78"/>
              </a:rPr>
              <a:t>سلسله مراتبی از مفاصل</a:t>
            </a: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7" name="Group 6">
            <a:extLst>
              <a:ext uri="{FF2B5EF4-FFF2-40B4-BE49-F238E27FC236}">
                <a16:creationId xmlns:a16="http://schemas.microsoft.com/office/drawing/2014/main" id="{D74E20B8-A742-48F2-90B6-EFA50A49E13D}"/>
              </a:ext>
            </a:extLst>
          </p:cNvPr>
          <p:cNvGrpSpPr/>
          <p:nvPr/>
        </p:nvGrpSpPr>
        <p:grpSpPr>
          <a:xfrm>
            <a:off x="0" y="1788485"/>
            <a:ext cx="6357061" cy="4365427"/>
            <a:chOff x="0" y="2492573"/>
            <a:chExt cx="6357061" cy="4365427"/>
          </a:xfrm>
        </p:grpSpPr>
        <p:pic>
          <p:nvPicPr>
            <p:cNvPr id="8" name="Picture 7">
              <a:extLst>
                <a:ext uri="{FF2B5EF4-FFF2-40B4-BE49-F238E27FC236}">
                  <a16:creationId xmlns:a16="http://schemas.microsoft.com/office/drawing/2014/main" id="{64C280BD-1DDE-4687-9526-DD4D72B4A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76" y="2492573"/>
              <a:ext cx="2905125" cy="4057650"/>
            </a:xfrm>
            <a:prstGeom prst="rect">
              <a:avLst/>
            </a:prstGeom>
          </p:spPr>
        </p:pic>
        <p:sp>
          <p:nvSpPr>
            <p:cNvPr id="9" name="TextBox 8">
              <a:extLst>
                <a:ext uri="{FF2B5EF4-FFF2-40B4-BE49-F238E27FC236}">
                  <a16:creationId xmlns:a16="http://schemas.microsoft.com/office/drawing/2014/main" id="{928A5B4B-D1C6-463F-99A6-43FDC369BA85}"/>
                </a:ext>
              </a:extLst>
            </p:cNvPr>
            <p:cNvSpPr txBox="1"/>
            <p:nvPr/>
          </p:nvSpPr>
          <p:spPr>
            <a:xfrm>
              <a:off x="0" y="6550223"/>
              <a:ext cx="6357061" cy="307777"/>
            </a:xfrm>
            <a:prstGeom prst="rect">
              <a:avLst/>
            </a:prstGeom>
            <a:noFill/>
          </p:spPr>
          <p:txBody>
            <a:bodyPr wrap="none" rtlCol="0">
              <a:spAutoFit/>
            </a:bodyPr>
            <a:lstStyle/>
            <a:p>
              <a:r>
                <a:rPr lang="en-US" sz="1400" dirty="0"/>
                <a:t>http://users.csc.calpoly.edu/~zwood/teaching/csc471/finalW16_1/diphan/index.html</a:t>
              </a:r>
            </a:p>
          </p:txBody>
        </p:sp>
      </p:grpSp>
    </p:spTree>
    <p:extLst>
      <p:ext uri="{BB962C8B-B14F-4D97-AF65-F5344CB8AC3E}">
        <p14:creationId xmlns:p14="http://schemas.microsoft.com/office/powerpoint/2010/main" val="381245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مدل یا مش چندضلعی(1)</a:t>
            </a:r>
            <a:endParaRPr lang="en-US" dirty="0">
              <a:cs typeface="B Nazanin" panose="00000400000000000000" pitchFamily="2" charset="-78"/>
            </a:endParaRPr>
          </a:p>
        </p:txBody>
      </p:sp>
      <p:sp>
        <p:nvSpPr>
          <p:cNvPr id="2" name="Content Placeholder 1"/>
          <p:cNvSpPr>
            <a:spLocks noGrp="1"/>
          </p:cNvSpPr>
          <p:nvPr>
            <p:ph idx="1"/>
          </p:nvPr>
        </p:nvSpPr>
        <p:spPr/>
        <p:txBody>
          <a:bodyPr/>
          <a:lstStyle/>
          <a:p>
            <a:pPr algn="r" rtl="1"/>
            <a:r>
              <a:rPr lang="fa-IR" dirty="0">
                <a:cs typeface="B Nazanin" panose="00000400000000000000" pitchFamily="2" charset="-78"/>
              </a:rPr>
              <a:t>زیرمش</a:t>
            </a:r>
          </a:p>
          <a:p>
            <a:pPr lvl="1" algn="r" rtl="1"/>
            <a:r>
              <a:rPr lang="fa-IR" dirty="0">
                <a:cs typeface="B Nazanin" panose="00000400000000000000" pitchFamily="2" charset="-78"/>
              </a:rPr>
              <a:t>چند ضلعی‌های دارای یک نوع متریال</a:t>
            </a:r>
          </a:p>
          <a:p>
            <a:pPr lvl="1" algn="r" rtl="1"/>
            <a:r>
              <a:rPr lang="fa-IR" dirty="0">
                <a:cs typeface="B Nazanin" panose="00000400000000000000" pitchFamily="2" charset="-78"/>
              </a:rPr>
              <a:t>در هر رندر، حداکثر یک متریال می‌تواند استفاده شود</a:t>
            </a:r>
          </a:p>
          <a:p>
            <a:pPr lvl="1" algn="r" rtl="1"/>
            <a:endParaRPr lang="fa-IR" dirty="0">
              <a:cs typeface="B Nazanin" panose="00000400000000000000" pitchFamily="2" charset="-78"/>
            </a:endParaRP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6" name="Picture 5">
            <a:extLst>
              <a:ext uri="{FF2B5EF4-FFF2-40B4-BE49-F238E27FC236}">
                <a16:creationId xmlns:a16="http://schemas.microsoft.com/office/drawing/2014/main" id="{1C05FC82-4C3F-45AC-8134-D14733A15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41" y="1275588"/>
            <a:ext cx="3865492" cy="3865492"/>
          </a:xfrm>
          <a:prstGeom prst="rect">
            <a:avLst/>
          </a:prstGeom>
        </p:spPr>
      </p:pic>
      <p:sp>
        <p:nvSpPr>
          <p:cNvPr id="7" name="TextBox 6">
            <a:extLst>
              <a:ext uri="{FF2B5EF4-FFF2-40B4-BE49-F238E27FC236}">
                <a16:creationId xmlns:a16="http://schemas.microsoft.com/office/drawing/2014/main" id="{F740FA3E-8FD9-4962-8553-1723AB8C59F3}"/>
              </a:ext>
            </a:extLst>
          </p:cNvPr>
          <p:cNvSpPr txBox="1"/>
          <p:nvPr/>
        </p:nvSpPr>
        <p:spPr>
          <a:xfrm>
            <a:off x="363984" y="5282214"/>
            <a:ext cx="4785065" cy="492443"/>
          </a:xfrm>
          <a:prstGeom prst="rect">
            <a:avLst/>
          </a:prstGeom>
          <a:noFill/>
          <a:ln>
            <a:solidFill>
              <a:schemeClr val="bg2"/>
            </a:solidFill>
          </a:ln>
        </p:spPr>
        <p:txBody>
          <a:bodyPr wrap="square" rtlCol="0">
            <a:spAutoFit/>
          </a:bodyPr>
          <a:lstStyle/>
          <a:p>
            <a:r>
              <a:rPr lang="en-US" sz="1400" dirty="0">
                <a:cs typeface="B Nazanin" panose="00000400000000000000" pitchFamily="2" charset="-78"/>
              </a:rPr>
              <a:t>https://</a:t>
            </a:r>
            <a:r>
              <a:rPr lang="en-US" sz="1400" dirty="0" err="1">
                <a:cs typeface="B Nazanin" panose="00000400000000000000" pitchFamily="2" charset="-78"/>
              </a:rPr>
              <a:t>cults3d.com</a:t>
            </a:r>
            <a:r>
              <a:rPr lang="en-US" sz="1400" dirty="0">
                <a:cs typeface="B Nazanin" panose="00000400000000000000" pitchFamily="2" charset="-78"/>
              </a:rPr>
              <a:t>/</a:t>
            </a:r>
            <a:r>
              <a:rPr lang="en-US" sz="1400" dirty="0" err="1">
                <a:cs typeface="B Nazanin" panose="00000400000000000000" pitchFamily="2" charset="-78"/>
              </a:rPr>
              <a:t>en</a:t>
            </a:r>
            <a:r>
              <a:rPr lang="en-US" sz="1400" dirty="0">
                <a:cs typeface="B Nazanin" panose="00000400000000000000" pitchFamily="2" charset="-78"/>
              </a:rPr>
              <a:t>/</a:t>
            </a:r>
            <a:r>
              <a:rPr lang="en-US" sz="1400" dirty="0" err="1">
                <a:cs typeface="B Nazanin" panose="00000400000000000000" pitchFamily="2" charset="-78"/>
              </a:rPr>
              <a:t>3d</a:t>
            </a:r>
            <a:r>
              <a:rPr lang="en-US" sz="1400" dirty="0">
                <a:cs typeface="B Nazanin" panose="00000400000000000000" pitchFamily="2" charset="-78"/>
              </a:rPr>
              <a:t>-model/game/</a:t>
            </a:r>
            <a:r>
              <a:rPr lang="en-US" sz="1200" dirty="0" err="1">
                <a:cs typeface="B Nazanin" panose="00000400000000000000" pitchFamily="2" charset="-78"/>
              </a:rPr>
              <a:t>bugatti</a:t>
            </a:r>
            <a:r>
              <a:rPr lang="en-US" sz="1200" dirty="0">
                <a:cs typeface="B Nazanin" panose="00000400000000000000" pitchFamily="2" charset="-78"/>
              </a:rPr>
              <a:t>-</a:t>
            </a:r>
            <a:r>
              <a:rPr lang="en-US" sz="1200" dirty="0" err="1">
                <a:cs typeface="B Nazanin" panose="00000400000000000000" pitchFamily="2" charset="-78"/>
              </a:rPr>
              <a:t>veyron</a:t>
            </a:r>
            <a:r>
              <a:rPr lang="en-US" sz="1200" dirty="0">
                <a:cs typeface="B Nazanin" panose="00000400000000000000" pitchFamily="2" charset="-78"/>
              </a:rPr>
              <a:t>-printable-car-</a:t>
            </a:r>
            <a:r>
              <a:rPr lang="en-US" sz="1200" dirty="0" err="1">
                <a:cs typeface="B Nazanin" panose="00000400000000000000" pitchFamily="2" charset="-78"/>
              </a:rPr>
              <a:t>3d</a:t>
            </a:r>
            <a:r>
              <a:rPr lang="en-US" sz="1200" dirty="0">
                <a:cs typeface="B Nazanin" panose="00000400000000000000" pitchFamily="2" charset="-78"/>
              </a:rPr>
              <a:t>-digital-</a:t>
            </a:r>
            <a:r>
              <a:rPr lang="en-US" sz="1200" dirty="0" err="1">
                <a:cs typeface="B Nazanin" panose="00000400000000000000" pitchFamily="2" charset="-78"/>
              </a:rPr>
              <a:t>stl</a:t>
            </a:r>
            <a:r>
              <a:rPr lang="en-US" sz="1200" dirty="0">
                <a:cs typeface="B Nazanin" panose="00000400000000000000" pitchFamily="2" charset="-78"/>
              </a:rPr>
              <a:t>-file</a:t>
            </a:r>
            <a:endParaRPr lang="en-US" sz="1400" dirty="0">
              <a:cs typeface="B Nazanin" panose="00000400000000000000" pitchFamily="2" charset="-78"/>
            </a:endParaRPr>
          </a:p>
        </p:txBody>
      </p:sp>
    </p:spTree>
    <p:extLst>
      <p:ext uri="{BB962C8B-B14F-4D97-AF65-F5344CB8AC3E}">
        <p14:creationId xmlns:p14="http://schemas.microsoft.com/office/powerpoint/2010/main" val="418654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مدل یا مش چندضلعی</a:t>
            </a:r>
            <a:r>
              <a:rPr lang="en-US" dirty="0">
                <a:cs typeface="B Nazanin" panose="00000400000000000000" pitchFamily="2" charset="-78"/>
              </a:rPr>
              <a:t> </a:t>
            </a:r>
            <a:r>
              <a:rPr lang="fa-IR" dirty="0">
                <a:cs typeface="B Nazanin" panose="00000400000000000000" pitchFamily="2" charset="-78"/>
              </a:rPr>
              <a:t>(3)</a:t>
            </a:r>
            <a:endParaRPr lang="en-US" dirty="0">
              <a:cs typeface="B Nazanin" panose="00000400000000000000" pitchFamily="2" charset="-78"/>
            </a:endParaRPr>
          </a:p>
        </p:txBody>
      </p:sp>
      <p:sp>
        <p:nvSpPr>
          <p:cNvPr id="2" name="Content Placeholder 1"/>
          <p:cNvSpPr>
            <a:spLocks noGrp="1"/>
          </p:cNvSpPr>
          <p:nvPr>
            <p:ph idx="1"/>
          </p:nvPr>
        </p:nvSpPr>
        <p:spPr/>
        <p:txBody>
          <a:bodyPr/>
          <a:lstStyle/>
          <a:p>
            <a:pPr algn="r" rtl="1"/>
            <a:r>
              <a:rPr lang="fa-IR" dirty="0">
                <a:cs typeface="B Nazanin" panose="00000400000000000000" pitchFamily="2" charset="-78"/>
              </a:rPr>
              <a:t>متریال</a:t>
            </a:r>
          </a:p>
          <a:p>
            <a:pPr lvl="1" algn="r" rtl="1"/>
            <a:r>
              <a:rPr lang="fa-IR" dirty="0">
                <a:cs typeface="B Nazanin" panose="00000400000000000000" pitchFamily="2" charset="-78"/>
              </a:rPr>
              <a:t>هنگام اضافه کردن مثلث جدید به صفحه‌ی نمایش باید چه کرد</a:t>
            </a:r>
          </a:p>
          <a:p>
            <a:pPr lvl="1" algn="r" rtl="1"/>
            <a:r>
              <a:rPr lang="fa-IR" dirty="0">
                <a:cs typeface="B Nazanin" panose="00000400000000000000" pitchFamily="2" charset="-78"/>
              </a:rPr>
              <a:t>هر متریال شامل پارامتر های قابل تنظیم است</a:t>
            </a:r>
          </a:p>
          <a:p>
            <a:pPr lvl="2" algn="r" rtl="1"/>
            <a:r>
              <a:rPr lang="fa-IR" dirty="0">
                <a:cs typeface="B Nazanin" panose="00000400000000000000" pitchFamily="2" charset="-78"/>
              </a:rPr>
              <a:t>میزان کدورت شئ</a:t>
            </a:r>
          </a:p>
          <a:p>
            <a:pPr lvl="2" algn="r" rtl="1"/>
            <a:r>
              <a:rPr lang="fa-IR" dirty="0">
                <a:cs typeface="B Nazanin" panose="00000400000000000000" pitchFamily="2" charset="-78"/>
              </a:rPr>
              <a:t>میزان براقی شئ</a:t>
            </a:r>
          </a:p>
          <a:p>
            <a:pPr lvl="2" algn="r" rtl="1"/>
            <a:r>
              <a:rPr lang="fa-IR" dirty="0">
                <a:cs typeface="B Nazanin" panose="00000400000000000000" pitchFamily="2" charset="-78"/>
              </a:rPr>
              <a:t>رنگ (بافت) شئ</a:t>
            </a:r>
          </a:p>
          <a:p>
            <a:pPr lvl="2" algn="r" rtl="1"/>
            <a:r>
              <a:rPr lang="fa-IR" dirty="0">
                <a:cs typeface="B Nazanin" panose="00000400000000000000" pitchFamily="2" charset="-78"/>
              </a:rPr>
              <a:t>سایه‌زنی پیکسلی یا راسی</a:t>
            </a: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8" name="Picture 7">
            <a:extLst>
              <a:ext uri="{FF2B5EF4-FFF2-40B4-BE49-F238E27FC236}">
                <a16:creationId xmlns:a16="http://schemas.microsoft.com/office/drawing/2014/main" id="{088B7BAC-B657-4100-BC88-2CE2D7BEA8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874" y="3582881"/>
            <a:ext cx="5373533" cy="3049480"/>
          </a:xfrm>
          <a:prstGeom prst="rect">
            <a:avLst/>
          </a:prstGeom>
        </p:spPr>
      </p:pic>
      <p:pic>
        <p:nvPicPr>
          <p:cNvPr id="10" name="Picture 9">
            <a:extLst>
              <a:ext uri="{FF2B5EF4-FFF2-40B4-BE49-F238E27FC236}">
                <a16:creationId xmlns:a16="http://schemas.microsoft.com/office/drawing/2014/main" id="{DB29B3C5-54C3-422A-987E-7055C90A2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800" y="1118051"/>
            <a:ext cx="3788748" cy="2157069"/>
          </a:xfrm>
          <a:prstGeom prst="rect">
            <a:avLst/>
          </a:prstGeom>
        </p:spPr>
      </p:pic>
      <p:sp>
        <p:nvSpPr>
          <p:cNvPr id="12" name="TextBox 11">
            <a:extLst>
              <a:ext uri="{FF2B5EF4-FFF2-40B4-BE49-F238E27FC236}">
                <a16:creationId xmlns:a16="http://schemas.microsoft.com/office/drawing/2014/main" id="{38500C47-076E-4237-9400-1B29A0C21E3A}"/>
              </a:ext>
            </a:extLst>
          </p:cNvPr>
          <p:cNvSpPr txBox="1"/>
          <p:nvPr/>
        </p:nvSpPr>
        <p:spPr>
          <a:xfrm>
            <a:off x="38939" y="3290612"/>
            <a:ext cx="5521468" cy="261610"/>
          </a:xfrm>
          <a:prstGeom prst="rect">
            <a:avLst/>
          </a:prstGeom>
          <a:noFill/>
          <a:ln>
            <a:solidFill>
              <a:schemeClr val="bg1"/>
            </a:solidFill>
          </a:ln>
        </p:spPr>
        <p:txBody>
          <a:bodyPr wrap="square" rtlCol="0">
            <a:spAutoFit/>
          </a:bodyPr>
          <a:lstStyle/>
          <a:p>
            <a:r>
              <a:rPr lang="en-US" sz="1100" dirty="0">
                <a:cs typeface="B Nazanin" panose="00000400000000000000" pitchFamily="2" charset="-78"/>
              </a:rPr>
              <a:t>https://</a:t>
            </a:r>
            <a:r>
              <a:rPr lang="en-US" sz="1100" dirty="0" err="1">
                <a:cs typeface="B Nazanin" panose="00000400000000000000" pitchFamily="2" charset="-78"/>
              </a:rPr>
              <a:t>store.substance3d.com</a:t>
            </a:r>
            <a:r>
              <a:rPr lang="en-US" sz="1100" dirty="0">
                <a:cs typeface="B Nazanin" panose="00000400000000000000" pitchFamily="2" charset="-78"/>
              </a:rPr>
              <a:t>/blog/substance-source-automotive-materials-exterior-1</a:t>
            </a:r>
          </a:p>
        </p:txBody>
      </p:sp>
      <p:sp>
        <p:nvSpPr>
          <p:cNvPr id="13" name="TextBox 12">
            <a:extLst>
              <a:ext uri="{FF2B5EF4-FFF2-40B4-BE49-F238E27FC236}">
                <a16:creationId xmlns:a16="http://schemas.microsoft.com/office/drawing/2014/main" id="{98F7614D-46E3-4D13-B3FC-8CB8F1041D1E}"/>
              </a:ext>
            </a:extLst>
          </p:cNvPr>
          <p:cNvSpPr txBox="1"/>
          <p:nvPr/>
        </p:nvSpPr>
        <p:spPr>
          <a:xfrm>
            <a:off x="186874" y="6601618"/>
            <a:ext cx="5521468" cy="261610"/>
          </a:xfrm>
          <a:prstGeom prst="rect">
            <a:avLst/>
          </a:prstGeom>
          <a:noFill/>
          <a:ln>
            <a:solidFill>
              <a:schemeClr val="bg1"/>
            </a:solidFill>
          </a:ln>
        </p:spPr>
        <p:txBody>
          <a:bodyPr wrap="square" rtlCol="0">
            <a:spAutoFit/>
          </a:bodyPr>
          <a:lstStyle/>
          <a:p>
            <a:r>
              <a:rPr lang="en-US" sz="1100" dirty="0">
                <a:cs typeface="B Nazanin" panose="00000400000000000000" pitchFamily="2" charset="-78"/>
              </a:rPr>
              <a:t>https://</a:t>
            </a:r>
            <a:r>
              <a:rPr lang="en-US" sz="1100" dirty="0" err="1">
                <a:cs typeface="B Nazanin" panose="00000400000000000000" pitchFamily="2" charset="-78"/>
              </a:rPr>
              <a:t>cleverlottery.weebly.com</a:t>
            </a:r>
            <a:r>
              <a:rPr lang="en-US" sz="1100" dirty="0">
                <a:cs typeface="B Nazanin" panose="00000400000000000000" pitchFamily="2" charset="-78"/>
              </a:rPr>
              <a:t>/</a:t>
            </a:r>
            <a:r>
              <a:rPr lang="en-US" sz="1100" dirty="0" err="1">
                <a:cs typeface="B Nazanin" panose="00000400000000000000" pitchFamily="2" charset="-78"/>
              </a:rPr>
              <a:t>vray</a:t>
            </a:r>
            <a:r>
              <a:rPr lang="en-US" sz="1100" dirty="0">
                <a:cs typeface="B Nazanin" panose="00000400000000000000" pitchFamily="2" charset="-78"/>
              </a:rPr>
              <a:t>-materials-</a:t>
            </a:r>
            <a:r>
              <a:rPr lang="en-US" sz="1100" dirty="0" err="1">
                <a:cs typeface="B Nazanin" panose="00000400000000000000" pitchFamily="2" charset="-78"/>
              </a:rPr>
              <a:t>download.html</a:t>
            </a:r>
            <a:endParaRPr lang="en-US" sz="1100" dirty="0">
              <a:cs typeface="B Nazanin" panose="00000400000000000000" pitchFamily="2" charset="-78"/>
            </a:endParaRPr>
          </a:p>
        </p:txBody>
      </p:sp>
    </p:spTree>
    <p:extLst>
      <p:ext uri="{BB962C8B-B14F-4D97-AF65-F5344CB8AC3E}">
        <p14:creationId xmlns:p14="http://schemas.microsoft.com/office/powerpoint/2010/main" val="135850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مدل یا مش چندضلعی</a:t>
            </a:r>
            <a:r>
              <a:rPr lang="en-US" dirty="0">
                <a:cs typeface="B Nazanin" panose="00000400000000000000" pitchFamily="2" charset="-78"/>
              </a:rPr>
              <a:t> </a:t>
            </a:r>
            <a:r>
              <a:rPr lang="fa-IR" dirty="0">
                <a:cs typeface="B Nazanin" panose="00000400000000000000" pitchFamily="2" charset="-78"/>
              </a:rPr>
              <a:t>(4)</a:t>
            </a:r>
            <a:endParaRPr lang="en-US" dirty="0">
              <a:cs typeface="B Nazanin" panose="00000400000000000000" pitchFamily="2" charset="-78"/>
            </a:endParaRPr>
          </a:p>
        </p:txBody>
      </p:sp>
      <p:sp>
        <p:nvSpPr>
          <p:cNvPr id="2" name="Content Placeholder 1"/>
          <p:cNvSpPr>
            <a:spLocks noGrp="1"/>
          </p:cNvSpPr>
          <p:nvPr>
            <p:ph idx="1"/>
          </p:nvPr>
        </p:nvSpPr>
        <p:spPr/>
        <p:txBody>
          <a:bodyPr/>
          <a:lstStyle/>
          <a:p>
            <a:pPr algn="r" rtl="1"/>
            <a:r>
              <a:rPr lang="fa-IR" dirty="0">
                <a:cs typeface="B Nazanin" panose="00000400000000000000" pitchFamily="2" charset="-78"/>
              </a:rPr>
              <a:t>بافت</a:t>
            </a:r>
          </a:p>
          <a:p>
            <a:pPr lvl="1" algn="r" rtl="1"/>
            <a:r>
              <a:rPr lang="fa-IR" dirty="0">
                <a:cs typeface="B Nazanin" panose="00000400000000000000" pitchFamily="2" charset="-78"/>
              </a:rPr>
              <a:t>تصاویر دوبعدی یا سه‌بعدی که می‌توانند در متریال استفاده شوند</a:t>
            </a:r>
          </a:p>
          <a:p>
            <a:pPr lvl="1" algn="r" rtl="1"/>
            <a:r>
              <a:rPr lang="fa-IR" dirty="0">
                <a:cs typeface="B Nazanin" panose="00000400000000000000" pitchFamily="2" charset="-78"/>
              </a:rPr>
              <a:t>تصاویر به عنوان ورودی گرفته شده </a:t>
            </a:r>
          </a:p>
          <a:p>
            <a:pPr lvl="1" algn="r" rtl="1"/>
            <a:r>
              <a:rPr lang="fa-IR" dirty="0">
                <a:cs typeface="B Nazanin" panose="00000400000000000000" pitchFamily="2" charset="-78"/>
              </a:rPr>
              <a:t>در </a:t>
            </a:r>
            <a:r>
              <a:rPr lang="en-US" dirty="0">
                <a:cs typeface="B Nazanin" panose="00000400000000000000" pitchFamily="2" charset="-78"/>
              </a:rPr>
              <a:t>GPU</a:t>
            </a:r>
            <a:r>
              <a:rPr lang="fa-IR" dirty="0">
                <a:cs typeface="B Nazanin" panose="00000400000000000000" pitchFamily="2" charset="-78"/>
              </a:rPr>
              <a:t> قرار گرفته و یک شناسه به آن تخصیص داده می‌شود</a:t>
            </a:r>
          </a:p>
          <a:p>
            <a:pPr lvl="1" algn="r" rtl="1"/>
            <a:r>
              <a:rPr lang="fa-IR" dirty="0">
                <a:cs typeface="B Nazanin" panose="00000400000000000000" pitchFamily="2" charset="-78"/>
              </a:rPr>
              <a:t>متریال می‌تواند با استفاده از این شناسه به بافت دسترسی پیدا کند</a:t>
            </a: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6" name="Picture 5">
            <a:extLst>
              <a:ext uri="{FF2B5EF4-FFF2-40B4-BE49-F238E27FC236}">
                <a16:creationId xmlns:a16="http://schemas.microsoft.com/office/drawing/2014/main" id="{EDC39160-3C50-4957-B8C4-FF53FA147B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18" y="3429000"/>
            <a:ext cx="3844874" cy="2889682"/>
          </a:xfrm>
          <a:prstGeom prst="rect">
            <a:avLst/>
          </a:prstGeom>
        </p:spPr>
      </p:pic>
      <p:sp>
        <p:nvSpPr>
          <p:cNvPr id="9" name="TextBox 8">
            <a:extLst>
              <a:ext uri="{FF2B5EF4-FFF2-40B4-BE49-F238E27FC236}">
                <a16:creationId xmlns:a16="http://schemas.microsoft.com/office/drawing/2014/main" id="{C3B1B38E-6874-4ED4-8E67-7D2B7E35650E}"/>
              </a:ext>
            </a:extLst>
          </p:cNvPr>
          <p:cNvSpPr txBox="1"/>
          <p:nvPr/>
        </p:nvSpPr>
        <p:spPr>
          <a:xfrm>
            <a:off x="228518" y="6412992"/>
            <a:ext cx="5521468" cy="261610"/>
          </a:xfrm>
          <a:prstGeom prst="rect">
            <a:avLst/>
          </a:prstGeom>
          <a:noFill/>
          <a:ln>
            <a:solidFill>
              <a:schemeClr val="bg1"/>
            </a:solidFill>
          </a:ln>
        </p:spPr>
        <p:txBody>
          <a:bodyPr wrap="square" rtlCol="0">
            <a:spAutoFit/>
          </a:bodyPr>
          <a:lstStyle/>
          <a:p>
            <a:r>
              <a:rPr lang="en-US" sz="1100" dirty="0">
                <a:cs typeface="B Nazanin" panose="00000400000000000000" pitchFamily="2" charset="-78"/>
              </a:rPr>
              <a:t>https://</a:t>
            </a:r>
            <a:r>
              <a:rPr lang="en-US" sz="1100" dirty="0" err="1">
                <a:cs typeface="B Nazanin" panose="00000400000000000000" pitchFamily="2" charset="-78"/>
              </a:rPr>
              <a:t>www.pinterest.com</a:t>
            </a:r>
            <a:r>
              <a:rPr lang="en-US" sz="1100" dirty="0">
                <a:cs typeface="B Nazanin" panose="00000400000000000000" pitchFamily="2" charset="-78"/>
              </a:rPr>
              <a:t>/pin/56787645294557990/</a:t>
            </a:r>
          </a:p>
        </p:txBody>
      </p:sp>
    </p:spTree>
    <p:extLst>
      <p:ext uri="{BB962C8B-B14F-4D97-AF65-F5344CB8AC3E}">
        <p14:creationId xmlns:p14="http://schemas.microsoft.com/office/powerpoint/2010/main" val="289109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مدل اسکلتونی</a:t>
            </a:r>
            <a:endParaRPr lang="en-US" dirty="0">
              <a:cs typeface="B Nazanin" panose="00000400000000000000" pitchFamily="2" charset="-78"/>
            </a:endParaRPr>
          </a:p>
        </p:txBody>
      </p:sp>
      <p:sp>
        <p:nvSpPr>
          <p:cNvPr id="2" name="Content Placeholder 1"/>
          <p:cNvSpPr>
            <a:spLocks noGrp="1"/>
          </p:cNvSpPr>
          <p:nvPr>
            <p:ph idx="1"/>
          </p:nvPr>
        </p:nvSpPr>
        <p:spPr/>
        <p:txBody>
          <a:bodyPr/>
          <a:lstStyle/>
          <a:p>
            <a:pPr algn="r" rtl="1"/>
            <a:r>
              <a:rPr lang="fa-IR" dirty="0"/>
              <a:t>مدل اسکلتونی</a:t>
            </a:r>
          </a:p>
          <a:p>
            <a:pPr lvl="1" algn="r" rtl="1"/>
            <a:r>
              <a:rPr lang="fa-IR" dirty="0"/>
              <a:t>مدل </a:t>
            </a:r>
            <a:endParaRPr lang="en-US" dirty="0"/>
          </a:p>
          <a:p>
            <a:pPr lvl="1" algn="r" rtl="1"/>
            <a:r>
              <a:rPr lang="fa-IR" dirty="0"/>
              <a:t>اسکلتون</a:t>
            </a: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16405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Brainstorming Objectives</a:t>
            </a:r>
          </a:p>
        </p:txBody>
      </p:sp>
      <p:sp>
        <p:nvSpPr>
          <p:cNvPr id="2" name="Content Placeholder 1"/>
          <p:cNvSpPr>
            <a:spLocks noGrp="1"/>
          </p:cNvSpPr>
          <p:nvPr>
            <p:ph idx="1"/>
          </p:nvPr>
        </p:nvSpPr>
        <p:spPr/>
        <p:txBody>
          <a:bodyPr/>
          <a:lstStyle/>
          <a:p>
            <a:r>
              <a:rPr lang="en-US" dirty="0"/>
              <a:t>Describe the objective(s) of the exercise.</a:t>
            </a:r>
          </a:p>
          <a:p>
            <a:pPr lvl="1"/>
            <a:r>
              <a:rPr lang="en-US" dirty="0"/>
              <a:t>New product or service ideas?</a:t>
            </a:r>
          </a:p>
          <a:p>
            <a:pPr lvl="1"/>
            <a:r>
              <a:rPr lang="en-US" dirty="0"/>
              <a:t>New feature ideas?</a:t>
            </a:r>
          </a:p>
          <a:p>
            <a:pPr lvl="1"/>
            <a:r>
              <a:rPr lang="en-US" dirty="0"/>
              <a:t>Feature/product naming?</a:t>
            </a:r>
          </a:p>
          <a:p>
            <a:pPr lvl="1"/>
            <a:r>
              <a:rPr lang="en-US" dirty="0"/>
              <a:t>Promotion ideas?</a:t>
            </a:r>
          </a:p>
          <a:p>
            <a:pPr lvl="1"/>
            <a:r>
              <a:rPr lang="en-US" dirty="0"/>
              <a:t>New process for doing something?</a:t>
            </a:r>
          </a:p>
          <a:p>
            <a:r>
              <a:rPr lang="en-US" dirty="0"/>
              <a:t>Define top requirements or restrictions.</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Rules</a:t>
            </a:r>
          </a:p>
        </p:txBody>
      </p:sp>
      <p:sp>
        <p:nvSpPr>
          <p:cNvPr id="2" name="Content Placeholder 1"/>
          <p:cNvSpPr>
            <a:spLocks noGrp="1"/>
          </p:cNvSpPr>
          <p:nvPr>
            <p:ph idx="1"/>
          </p:nvPr>
        </p:nvSpPr>
        <p:spPr/>
        <p:txBody>
          <a:bodyPr/>
          <a:lstStyle/>
          <a:p>
            <a:r>
              <a:rPr lang="en-US" dirty="0"/>
              <a:t>No idea is a bad idea.</a:t>
            </a:r>
          </a:p>
          <a:p>
            <a:r>
              <a:rPr lang="en-US" dirty="0"/>
              <a:t>Be creative.</a:t>
            </a:r>
          </a:p>
          <a:p>
            <a:r>
              <a:rPr lang="en-US" dirty="0"/>
              <a:t>Take risks.</a:t>
            </a:r>
          </a:p>
          <a:p>
            <a:r>
              <a:rPr lang="en-US" dirty="0"/>
              <a:t>No criticism allowed.</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Brainstorming Activity</a:t>
            </a:r>
          </a:p>
        </p:txBody>
      </p:sp>
      <p:sp>
        <p:nvSpPr>
          <p:cNvPr id="2" name="Content Placeholder 1"/>
          <p:cNvSpPr>
            <a:spLocks noGrp="1"/>
          </p:cNvSpPr>
          <p:nvPr>
            <p:ph idx="1"/>
          </p:nvPr>
        </p:nvSpPr>
        <p:spPr/>
        <p:txBody>
          <a:bodyPr/>
          <a:lstStyle/>
          <a:p>
            <a:r>
              <a:rPr lang="en-US" dirty="0"/>
              <a:t>Generate ideas.</a:t>
            </a:r>
          </a:p>
          <a:p>
            <a:pPr lvl="1"/>
            <a:r>
              <a:rPr lang="en-US" dirty="0"/>
              <a:t>Use games and exercises to “warm up” your creative thinking.</a:t>
            </a:r>
          </a:p>
          <a:p>
            <a:pPr lvl="1"/>
            <a:r>
              <a:rPr lang="en-US" dirty="0"/>
              <a:t>When ideas slow down, try another exercise to generate fresh ideas.</a:t>
            </a:r>
          </a:p>
          <a:p>
            <a:pPr lvl="1"/>
            <a:r>
              <a:rPr lang="en-US" dirty="0"/>
              <a:t>Breaking into smaller groups may be helpful.</a:t>
            </a:r>
          </a:p>
          <a:p>
            <a:r>
              <a:rPr lang="en-US" dirty="0"/>
              <a:t>Use a computer to capture every comment/idea.</a:t>
            </a: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2" name="Content Placeholder 1"/>
          <p:cNvSpPr>
            <a:spLocks noGrp="1"/>
          </p:cNvSpPr>
          <p:nvPr>
            <p:ph idx="1"/>
          </p:nvPr>
        </p:nvSpPr>
        <p:spPr/>
        <p:txBody>
          <a:bodyPr/>
          <a:lstStyle/>
          <a:p>
            <a:r>
              <a:rPr lang="en-US" dirty="0"/>
              <a:t>Overview</a:t>
            </a:r>
          </a:p>
          <a:p>
            <a:r>
              <a:rPr lang="en-US" dirty="0"/>
              <a:t>Brainstorming objectives</a:t>
            </a:r>
          </a:p>
          <a:p>
            <a:r>
              <a:rPr lang="en-US" dirty="0"/>
              <a:t>Rules</a:t>
            </a:r>
          </a:p>
          <a:p>
            <a:r>
              <a:rPr lang="en-US" dirty="0"/>
              <a:t>Brainstorming activities</a:t>
            </a:r>
          </a:p>
          <a:p>
            <a:r>
              <a:rPr lang="en-US" dirty="0"/>
              <a:t>Summarize</a:t>
            </a:r>
          </a:p>
          <a:p>
            <a:r>
              <a:rPr lang="en-US" dirty="0"/>
              <a:t>Next steps</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Summarize</a:t>
            </a:r>
          </a:p>
        </p:txBody>
      </p:sp>
      <p:sp>
        <p:nvSpPr>
          <p:cNvPr id="2" name="Content Placeholder 1"/>
          <p:cNvSpPr>
            <a:spLocks noGrp="1"/>
          </p:cNvSpPr>
          <p:nvPr>
            <p:ph idx="1"/>
          </p:nvPr>
        </p:nvSpPr>
        <p:spPr/>
        <p:txBody>
          <a:bodyPr/>
          <a:lstStyle/>
          <a:p>
            <a:r>
              <a:rPr lang="en-US" dirty="0"/>
              <a:t>Review ideas.</a:t>
            </a:r>
          </a:p>
          <a:p>
            <a:r>
              <a:rPr lang="en-US" dirty="0"/>
              <a:t>Vote on top candidates and consolidate.</a:t>
            </a:r>
          </a:p>
          <a:p>
            <a:r>
              <a:rPr lang="en-US" dirty="0"/>
              <a:t>Check requirements and restrictions.</a:t>
            </a:r>
          </a:p>
          <a:p>
            <a:r>
              <a:rPr lang="en-US" dirty="0"/>
              <a:t>Trim list to top 5-10 ideas.</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Steps</a:t>
            </a:r>
          </a:p>
        </p:txBody>
      </p:sp>
      <p:sp>
        <p:nvSpPr>
          <p:cNvPr id="2" name="Content Placeholder 1"/>
          <p:cNvSpPr>
            <a:spLocks noGrp="1"/>
          </p:cNvSpPr>
          <p:nvPr>
            <p:ph idx="1"/>
          </p:nvPr>
        </p:nvSpPr>
        <p:spPr/>
        <p:txBody>
          <a:bodyPr/>
          <a:lstStyle/>
          <a:p>
            <a:r>
              <a:rPr lang="en-US" dirty="0"/>
              <a:t>Describe what happens next:</a:t>
            </a:r>
          </a:p>
          <a:p>
            <a:pPr lvl="1"/>
            <a:r>
              <a:rPr lang="en-US" dirty="0"/>
              <a:t>Research the ideas generated?</a:t>
            </a:r>
          </a:p>
          <a:p>
            <a:pPr lvl="1"/>
            <a:r>
              <a:rPr lang="en-US" dirty="0"/>
              <a:t>Follow up with larger group?</a:t>
            </a:r>
          </a:p>
          <a:p>
            <a:r>
              <a:rPr lang="en-US" dirty="0"/>
              <a:t>Generate action items for follow-up:</a:t>
            </a:r>
          </a:p>
          <a:p>
            <a:pPr lvl="1"/>
            <a:r>
              <a:rPr lang="en-US" dirty="0"/>
              <a:t>Start turning ideas into reality.</a:t>
            </a: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5">
            <a:extLst>
              <a:ext uri="{FF2B5EF4-FFF2-40B4-BE49-F238E27FC236}">
                <a16:creationId xmlns:a16="http://schemas.microsoft.com/office/drawing/2014/main" id="{828E2399-F5B8-4D5A-A826-DC474B609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92" y="2121547"/>
            <a:ext cx="10902507" cy="4108630"/>
          </a:xfrm>
          <a:prstGeom prst="rect">
            <a:avLst/>
          </a:prstGeom>
        </p:spPr>
      </p:pic>
      <p:sp>
        <p:nvSpPr>
          <p:cNvPr id="8" name="Content Placeholder 7">
            <a:extLst>
              <a:ext uri="{FF2B5EF4-FFF2-40B4-BE49-F238E27FC236}">
                <a16:creationId xmlns:a16="http://schemas.microsoft.com/office/drawing/2014/main" id="{0101E5EE-23CE-47F2-B4C1-1E7B89D7F86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9000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AED9EFD5-00D5-44CE-AD03-882A2437F8A7}"/>
              </a:ext>
            </a:extLst>
          </p:cNvPr>
          <p:cNvSpPr txBox="1"/>
          <p:nvPr/>
        </p:nvSpPr>
        <p:spPr>
          <a:xfrm>
            <a:off x="697584" y="4996206"/>
            <a:ext cx="10614581" cy="369332"/>
          </a:xfrm>
          <a:prstGeom prst="rect">
            <a:avLst/>
          </a:prstGeom>
          <a:noFill/>
          <a:ln>
            <a:solidFill>
              <a:schemeClr val="bg1"/>
            </a:solidFill>
          </a:ln>
        </p:spPr>
        <p:txBody>
          <a:bodyPr wrap="square" rtlCol="0">
            <a:spAutoFit/>
          </a:bodyPr>
          <a:lstStyle/>
          <a:p>
            <a:endParaRPr lang="en-US" dirty="0" err="1"/>
          </a:p>
        </p:txBody>
      </p:sp>
      <p:sp>
        <p:nvSpPr>
          <p:cNvPr id="14" name="TextBox 13">
            <a:extLst>
              <a:ext uri="{FF2B5EF4-FFF2-40B4-BE49-F238E27FC236}">
                <a16:creationId xmlns:a16="http://schemas.microsoft.com/office/drawing/2014/main" id="{06D3B8B9-9C3B-45EC-B788-C217E167856F}"/>
              </a:ext>
            </a:extLst>
          </p:cNvPr>
          <p:cNvSpPr txBox="1"/>
          <p:nvPr/>
        </p:nvSpPr>
        <p:spPr>
          <a:xfrm>
            <a:off x="2868460" y="1915028"/>
            <a:ext cx="8696367" cy="1846659"/>
          </a:xfrm>
          <a:prstGeom prst="rect">
            <a:avLst/>
          </a:prstGeom>
          <a:noFill/>
          <a:ln>
            <a:solidFill>
              <a:schemeClr val="bg1"/>
            </a:solidFill>
          </a:ln>
        </p:spPr>
        <p:txBody>
          <a:bodyPr wrap="square" rtlCol="0">
            <a:spAutoFit/>
          </a:bodyPr>
          <a:lstStyle/>
          <a:p>
            <a:pPr marL="285750" indent="-285750" algn="r" rtl="1">
              <a:buFont typeface="Arial" panose="020B0604020202020204" pitchFamily="34" charset="0"/>
              <a:buChar char="•"/>
            </a:pPr>
            <a:r>
              <a:rPr lang="en-US" dirty="0"/>
              <a:t> </a:t>
            </a:r>
            <a:r>
              <a:rPr lang="fa-IR" sz="3200" b="0" i="0" dirty="0">
                <a:solidFill>
                  <a:srgbClr val="252525"/>
                </a:solidFill>
                <a:effectLst/>
                <a:latin typeface="Roboto" panose="02000000000000000000" pitchFamily="2" charset="0"/>
                <a:cs typeface="B Nazanin" panose="00000400000000000000" pitchFamily="2" charset="-78"/>
              </a:rPr>
              <a:t>در گرافیک کامپیوتری سه بعدی و مدل سازی جامد، شبکه چند ضلعی مجموعه ای از رئوس، لبه ها و وجوه است که شکل یک جسم چند وجهی را مشخص می کند.</a:t>
            </a:r>
          </a:p>
          <a:p>
            <a:pPr marL="285750" indent="-285750" algn="r" rtl="1">
              <a:buFont typeface="Arial" panose="020B0604020202020204" pitchFamily="34" charset="0"/>
              <a:buChar char="•"/>
            </a:pPr>
            <a:endParaRPr lang="en-US" dirty="0" err="1"/>
          </a:p>
        </p:txBody>
      </p:sp>
      <p:grpSp>
        <p:nvGrpSpPr>
          <p:cNvPr id="16" name="Group 15">
            <a:extLst>
              <a:ext uri="{FF2B5EF4-FFF2-40B4-BE49-F238E27FC236}">
                <a16:creationId xmlns:a16="http://schemas.microsoft.com/office/drawing/2014/main" id="{30A2F9A0-3981-4488-98F9-A1AEB5646B4B}"/>
              </a:ext>
            </a:extLst>
          </p:cNvPr>
          <p:cNvGrpSpPr/>
          <p:nvPr/>
        </p:nvGrpSpPr>
        <p:grpSpPr>
          <a:xfrm>
            <a:off x="627173" y="4056333"/>
            <a:ext cx="4378911" cy="2703027"/>
            <a:chOff x="627173" y="4056333"/>
            <a:chExt cx="4378911" cy="2703027"/>
          </a:xfrm>
        </p:grpSpPr>
        <p:pic>
          <p:nvPicPr>
            <p:cNvPr id="8" name="Picture 7">
              <a:extLst>
                <a:ext uri="{FF2B5EF4-FFF2-40B4-BE49-F238E27FC236}">
                  <a16:creationId xmlns:a16="http://schemas.microsoft.com/office/drawing/2014/main" id="{64C1D690-789C-467D-AAFF-61917263B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73" y="4056333"/>
              <a:ext cx="3910111" cy="2408628"/>
            </a:xfrm>
            <a:prstGeom prst="rect">
              <a:avLst/>
            </a:prstGeom>
          </p:spPr>
        </p:pic>
        <p:sp>
          <p:nvSpPr>
            <p:cNvPr id="15" name="TextBox 14">
              <a:extLst>
                <a:ext uri="{FF2B5EF4-FFF2-40B4-BE49-F238E27FC236}">
                  <a16:creationId xmlns:a16="http://schemas.microsoft.com/office/drawing/2014/main" id="{2BE9AF04-8F14-4BD8-861A-3F319B316AAB}"/>
                </a:ext>
              </a:extLst>
            </p:cNvPr>
            <p:cNvSpPr txBox="1"/>
            <p:nvPr/>
          </p:nvSpPr>
          <p:spPr>
            <a:xfrm>
              <a:off x="730835" y="6390028"/>
              <a:ext cx="4275249" cy="369332"/>
            </a:xfrm>
            <a:prstGeom prst="rect">
              <a:avLst/>
            </a:prstGeom>
            <a:noFill/>
            <a:ln>
              <a:solidFill>
                <a:schemeClr val="bg1"/>
              </a:solidFill>
            </a:ln>
          </p:spPr>
          <p:txBody>
            <a:bodyPr wrap="square" rtlCol="0">
              <a:spAutoFit/>
            </a:bodyPr>
            <a:lstStyle/>
            <a:p>
              <a:r>
                <a:rPr lang="fa-IR" dirty="0">
                  <a:cs typeface="B Nazanin" panose="00000400000000000000" pitchFamily="2" charset="-78"/>
                </a:rPr>
                <a:t>نمایش یک دلفین به وسیله‌ی مش مثلثی</a:t>
              </a:r>
              <a:endParaRPr lang="en-US" dirty="0" err="1">
                <a:cs typeface="B Nazanin" panose="00000400000000000000" pitchFamily="2" charset="-78"/>
              </a:endParaRPr>
            </a:p>
          </p:txBody>
        </p:sp>
      </p:grpSp>
    </p:spTree>
    <p:extLst>
      <p:ext uri="{BB962C8B-B14F-4D97-AF65-F5344CB8AC3E}">
        <p14:creationId xmlns:p14="http://schemas.microsoft.com/office/powerpoint/2010/main" val="39093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F6B89811-C66B-4705-BFD8-BDF405B38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4079"/>
            <a:ext cx="8295514" cy="3126180"/>
          </a:xfrm>
        </p:spPr>
      </p:pic>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Rectangle: Rounded Corners 6">
            <a:extLst>
              <a:ext uri="{FF2B5EF4-FFF2-40B4-BE49-F238E27FC236}">
                <a16:creationId xmlns:a16="http://schemas.microsoft.com/office/drawing/2014/main" id="{C641EB87-CCA9-43FB-A812-7175867B7751}"/>
              </a:ext>
            </a:extLst>
          </p:cNvPr>
          <p:cNvSpPr/>
          <p:nvPr/>
        </p:nvSpPr>
        <p:spPr>
          <a:xfrm>
            <a:off x="2629751" y="5078027"/>
            <a:ext cx="6223246" cy="13120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a:t>راس‌ها معمولا یک موقعیت در فضای سه‌بعدی همراه با اطلاعات دیگر مانند رنگ، بردار نرمال، مختصات بافت </a:t>
            </a:r>
            <a:endParaRPr lang="en-US" dirty="0"/>
          </a:p>
        </p:txBody>
      </p:sp>
      <p:cxnSp>
        <p:nvCxnSpPr>
          <p:cNvPr id="9" name="Connector: Elbow 8">
            <a:extLst>
              <a:ext uri="{FF2B5EF4-FFF2-40B4-BE49-F238E27FC236}">
                <a16:creationId xmlns:a16="http://schemas.microsoft.com/office/drawing/2014/main" id="{35EF9B40-B310-42DF-B31D-92C7CE3311C5}"/>
              </a:ext>
            </a:extLst>
          </p:cNvPr>
          <p:cNvCxnSpPr>
            <a:endCxn id="7" idx="1"/>
          </p:cNvCxnSpPr>
          <p:nvPr/>
        </p:nvCxnSpPr>
        <p:spPr>
          <a:xfrm>
            <a:off x="861134" y="4177720"/>
            <a:ext cx="1768617" cy="1556308"/>
          </a:xfrm>
          <a:prstGeom prst="bentConnector3">
            <a:avLst>
              <a:gd name="adj1" fmla="val -19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7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F6B89811-C66B-4705-BFD8-BDF405B38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4079"/>
            <a:ext cx="8295514" cy="3126180"/>
          </a:xfrm>
        </p:spPr>
      </p:pic>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Rectangle: Rounded Corners 6">
            <a:extLst>
              <a:ext uri="{FF2B5EF4-FFF2-40B4-BE49-F238E27FC236}">
                <a16:creationId xmlns:a16="http://schemas.microsoft.com/office/drawing/2014/main" id="{C641EB87-CCA9-43FB-A812-7175867B7751}"/>
              </a:ext>
            </a:extLst>
          </p:cNvPr>
          <p:cNvSpPr/>
          <p:nvPr/>
        </p:nvSpPr>
        <p:spPr>
          <a:xfrm>
            <a:off x="2629751" y="5078027"/>
            <a:ext cx="6223246" cy="13120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a:t>در راس‌های مربوط به مش‌های اسکلتونی اطلاعاتی مانند تعداد مفاصلی که بر روی این راس تاثیر می‌گذارد همراه با وزن تاثیرگذاری‌اش می‌تواند اضافه شود.</a:t>
            </a:r>
            <a:endParaRPr lang="en-US" dirty="0"/>
          </a:p>
        </p:txBody>
      </p:sp>
      <p:cxnSp>
        <p:nvCxnSpPr>
          <p:cNvPr id="9" name="Connector: Elbow 8">
            <a:extLst>
              <a:ext uri="{FF2B5EF4-FFF2-40B4-BE49-F238E27FC236}">
                <a16:creationId xmlns:a16="http://schemas.microsoft.com/office/drawing/2014/main" id="{35EF9B40-B310-42DF-B31D-92C7CE3311C5}"/>
              </a:ext>
            </a:extLst>
          </p:cNvPr>
          <p:cNvCxnSpPr>
            <a:endCxn id="7" idx="1"/>
          </p:cNvCxnSpPr>
          <p:nvPr/>
        </p:nvCxnSpPr>
        <p:spPr>
          <a:xfrm>
            <a:off x="861134" y="4177720"/>
            <a:ext cx="1768617" cy="1556308"/>
          </a:xfrm>
          <a:prstGeom prst="bentConnector3">
            <a:avLst>
              <a:gd name="adj1" fmla="val -19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56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F6B89811-C66B-4705-BFD8-BDF405B38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4079"/>
            <a:ext cx="8295514" cy="3126180"/>
          </a:xfrm>
        </p:spPr>
      </p:pic>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Rectangle: Rounded Corners 6">
            <a:extLst>
              <a:ext uri="{FF2B5EF4-FFF2-40B4-BE49-F238E27FC236}">
                <a16:creationId xmlns:a16="http://schemas.microsoft.com/office/drawing/2014/main" id="{C641EB87-CCA9-43FB-A812-7175867B7751}"/>
              </a:ext>
            </a:extLst>
          </p:cNvPr>
          <p:cNvSpPr/>
          <p:nvPr/>
        </p:nvSpPr>
        <p:spPr>
          <a:xfrm>
            <a:off x="4227732" y="5078027"/>
            <a:ext cx="6223246" cy="13120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a:t>ارتباط بین دو راس</a:t>
            </a:r>
            <a:endParaRPr lang="en-US" dirty="0"/>
          </a:p>
        </p:txBody>
      </p:sp>
      <p:cxnSp>
        <p:nvCxnSpPr>
          <p:cNvPr id="9" name="Connector: Elbow 8">
            <a:extLst>
              <a:ext uri="{FF2B5EF4-FFF2-40B4-BE49-F238E27FC236}">
                <a16:creationId xmlns:a16="http://schemas.microsoft.com/office/drawing/2014/main" id="{35EF9B40-B310-42DF-B31D-92C7CE3311C5}"/>
              </a:ext>
            </a:extLst>
          </p:cNvPr>
          <p:cNvCxnSpPr>
            <a:endCxn id="7" idx="1"/>
          </p:cNvCxnSpPr>
          <p:nvPr/>
        </p:nvCxnSpPr>
        <p:spPr>
          <a:xfrm>
            <a:off x="2459115" y="4177720"/>
            <a:ext cx="1768617" cy="1556308"/>
          </a:xfrm>
          <a:prstGeom prst="bentConnector3">
            <a:avLst>
              <a:gd name="adj1" fmla="val -19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56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F6B89811-C66B-4705-BFD8-BDF405B385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64079"/>
            <a:ext cx="8295514" cy="3126180"/>
          </a:xfrm>
        </p:spPr>
      </p:pic>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Rectangle: Rounded Corners 6">
            <a:extLst>
              <a:ext uri="{FF2B5EF4-FFF2-40B4-BE49-F238E27FC236}">
                <a16:creationId xmlns:a16="http://schemas.microsoft.com/office/drawing/2014/main" id="{C641EB87-CCA9-43FB-A812-7175867B7751}"/>
              </a:ext>
            </a:extLst>
          </p:cNvPr>
          <p:cNvSpPr/>
          <p:nvPr/>
        </p:nvSpPr>
        <p:spPr>
          <a:xfrm>
            <a:off x="2629751" y="4975157"/>
            <a:ext cx="6223246" cy="13120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a:t>مجموعه‌ی بسته‌ای از لبه‌ها</a:t>
            </a:r>
            <a:endParaRPr lang="en-US" dirty="0"/>
          </a:p>
        </p:txBody>
      </p:sp>
      <p:cxnSp>
        <p:nvCxnSpPr>
          <p:cNvPr id="9" name="Connector: Elbow 8">
            <a:extLst>
              <a:ext uri="{FF2B5EF4-FFF2-40B4-BE49-F238E27FC236}">
                <a16:creationId xmlns:a16="http://schemas.microsoft.com/office/drawing/2014/main" id="{35EF9B40-B310-42DF-B31D-92C7CE3311C5}"/>
              </a:ext>
            </a:extLst>
          </p:cNvPr>
          <p:cNvCxnSpPr>
            <a:cxnSpLocks/>
            <a:stCxn id="6" idx="2"/>
            <a:endCxn id="7" idx="0"/>
          </p:cNvCxnSpPr>
          <p:nvPr/>
        </p:nvCxnSpPr>
        <p:spPr>
          <a:xfrm rot="16200000" flipH="1">
            <a:off x="4552116" y="3785899"/>
            <a:ext cx="784898" cy="15936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89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rtl="1"/>
            <a:r>
              <a:rPr lang="fa-IR" dirty="0">
                <a:cs typeface="B Nazanin" panose="00000400000000000000" pitchFamily="2" charset="-78"/>
              </a:rPr>
              <a:t>مش چندضلعی</a:t>
            </a:r>
            <a:endParaRPr lang="en-US" dirty="0">
              <a:cs typeface="B Nazanin" panose="00000400000000000000" pitchFamily="2" charset="-78"/>
            </a:endParaRPr>
          </a:p>
        </p:txBody>
      </p:sp>
      <p:pic>
        <p:nvPicPr>
          <p:cNvPr id="6" name="Content Placeholder 5">
            <a:extLst>
              <a:ext uri="{FF2B5EF4-FFF2-40B4-BE49-F238E27FC236}">
                <a16:creationId xmlns:a16="http://schemas.microsoft.com/office/drawing/2014/main" id="{F6B89811-C66B-4705-BFD8-BDF405B385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64079"/>
            <a:ext cx="8295514" cy="3126180"/>
          </a:xfrm>
        </p:spPr>
      </p:pic>
      <p:sp>
        <p:nvSpPr>
          <p:cNvPr id="5" name="Google Shape;507;p42">
            <a:extLst>
              <a:ext uri="{FF2B5EF4-FFF2-40B4-BE49-F238E27FC236}">
                <a16:creationId xmlns:a16="http://schemas.microsoft.com/office/drawing/2014/main" id="{F9CC1E68-AE3F-4283-B730-72B77ED608F8}"/>
              </a:ext>
            </a:extLst>
          </p:cNvPr>
          <p:cNvSpPr txBox="1">
            <a:spLocks noGrp="1"/>
          </p:cNvSpPr>
          <p:nvPr>
            <p:ph type="sldNum" sz="quarter" idx="12"/>
          </p:nvPr>
        </p:nvSpPr>
        <p:spPr>
          <a:xfrm>
            <a:off x="8464969" y="6184288"/>
            <a:ext cx="1097280" cy="2057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Rectangle: Rounded Corners 6">
            <a:extLst>
              <a:ext uri="{FF2B5EF4-FFF2-40B4-BE49-F238E27FC236}">
                <a16:creationId xmlns:a16="http://schemas.microsoft.com/office/drawing/2014/main" id="{C641EB87-CCA9-43FB-A812-7175867B7751}"/>
              </a:ext>
            </a:extLst>
          </p:cNvPr>
          <p:cNvSpPr/>
          <p:nvPr/>
        </p:nvSpPr>
        <p:spPr>
          <a:xfrm>
            <a:off x="2629751" y="5078027"/>
            <a:ext cx="6223246" cy="131200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a:t>مجموعه ای مسطح از وجوه</a:t>
            </a:r>
            <a:endParaRPr lang="en-US" dirty="0"/>
          </a:p>
        </p:txBody>
      </p:sp>
      <p:cxnSp>
        <p:nvCxnSpPr>
          <p:cNvPr id="9" name="Connector: Elbow 8">
            <a:extLst>
              <a:ext uri="{FF2B5EF4-FFF2-40B4-BE49-F238E27FC236}">
                <a16:creationId xmlns:a16="http://schemas.microsoft.com/office/drawing/2014/main" id="{35EF9B40-B310-42DF-B31D-92C7CE3311C5}"/>
              </a:ext>
            </a:extLst>
          </p:cNvPr>
          <p:cNvCxnSpPr>
            <a:cxnSpLocks/>
            <a:endCxn id="7" idx="0"/>
          </p:cNvCxnSpPr>
          <p:nvPr/>
        </p:nvCxnSpPr>
        <p:spPr>
          <a:xfrm rot="16200000" flipH="1">
            <a:off x="5161124" y="4497777"/>
            <a:ext cx="887770" cy="2727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5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Custom 1">
      <a:dk1>
        <a:sysClr val="windowText" lastClr="000000"/>
      </a:dk1>
      <a:lt1>
        <a:sysClr val="window" lastClr="FFFFFF"/>
      </a:lt1>
      <a:dk2>
        <a:srgbClr val="632E62"/>
      </a:dk2>
      <a:lt2>
        <a:srgbClr val="EAE5EB"/>
      </a:lt2>
      <a:accent1>
        <a:srgbClr val="92278F"/>
      </a:accent1>
      <a:accent2>
        <a:srgbClr val="004CBF"/>
      </a:accent2>
      <a:accent3>
        <a:srgbClr val="755DD9"/>
      </a:accent3>
      <a:accent4>
        <a:srgbClr val="665EB8"/>
      </a:accent4>
      <a:accent5>
        <a:srgbClr val="45A5ED"/>
      </a:accent5>
      <a:accent6>
        <a:srgbClr val="5982DB"/>
      </a:accent6>
      <a:hlink>
        <a:srgbClr val="0066FF"/>
      </a:hlink>
      <a:folHlink>
        <a:srgbClr val="66669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968</Words>
  <Application>Microsoft Office PowerPoint</Application>
  <PresentationFormat>Widescreen</PresentationFormat>
  <Paragraphs>124</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Palatino Linotype</vt:lpstr>
      <vt:lpstr>Roboto</vt:lpstr>
      <vt:lpstr>Wingdings 2</vt:lpstr>
      <vt:lpstr>Presentation on brainstorming</vt:lpstr>
      <vt:lpstr>Creativity Session</vt:lpstr>
      <vt:lpstr>Agenda</vt:lpstr>
      <vt:lpstr>مش چندضلعی</vt:lpstr>
      <vt:lpstr>مش چندضلعی</vt:lpstr>
      <vt:lpstr>مش چندضلعی</vt:lpstr>
      <vt:lpstr>مش چندضلعی</vt:lpstr>
      <vt:lpstr>مش چندضلعی</vt:lpstr>
      <vt:lpstr>مش چندضلعی</vt:lpstr>
      <vt:lpstr>مش چندضلعی</vt:lpstr>
      <vt:lpstr>پیاده‌سازی</vt:lpstr>
      <vt:lpstr>پیاده‌سازی</vt:lpstr>
      <vt:lpstr>مدل اسکلتونی</vt:lpstr>
      <vt:lpstr>مدل یا مش چندضلعی(1)</vt:lpstr>
      <vt:lpstr>مدل یا مش چندضلعی (3)</vt:lpstr>
      <vt:lpstr>مدل یا مش چندضلعی (4)</vt:lpstr>
      <vt:lpstr>مدل اسکلتونی</vt:lpstr>
      <vt:lpstr>Brainstorming Objectives</vt:lpstr>
      <vt:lpstr>Rules</vt:lpstr>
      <vt:lpstr>Brainstorming Activity</vt:lpstr>
      <vt:lpstr>Summarize</vt:lpstr>
      <vt:lpstr>Next Steps</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naminaziri naminaziri</dc:creator>
  <cp:lastModifiedBy>naminaziri naminaziri</cp:lastModifiedBy>
  <cp:revision>3</cp:revision>
  <dcterms:created xsi:type="dcterms:W3CDTF">2022-05-16T18:01:35Z</dcterms:created>
  <dcterms:modified xsi:type="dcterms:W3CDTF">2022-05-18T07:19:36Z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