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0" r:id="rId4"/>
    <p:sldId id="260" r:id="rId5"/>
    <p:sldId id="290" r:id="rId6"/>
    <p:sldId id="276" r:id="rId7"/>
    <p:sldId id="291" r:id="rId8"/>
    <p:sldId id="292" r:id="rId9"/>
    <p:sldId id="294" r:id="rId10"/>
    <p:sldId id="295" r:id="rId11"/>
    <p:sldId id="296" r:id="rId12"/>
    <p:sldId id="281" r:id="rId13"/>
    <p:sldId id="265" r:id="rId14"/>
    <p:sldId id="267" r:id="rId15"/>
    <p:sldId id="297" r:id="rId16"/>
    <p:sldId id="288"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DCA9"/>
    <a:srgbClr val="81BA9A"/>
    <a:srgbClr val="6AC585"/>
    <a:srgbClr val="CEEAD7"/>
    <a:srgbClr val="69C180"/>
    <a:srgbClr val="70AD47"/>
    <a:srgbClr val="548235"/>
    <a:srgbClr val="C5E0B4"/>
    <a:srgbClr val="6567F7"/>
    <a:srgbClr val="546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26"/>
  </p:normalViewPr>
  <p:slideViewPr>
    <p:cSldViewPr snapToGrid="0">
      <p:cViewPr varScale="1">
        <p:scale>
          <a:sx n="127" d="100"/>
          <a:sy n="127" d="100"/>
        </p:scale>
        <p:origin x="576" y="192"/>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Sheet1!$E$5</c:f>
              <c:strCache>
                <c:ptCount val="1"/>
                <c:pt idx="0">
                  <c:v>Values</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FF47-47EC-9CE7-111AF4325078}"/>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FF47-47EC-9CE7-111AF4325078}"/>
              </c:ext>
            </c:extLst>
          </c:dPt>
          <c:dLbls>
            <c:dLbl>
              <c:idx val="0"/>
              <c:tx>
                <c:rich>
                  <a:bodyPr/>
                  <a:lstStyle/>
                  <a:p>
                    <a:fld id="{718DE84E-A013-4226-A07F-1697D1C6255D}" type="VALUE">
                      <a:rPr lang="en-US" smtClean="0"/>
                      <a:pPr/>
                      <a:t>[VALUE]</a:t>
                    </a:fld>
                    <a:r>
                      <a:rPr lang="en-US"/>
                      <a:t>%</a:t>
                    </a:r>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F47-47EC-9CE7-111AF4325078}"/>
                </c:ext>
              </c:extLst>
            </c:dLbl>
            <c:dLbl>
              <c:idx val="1"/>
              <c:tx>
                <c:rich>
                  <a:bodyPr/>
                  <a:lstStyle/>
                  <a:p>
                    <a:fld id="{960F7EDC-4922-4874-A3B4-1AABB6AD141A}" type="VALUE">
                      <a:rPr lang="en-US" smtClean="0"/>
                      <a:pPr/>
                      <a:t>[VALUE]</a:t>
                    </a:fld>
                    <a:r>
                      <a:rPr lang="en-US" dirty="0"/>
                      <a:t>%</a:t>
                    </a:r>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F47-47EC-9CE7-111AF4325078}"/>
                </c:ext>
              </c:extLst>
            </c:dLbl>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Sheet1!$D$6:$D$7</c:f>
              <c:strCache>
                <c:ptCount val="2"/>
                <c:pt idx="0">
                  <c:v>Negative</c:v>
                </c:pt>
                <c:pt idx="1">
                  <c:v>Positive</c:v>
                </c:pt>
              </c:strCache>
            </c:strRef>
          </c:cat>
          <c:val>
            <c:numRef>
              <c:f>Sheet1!$E$6:$E$7</c:f>
              <c:numCache>
                <c:formatCode>General</c:formatCode>
                <c:ptCount val="2"/>
                <c:pt idx="0">
                  <c:v>50.01</c:v>
                </c:pt>
                <c:pt idx="1">
                  <c:v>49.99</c:v>
                </c:pt>
              </c:numCache>
            </c:numRef>
          </c:val>
          <c:extLst>
            <c:ext xmlns:c16="http://schemas.microsoft.com/office/drawing/2014/chart" uri="{C3380CC4-5D6E-409C-BE32-E72D297353CC}">
              <c16:uniqueId val="{00000004-FF47-47EC-9CE7-111AF4325078}"/>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287493-6FE5-4B23-8D76-329F0FC00E2B}" type="datetimeFigureOut">
              <a:t>9/2/24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7C901-2E34-464F-8ACB-86A4BD6CF96C}" type="slidenum">
              <a:t>‹#›</a:t>
            </a:fld>
            <a:endParaRPr lang="en-GB"/>
          </a:p>
        </p:txBody>
      </p:sp>
    </p:spTree>
    <p:extLst>
      <p:ext uri="{BB962C8B-B14F-4D97-AF65-F5344CB8AC3E}">
        <p14:creationId xmlns:p14="http://schemas.microsoft.com/office/powerpoint/2010/main" val="236116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66901BA-F593-4500-9EEF-99833EA90A13}" type="datetimeFigureOut">
              <a:rPr lang="en-IN" smtClean="0"/>
              <a:t>02/09/24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BAE3E-C246-4455-9103-6B5C270FC0C7}" type="slidenum">
              <a:rPr lang="en-IN" smtClean="0"/>
              <a:t>‹#›</a:t>
            </a:fld>
            <a:endParaRPr lang="en-IN"/>
          </a:p>
        </p:txBody>
      </p:sp>
    </p:spTree>
    <p:extLst>
      <p:ext uri="{BB962C8B-B14F-4D97-AF65-F5344CB8AC3E}">
        <p14:creationId xmlns:p14="http://schemas.microsoft.com/office/powerpoint/2010/main" val="426100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6901BA-F593-4500-9EEF-99833EA90A13}" type="datetimeFigureOut">
              <a:rPr lang="en-IN" smtClean="0"/>
              <a:t>02/09/24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BAE3E-C246-4455-9103-6B5C270FC0C7}" type="slidenum">
              <a:rPr lang="en-IN" smtClean="0"/>
              <a:t>‹#›</a:t>
            </a:fld>
            <a:endParaRPr lang="en-IN"/>
          </a:p>
        </p:txBody>
      </p:sp>
    </p:spTree>
    <p:extLst>
      <p:ext uri="{BB962C8B-B14F-4D97-AF65-F5344CB8AC3E}">
        <p14:creationId xmlns:p14="http://schemas.microsoft.com/office/powerpoint/2010/main" val="131484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6901BA-F593-4500-9EEF-99833EA90A13}" type="datetimeFigureOut">
              <a:rPr lang="en-IN" smtClean="0"/>
              <a:t>02/09/24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BAE3E-C246-4455-9103-6B5C270FC0C7}" type="slidenum">
              <a:rPr lang="en-IN" smtClean="0"/>
              <a:t>‹#›</a:t>
            </a:fld>
            <a:endParaRPr lang="en-IN"/>
          </a:p>
        </p:txBody>
      </p:sp>
    </p:spTree>
    <p:extLst>
      <p:ext uri="{BB962C8B-B14F-4D97-AF65-F5344CB8AC3E}">
        <p14:creationId xmlns:p14="http://schemas.microsoft.com/office/powerpoint/2010/main" val="1142080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6901BA-F593-4500-9EEF-99833EA90A13}" type="datetimeFigureOut">
              <a:rPr lang="en-IN" smtClean="0"/>
              <a:t>02/09/24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BAE3E-C246-4455-9103-6B5C270FC0C7}" type="slidenum">
              <a:rPr lang="en-IN" smtClean="0"/>
              <a:t>‹#›</a:t>
            </a:fld>
            <a:endParaRPr lang="en-IN"/>
          </a:p>
        </p:txBody>
      </p:sp>
    </p:spTree>
    <p:extLst>
      <p:ext uri="{BB962C8B-B14F-4D97-AF65-F5344CB8AC3E}">
        <p14:creationId xmlns:p14="http://schemas.microsoft.com/office/powerpoint/2010/main" val="2703339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6901BA-F593-4500-9EEF-99833EA90A13}" type="datetimeFigureOut">
              <a:rPr lang="en-IN" smtClean="0"/>
              <a:t>02/09/24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BAE3E-C246-4455-9103-6B5C270FC0C7}" type="slidenum">
              <a:rPr lang="en-IN" smtClean="0"/>
              <a:t>‹#›</a:t>
            </a:fld>
            <a:endParaRPr lang="en-IN"/>
          </a:p>
        </p:txBody>
      </p:sp>
    </p:spTree>
    <p:extLst>
      <p:ext uri="{BB962C8B-B14F-4D97-AF65-F5344CB8AC3E}">
        <p14:creationId xmlns:p14="http://schemas.microsoft.com/office/powerpoint/2010/main" val="404861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66901BA-F593-4500-9EEF-99833EA90A13}" type="datetimeFigureOut">
              <a:rPr lang="en-IN" smtClean="0"/>
              <a:t>02/09/24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BAE3E-C246-4455-9103-6B5C270FC0C7}" type="slidenum">
              <a:rPr lang="en-IN" smtClean="0"/>
              <a:t>‹#›</a:t>
            </a:fld>
            <a:endParaRPr lang="en-IN"/>
          </a:p>
        </p:txBody>
      </p:sp>
    </p:spTree>
    <p:extLst>
      <p:ext uri="{BB962C8B-B14F-4D97-AF65-F5344CB8AC3E}">
        <p14:creationId xmlns:p14="http://schemas.microsoft.com/office/powerpoint/2010/main" val="172259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66901BA-F593-4500-9EEF-99833EA90A13}" type="datetimeFigureOut">
              <a:rPr lang="en-IN" smtClean="0"/>
              <a:t>02/09/24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1BAE3E-C246-4455-9103-6B5C270FC0C7}" type="slidenum">
              <a:rPr lang="en-IN" smtClean="0"/>
              <a:t>‹#›</a:t>
            </a:fld>
            <a:endParaRPr lang="en-IN"/>
          </a:p>
        </p:txBody>
      </p:sp>
    </p:spTree>
    <p:extLst>
      <p:ext uri="{BB962C8B-B14F-4D97-AF65-F5344CB8AC3E}">
        <p14:creationId xmlns:p14="http://schemas.microsoft.com/office/powerpoint/2010/main" val="124713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66901BA-F593-4500-9EEF-99833EA90A13}" type="datetimeFigureOut">
              <a:rPr lang="en-IN" smtClean="0"/>
              <a:t>02/09/24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1BAE3E-C246-4455-9103-6B5C270FC0C7}" type="slidenum">
              <a:rPr lang="en-IN" smtClean="0"/>
              <a:t>‹#›</a:t>
            </a:fld>
            <a:endParaRPr lang="en-IN"/>
          </a:p>
        </p:txBody>
      </p:sp>
    </p:spTree>
    <p:extLst>
      <p:ext uri="{BB962C8B-B14F-4D97-AF65-F5344CB8AC3E}">
        <p14:creationId xmlns:p14="http://schemas.microsoft.com/office/powerpoint/2010/main" val="122150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901BA-F593-4500-9EEF-99833EA90A13}" type="datetimeFigureOut">
              <a:rPr lang="en-IN" smtClean="0"/>
              <a:t>02/09/24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1BAE3E-C246-4455-9103-6B5C270FC0C7}" type="slidenum">
              <a:rPr lang="en-IN" smtClean="0"/>
              <a:t>‹#›</a:t>
            </a:fld>
            <a:endParaRPr lang="en-IN"/>
          </a:p>
        </p:txBody>
      </p:sp>
    </p:spTree>
    <p:extLst>
      <p:ext uri="{BB962C8B-B14F-4D97-AF65-F5344CB8AC3E}">
        <p14:creationId xmlns:p14="http://schemas.microsoft.com/office/powerpoint/2010/main" val="384967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6901BA-F593-4500-9EEF-99833EA90A13}" type="datetimeFigureOut">
              <a:rPr lang="en-IN" smtClean="0"/>
              <a:t>02/09/24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BAE3E-C246-4455-9103-6B5C270FC0C7}" type="slidenum">
              <a:rPr lang="en-IN" smtClean="0"/>
              <a:t>‹#›</a:t>
            </a:fld>
            <a:endParaRPr lang="en-IN"/>
          </a:p>
        </p:txBody>
      </p:sp>
    </p:spTree>
    <p:extLst>
      <p:ext uri="{BB962C8B-B14F-4D97-AF65-F5344CB8AC3E}">
        <p14:creationId xmlns:p14="http://schemas.microsoft.com/office/powerpoint/2010/main" val="62074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6901BA-F593-4500-9EEF-99833EA90A13}" type="datetimeFigureOut">
              <a:rPr lang="en-IN" smtClean="0"/>
              <a:t>02/09/24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BAE3E-C246-4455-9103-6B5C270FC0C7}" type="slidenum">
              <a:rPr lang="en-IN" smtClean="0"/>
              <a:t>‹#›</a:t>
            </a:fld>
            <a:endParaRPr lang="en-IN"/>
          </a:p>
        </p:txBody>
      </p:sp>
    </p:spTree>
    <p:extLst>
      <p:ext uri="{BB962C8B-B14F-4D97-AF65-F5344CB8AC3E}">
        <p14:creationId xmlns:p14="http://schemas.microsoft.com/office/powerpoint/2010/main" val="108765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901BA-F593-4500-9EEF-99833EA90A13}" type="datetimeFigureOut">
              <a:rPr lang="en-IN" smtClean="0"/>
              <a:t>02/09/24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BAE3E-C246-4455-9103-6B5C270FC0C7}" type="slidenum">
              <a:rPr lang="en-IN" smtClean="0"/>
              <a:t>‹#›</a:t>
            </a:fld>
            <a:endParaRPr lang="en-IN"/>
          </a:p>
        </p:txBody>
      </p:sp>
    </p:spTree>
    <p:extLst>
      <p:ext uri="{BB962C8B-B14F-4D97-AF65-F5344CB8AC3E}">
        <p14:creationId xmlns:p14="http://schemas.microsoft.com/office/powerpoint/2010/main" val="1204107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kaggle.com/competitions/allianz-hackathon/overvie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993" cy="6858808"/>
          </a:xfrm>
          <a:prstGeom prst="rect">
            <a:avLst/>
          </a:prstGeom>
          <a:solidFill>
            <a:schemeClr val="accent6">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347242" y="1479953"/>
            <a:ext cx="9734308" cy="2387600"/>
          </a:xfrm>
        </p:spPr>
        <p:txBody>
          <a:bodyPr>
            <a:noAutofit/>
          </a:bodyPr>
          <a:lstStyle/>
          <a:p>
            <a:pPr algn="l"/>
            <a:r>
              <a:rPr lang="en-IN" b="1" dirty="0">
                <a:latin typeface="Georgia" panose="02040502050405020303" pitchFamily="18" charset="0"/>
                <a:cs typeface="Times New Roman" panose="02020603050405020304" pitchFamily="18" charset="0"/>
              </a:rPr>
              <a:t>Sentimental analysis </a:t>
            </a:r>
            <a:br>
              <a:rPr lang="en-IN" b="1" dirty="0">
                <a:latin typeface="Georgia" panose="02040502050405020303" pitchFamily="18" charset="0"/>
                <a:cs typeface="Times New Roman" panose="02020603050405020304" pitchFamily="18" charset="0"/>
              </a:rPr>
            </a:br>
            <a:r>
              <a:rPr lang="en-IN" b="1" dirty="0">
                <a:latin typeface="Georgia" panose="02040502050405020303" pitchFamily="18" charset="0"/>
                <a:cs typeface="Times New Roman" panose="02020603050405020304" pitchFamily="18" charset="0"/>
              </a:rPr>
              <a:t>on Amazon review </a:t>
            </a:r>
            <a:br>
              <a:rPr lang="en-IN" b="1" dirty="0">
                <a:latin typeface="Georgia" panose="02040502050405020303" pitchFamily="18" charset="0"/>
                <a:cs typeface="Times New Roman" panose="02020603050405020304" pitchFamily="18" charset="0"/>
              </a:rPr>
            </a:br>
            <a:r>
              <a:rPr lang="en-IN" b="1" dirty="0">
                <a:latin typeface="Georgia" panose="02040502050405020303" pitchFamily="18" charset="0"/>
                <a:cs typeface="Times New Roman" panose="02020603050405020304" pitchFamily="18" charset="0"/>
              </a:rPr>
              <a:t>using NLP</a:t>
            </a:r>
            <a:endParaRPr lang="en-IN" b="1" dirty="0">
              <a:latin typeface="Georgia" panose="02040502050405020303" pitchFamily="18" charset="0"/>
            </a:endParaRPr>
          </a:p>
        </p:txBody>
      </p:sp>
      <p:sp>
        <p:nvSpPr>
          <p:cNvPr id="9" name="Title 1"/>
          <p:cNvSpPr txBox="1">
            <a:spLocks/>
          </p:cNvSpPr>
          <p:nvPr/>
        </p:nvSpPr>
        <p:spPr>
          <a:xfrm>
            <a:off x="347242" y="4801805"/>
            <a:ext cx="6063235" cy="4268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800" i="1" dirty="0">
                <a:latin typeface="Arial" panose="020B0604020202020204" pitchFamily="34" charset="0"/>
                <a:cs typeface="Arial" panose="020B0604020202020204" pitchFamily="34" charset="0"/>
              </a:rPr>
              <a:t>Social Network and Text Analytics</a:t>
            </a:r>
          </a:p>
        </p:txBody>
      </p:sp>
      <p:pic>
        <p:nvPicPr>
          <p:cNvPr id="4" name="Picture 3"/>
          <p:cNvPicPr>
            <a:picLocks noChangeAspect="1"/>
          </p:cNvPicPr>
          <p:nvPr/>
        </p:nvPicPr>
        <p:blipFill>
          <a:blip r:embed="rId2"/>
          <a:stretch>
            <a:fillRect/>
          </a:stretch>
        </p:blipFill>
        <p:spPr>
          <a:xfrm>
            <a:off x="6477000" y="2991895"/>
            <a:ext cx="6063235" cy="3866105"/>
          </a:xfrm>
          <a:prstGeom prst="rect">
            <a:avLst/>
          </a:prstGeom>
        </p:spPr>
      </p:pic>
    </p:spTree>
    <p:extLst>
      <p:ext uri="{BB962C8B-B14F-4D97-AF65-F5344CB8AC3E}">
        <p14:creationId xmlns:p14="http://schemas.microsoft.com/office/powerpoint/2010/main" val="678961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834254" y="0"/>
            <a:ext cx="7357745" cy="6858000"/>
          </a:xfrm>
          <a:prstGeom prst="rect">
            <a:avLst/>
          </a:prstGeom>
          <a:solidFill>
            <a:schemeClr val="accent6">
              <a:lumMod val="60000"/>
              <a:lumOff val="4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itle 1"/>
          <p:cNvSpPr txBox="1">
            <a:spLocks/>
          </p:cNvSpPr>
          <p:nvPr/>
        </p:nvSpPr>
        <p:spPr>
          <a:xfrm>
            <a:off x="182880" y="2606803"/>
            <a:ext cx="4500000" cy="965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accent6"/>
                </a:solidFill>
                <a:latin typeface="Georgia" panose="02040502050405020303" pitchFamily="18" charset="0"/>
              </a:rPr>
              <a:t>Vectorization</a:t>
            </a:r>
          </a:p>
        </p:txBody>
      </p:sp>
      <p:sp>
        <p:nvSpPr>
          <p:cNvPr id="27" name="Content Placeholder 2"/>
          <p:cNvSpPr txBox="1">
            <a:spLocks/>
          </p:cNvSpPr>
          <p:nvPr/>
        </p:nvSpPr>
        <p:spPr>
          <a:xfrm>
            <a:off x="182878" y="3572466"/>
            <a:ext cx="4500000" cy="1204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spcAft>
                <a:spcPts val="300"/>
              </a:spcAft>
              <a:buFont typeface="Wingdings" panose="05000000000000000000" pitchFamily="2" charset="2"/>
              <a:buChar char="Ø"/>
            </a:pPr>
            <a:r>
              <a:rPr lang="en-US" sz="1200" dirty="0">
                <a:latin typeface="Arial" panose="020B0604020202020204" pitchFamily="34" charset="0"/>
                <a:cs typeface="Arial" panose="020B0604020202020204" pitchFamily="34" charset="0"/>
              </a:rPr>
              <a:t>Vectorization is the process of converting text data into numerical vectors, which can be understood by machine learning algorithms. </a:t>
            </a:r>
          </a:p>
          <a:p>
            <a:pPr>
              <a:lnSpc>
                <a:spcPct val="120000"/>
              </a:lnSpc>
              <a:spcBef>
                <a:spcPts val="0"/>
              </a:spcBef>
              <a:spcAft>
                <a:spcPts val="300"/>
              </a:spcAft>
              <a:buFont typeface="Wingdings" panose="05000000000000000000" pitchFamily="2" charset="2"/>
              <a:buChar char="Ø"/>
            </a:pPr>
            <a:r>
              <a:rPr lang="en-US" sz="1200" dirty="0">
                <a:latin typeface="Arial" panose="020B0604020202020204" pitchFamily="34" charset="0"/>
                <a:cs typeface="Arial" panose="020B0604020202020204" pitchFamily="34" charset="0"/>
              </a:rPr>
              <a:t>Techniques like bag-of-words (</a:t>
            </a:r>
            <a:r>
              <a:rPr lang="en-US" sz="1200" dirty="0" err="1">
                <a:latin typeface="Arial" panose="020B0604020202020204" pitchFamily="34" charset="0"/>
                <a:cs typeface="Arial" panose="020B0604020202020204" pitchFamily="34" charset="0"/>
              </a:rPr>
              <a:t>BoW</a:t>
            </a:r>
            <a:r>
              <a:rPr lang="en-US" sz="1200" dirty="0">
                <a:latin typeface="Arial" panose="020B0604020202020204" pitchFamily="34" charset="0"/>
                <a:cs typeface="Arial" panose="020B0604020202020204" pitchFamily="34" charset="0"/>
              </a:rPr>
              <a:t>), term frequency-inverse document frequency (TF-IDF), and word </a:t>
            </a:r>
            <a:r>
              <a:rPr lang="en-US" sz="1200" dirty="0" err="1">
                <a:latin typeface="Arial" panose="020B0604020202020204" pitchFamily="34" charset="0"/>
                <a:cs typeface="Arial" panose="020B0604020202020204" pitchFamily="34" charset="0"/>
              </a:rPr>
              <a:t>embeddings</a:t>
            </a:r>
            <a:r>
              <a:rPr lang="en-US" sz="1200" dirty="0">
                <a:latin typeface="Arial" panose="020B0604020202020204" pitchFamily="34" charset="0"/>
                <a:cs typeface="Arial" panose="020B0604020202020204" pitchFamily="34" charset="0"/>
              </a:rPr>
              <a:t> (e.g., Word2Vec, </a:t>
            </a:r>
            <a:r>
              <a:rPr lang="en-US" sz="1200" dirty="0" err="1">
                <a:latin typeface="Arial" panose="020B0604020202020204" pitchFamily="34" charset="0"/>
                <a:cs typeface="Arial" panose="020B0604020202020204" pitchFamily="34" charset="0"/>
              </a:rPr>
              <a:t>GloVe</a:t>
            </a:r>
            <a:r>
              <a:rPr lang="en-US" sz="1200" dirty="0">
                <a:latin typeface="Arial" panose="020B0604020202020204" pitchFamily="34" charset="0"/>
                <a:cs typeface="Arial" panose="020B0604020202020204" pitchFamily="34" charset="0"/>
              </a:rPr>
              <a:t>) are commonly used for </a:t>
            </a:r>
            <a:r>
              <a:rPr lang="en-US" sz="1200" dirty="0" err="1">
                <a:latin typeface="Arial" panose="020B0604020202020204" pitchFamily="34" charset="0"/>
                <a:cs typeface="Arial" panose="020B0604020202020204" pitchFamily="34" charset="0"/>
              </a:rPr>
              <a:t>vectorizing</a:t>
            </a:r>
            <a:r>
              <a:rPr lang="en-US" sz="1200" dirty="0">
                <a:latin typeface="Arial" panose="020B0604020202020204" pitchFamily="34" charset="0"/>
                <a:cs typeface="Arial" panose="020B0604020202020204" pitchFamily="34" charset="0"/>
              </a:rPr>
              <a:t> text.</a:t>
            </a:r>
            <a:r>
              <a:rPr lang="en-US" sz="1200" dirty="0">
                <a:latin typeface="Arial"/>
                <a:cs typeface="Arial"/>
              </a:rPr>
              <a:t>.</a:t>
            </a:r>
            <a:endParaRPr lang="en-IN" sz="1200" dirty="0">
              <a:latin typeface="Arial"/>
              <a:cs typeface="Arial"/>
            </a:endParaRPr>
          </a:p>
        </p:txBody>
      </p:sp>
      <p:sp>
        <p:nvSpPr>
          <p:cNvPr id="38" name="Rectangle 37"/>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pic>
        <p:nvPicPr>
          <p:cNvPr id="29" name="Picture 2" descr="Customized ClickHouse Feature Development | Altinity"/>
          <p:cNvPicPr>
            <a:picLocks noChangeAspect="1" noChangeArrowheads="1"/>
          </p:cNvPicPr>
          <p:nvPr/>
        </p:nvPicPr>
        <p:blipFill rotWithShape="1">
          <a:blip r:embed="rId2" cstate="print">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l="12183" t="13234" r="13781" b="11930"/>
          <a:stretch/>
        </p:blipFill>
        <p:spPr bwMode="auto">
          <a:xfrm>
            <a:off x="11388473" y="35670"/>
            <a:ext cx="803526" cy="81221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5286883" y="3460984"/>
            <a:ext cx="63056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817359" y="1514790"/>
            <a:ext cx="5100511" cy="1677382"/>
          </a:xfrm>
          <a:prstGeom prst="rect">
            <a:avLst/>
          </a:prstGeom>
        </p:spPr>
        <p:txBody>
          <a:bodyPr wrap="square">
            <a:spAutoFit/>
          </a:bodyPr>
          <a:lstStyle/>
          <a:p>
            <a:pPr>
              <a:spcAft>
                <a:spcPts val="600"/>
              </a:spcAft>
            </a:pPr>
            <a:r>
              <a:rPr lang="en-IN" sz="1600" b="1" dirty="0">
                <a:latin typeface="Arial" panose="020B0604020202020204" pitchFamily="34" charset="0"/>
                <a:cs typeface="Arial" panose="020B0604020202020204" pitchFamily="34" charset="0"/>
              </a:rPr>
              <a:t>Count </a:t>
            </a:r>
            <a:r>
              <a:rPr lang="en-IN" sz="1600" b="1" dirty="0" err="1">
                <a:latin typeface="Arial" panose="020B0604020202020204" pitchFamily="34" charset="0"/>
                <a:cs typeface="Arial" panose="020B0604020202020204" pitchFamily="34" charset="0"/>
              </a:rPr>
              <a:t>Vectorizer</a:t>
            </a:r>
            <a:r>
              <a:rPr lang="en-IN" sz="1400" b="1" dirty="0">
                <a:latin typeface="Arial" panose="020B0604020202020204" pitchFamily="34" charset="0"/>
                <a:cs typeface="Arial" panose="020B0604020202020204" pitchFamily="34" charset="0"/>
              </a:rPr>
              <a:t> </a:t>
            </a:r>
          </a:p>
          <a:p>
            <a:pPr marL="171450" indent="-171450">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Converts text into a matrix with rows representing documents and columns representing unique words.</a:t>
            </a:r>
          </a:p>
          <a:p>
            <a:pPr marL="171450" indent="-171450">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Counts the occurrences of each word in the document, resulting in a sparse matrix.</a:t>
            </a:r>
          </a:p>
          <a:p>
            <a:pPr marL="171450" indent="-171450">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Does not consider the importance of words; focuses solely on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their occurrence.</a:t>
            </a:r>
          </a:p>
        </p:txBody>
      </p:sp>
      <p:pic>
        <p:nvPicPr>
          <p:cNvPr id="11268" name="Picture 4" descr="Binary "/>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86883" y="1514790"/>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817359" y="3729796"/>
            <a:ext cx="5100511" cy="2108269"/>
          </a:xfrm>
          <a:prstGeom prst="rect">
            <a:avLst/>
          </a:prstGeom>
        </p:spPr>
        <p:txBody>
          <a:bodyPr wrap="square">
            <a:spAutoFit/>
          </a:bodyPr>
          <a:lstStyle/>
          <a:p>
            <a:pPr>
              <a:spcAft>
                <a:spcPts val="600"/>
              </a:spcAft>
            </a:pPr>
            <a:r>
              <a:rPr lang="en-IN" sz="1600" b="1" dirty="0">
                <a:latin typeface="Arial" panose="020B0604020202020204" pitchFamily="34" charset="0"/>
                <a:cs typeface="Arial" panose="020B0604020202020204" pitchFamily="34" charset="0"/>
              </a:rPr>
              <a:t>TF-IDF (Term Frequency-Inverse Document Frequency)</a:t>
            </a:r>
          </a:p>
          <a:p>
            <a:pPr marL="171450" indent="-171450">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Calculates word importance by considering both frequency in a document and rarity across the corpus.</a:t>
            </a:r>
          </a:p>
          <a:p>
            <a:pPr marL="171450" indent="-171450">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Assigns a weight to each word based on its term frequency (TF) and inverse document frequency (IDF).- TF-IDF score indicates a word's significance relative to the entire corpus.</a:t>
            </a:r>
          </a:p>
          <a:p>
            <a:pPr marL="171450" indent="-171450">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Words with higher TF-IDF scores are more crucial for distinguishing between documents.</a:t>
            </a:r>
          </a:p>
        </p:txBody>
      </p:sp>
      <p:pic>
        <p:nvPicPr>
          <p:cNvPr id="11270" name="Picture 6" descr="Volume bars "/>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86883" y="3729796"/>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80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834254" y="0"/>
            <a:ext cx="7357745" cy="6858000"/>
          </a:xfrm>
          <a:prstGeom prst="rect">
            <a:avLst/>
          </a:prstGeom>
          <a:solidFill>
            <a:schemeClr val="accent6">
              <a:lumMod val="60000"/>
              <a:lumOff val="4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itle 1"/>
          <p:cNvSpPr txBox="1">
            <a:spLocks/>
          </p:cNvSpPr>
          <p:nvPr/>
        </p:nvSpPr>
        <p:spPr>
          <a:xfrm>
            <a:off x="182880" y="1731246"/>
            <a:ext cx="4500000" cy="9656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accent6"/>
                </a:solidFill>
                <a:latin typeface="Georgia" panose="02040502050405020303" pitchFamily="18" charset="0"/>
              </a:rPr>
              <a:t>N-grams</a:t>
            </a:r>
          </a:p>
        </p:txBody>
      </p:sp>
      <p:sp>
        <p:nvSpPr>
          <p:cNvPr id="27" name="Content Placeholder 2"/>
          <p:cNvSpPr txBox="1">
            <a:spLocks/>
          </p:cNvSpPr>
          <p:nvPr/>
        </p:nvSpPr>
        <p:spPr>
          <a:xfrm>
            <a:off x="182878" y="2696909"/>
            <a:ext cx="4500000" cy="31335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spcAft>
                <a:spcPts val="300"/>
              </a:spcAft>
              <a:buFont typeface="Wingdings" panose="05000000000000000000" pitchFamily="2" charset="2"/>
              <a:buChar char="Ø"/>
            </a:pPr>
            <a:r>
              <a:rPr lang="en-US" sz="1200" dirty="0">
                <a:latin typeface="Arial" panose="020B0604020202020204" pitchFamily="34" charset="0"/>
                <a:cs typeface="Arial" panose="020B0604020202020204" pitchFamily="34" charset="0"/>
              </a:rPr>
              <a:t>N-grams are contiguous sequences of n items, which can be words or characters, extracted from text data.</a:t>
            </a:r>
          </a:p>
          <a:p>
            <a:pPr>
              <a:lnSpc>
                <a:spcPct val="120000"/>
              </a:lnSpc>
              <a:spcBef>
                <a:spcPts val="0"/>
              </a:spcBef>
              <a:spcAft>
                <a:spcPts val="300"/>
              </a:spcAft>
              <a:buFont typeface="Wingdings" panose="05000000000000000000" pitchFamily="2" charset="2"/>
              <a:buChar char="Ø"/>
            </a:pPr>
            <a:r>
              <a:rPr lang="en-US" sz="1200" dirty="0">
                <a:latin typeface="Arial" panose="020B0604020202020204" pitchFamily="34" charset="0"/>
                <a:cs typeface="Arial" panose="020B0604020202020204" pitchFamily="34" charset="0"/>
              </a:rPr>
              <a:t>They capture local context and sequential information present in the text.</a:t>
            </a:r>
          </a:p>
          <a:p>
            <a:pPr>
              <a:lnSpc>
                <a:spcPct val="120000"/>
              </a:lnSpc>
              <a:spcBef>
                <a:spcPts val="0"/>
              </a:spcBef>
              <a:spcAft>
                <a:spcPts val="300"/>
              </a:spcAft>
              <a:buFont typeface="Wingdings" panose="05000000000000000000" pitchFamily="2" charset="2"/>
              <a:buChar char="Ø"/>
            </a:pPr>
            <a:r>
              <a:rPr lang="en-US" sz="1200" dirty="0">
                <a:latin typeface="Arial" panose="020B0604020202020204" pitchFamily="34" charset="0"/>
                <a:cs typeface="Arial" panose="020B0604020202020204" pitchFamily="34" charset="0"/>
              </a:rPr>
              <a:t>N-grams are generated by sliding a window of size n over the text, extracting each consecutive sequence encountered.</a:t>
            </a:r>
          </a:p>
          <a:p>
            <a:pPr>
              <a:lnSpc>
                <a:spcPct val="120000"/>
              </a:lnSpc>
              <a:spcBef>
                <a:spcPts val="0"/>
              </a:spcBef>
              <a:spcAft>
                <a:spcPts val="300"/>
              </a:spcAft>
              <a:buFont typeface="Wingdings" panose="05000000000000000000" pitchFamily="2" charset="2"/>
              <a:buChar char="Ø"/>
            </a:pPr>
            <a:r>
              <a:rPr lang="en-US" sz="1200" dirty="0">
                <a:latin typeface="Arial" panose="020B0604020202020204" pitchFamily="34" charset="0"/>
                <a:cs typeface="Arial" panose="020B0604020202020204" pitchFamily="34" charset="0"/>
              </a:rPr>
              <a:t>For example, in a bi-gram (2-gram) approach, pairs of consecutive words or characters are extracted.</a:t>
            </a:r>
          </a:p>
          <a:p>
            <a:pPr>
              <a:lnSpc>
                <a:spcPct val="120000"/>
              </a:lnSpc>
              <a:spcBef>
                <a:spcPts val="0"/>
              </a:spcBef>
              <a:spcAft>
                <a:spcPts val="300"/>
              </a:spcAft>
              <a:buFont typeface="Wingdings" panose="05000000000000000000" pitchFamily="2" charset="2"/>
              <a:buChar char="Ø"/>
            </a:pPr>
            <a:r>
              <a:rPr lang="en-US" sz="1200" dirty="0">
                <a:latin typeface="Arial" panose="020B0604020202020204" pitchFamily="34" charset="0"/>
                <a:cs typeface="Arial" panose="020B0604020202020204" pitchFamily="34" charset="0"/>
              </a:rPr>
              <a:t>Incorporating N-grams as features in natural language processing tasks allows algorithms to consider the context and ordering of words or characters, improving performance in tasks such as text classification and sentiment analysis.</a:t>
            </a:r>
            <a:endParaRPr lang="en-IN" sz="1200" dirty="0">
              <a:latin typeface="Arial"/>
              <a:cs typeface="Arial"/>
            </a:endParaRPr>
          </a:p>
        </p:txBody>
      </p:sp>
      <p:sp>
        <p:nvSpPr>
          <p:cNvPr id="38" name="Rectangle 37"/>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11</a:t>
            </a:r>
          </a:p>
        </p:txBody>
      </p:sp>
      <p:pic>
        <p:nvPicPr>
          <p:cNvPr id="29" name="Picture 2" descr="Customized ClickHouse Feature Development | Altinity"/>
          <p:cNvPicPr>
            <a:picLocks noChangeAspect="1" noChangeArrowheads="1"/>
          </p:cNvPicPr>
          <p:nvPr/>
        </p:nvPicPr>
        <p:blipFill rotWithShape="1">
          <a:blip r:embed="rId2" cstate="print">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l="12183" t="13234" r="13781" b="11930"/>
          <a:stretch/>
        </p:blipFill>
        <p:spPr bwMode="auto">
          <a:xfrm>
            <a:off x="11388473" y="35670"/>
            <a:ext cx="803526" cy="812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30128" y="1438197"/>
            <a:ext cx="1167472" cy="338554"/>
          </a:xfrm>
          <a:prstGeom prst="rect">
            <a:avLst/>
          </a:prstGeom>
        </p:spPr>
        <p:txBody>
          <a:bodyPr wrap="square">
            <a:spAutoFit/>
          </a:bodyPr>
          <a:lstStyle/>
          <a:p>
            <a:pPr>
              <a:spcAft>
                <a:spcPts val="600"/>
              </a:spcAft>
            </a:pPr>
            <a:r>
              <a:rPr lang="en-IN" sz="1600" b="1" dirty="0">
                <a:latin typeface="Arial" panose="020B0604020202020204" pitchFamily="34" charset="0"/>
                <a:cs typeface="Arial" panose="020B0604020202020204" pitchFamily="34" charset="0"/>
              </a:rPr>
              <a:t>Unigrams</a:t>
            </a:r>
            <a:endParaRPr lang="en-IN" sz="1400" b="1" dirty="0">
              <a:latin typeface="Arial" panose="020B0604020202020204" pitchFamily="34" charset="0"/>
              <a:cs typeface="Arial" panose="020B0604020202020204" pitchFamily="34" charset="0"/>
            </a:endParaRPr>
          </a:p>
        </p:txBody>
      </p:sp>
      <p:sp>
        <p:nvSpPr>
          <p:cNvPr id="34" name="Rectangle 33"/>
          <p:cNvSpPr/>
          <p:nvPr/>
        </p:nvSpPr>
        <p:spPr>
          <a:xfrm>
            <a:off x="6522720" y="1438197"/>
            <a:ext cx="5520441" cy="861774"/>
          </a:xfrm>
          <a:prstGeom prst="rect">
            <a:avLst/>
          </a:prstGeom>
        </p:spPr>
        <p:txBody>
          <a:bodyPr wrap="square" lIns="0" tIns="0" rIns="0" bIns="0">
            <a:spAutoFit/>
          </a:bodyPr>
          <a:lstStyle/>
          <a:p>
            <a:pPr>
              <a:spcAft>
                <a:spcPts val="600"/>
              </a:spcAft>
            </a:pPr>
            <a:r>
              <a:rPr lang="en-US" sz="1400" dirty="0">
                <a:latin typeface="Arial" panose="020B0604020202020204" pitchFamily="34" charset="0"/>
                <a:cs typeface="Arial" panose="020B0604020202020204" pitchFamily="34" charset="0"/>
              </a:rPr>
              <a:t>Unigrams are single words extracted from the text. Each word in the text constitutes a unigram. For example, in the sentence "The quick brown fox jumps over the lazy dog," the unigrams are "The," "quick," "brown," "fox," "jumps," "over," "the," "lazy," and "dog."</a:t>
            </a:r>
            <a:endParaRPr lang="en-IN" sz="1400" dirty="0">
              <a:latin typeface="Arial" panose="020B0604020202020204" pitchFamily="34" charset="0"/>
              <a:cs typeface="Arial" panose="020B0604020202020204" pitchFamily="34" charset="0"/>
            </a:endParaRPr>
          </a:p>
        </p:txBody>
      </p:sp>
      <p:sp>
        <p:nvSpPr>
          <p:cNvPr id="37" name="Rectangle 36"/>
          <p:cNvSpPr/>
          <p:nvPr/>
        </p:nvSpPr>
        <p:spPr>
          <a:xfrm>
            <a:off x="6522720" y="2586857"/>
            <a:ext cx="5520441" cy="1077218"/>
          </a:xfrm>
          <a:prstGeom prst="rect">
            <a:avLst/>
          </a:prstGeom>
        </p:spPr>
        <p:txBody>
          <a:bodyPr wrap="square" lIns="0" tIns="0" rIns="0" bIns="0">
            <a:spAutoFit/>
          </a:bodyPr>
          <a:lstStyle/>
          <a:p>
            <a:pPr>
              <a:spcAft>
                <a:spcPts val="600"/>
              </a:spcAft>
            </a:pPr>
            <a:r>
              <a:rPr lang="en-US" sz="1400" dirty="0">
                <a:latin typeface="Arial" panose="020B0604020202020204" pitchFamily="34" charset="0"/>
                <a:cs typeface="Arial" panose="020B0604020202020204" pitchFamily="34" charset="0"/>
              </a:rPr>
              <a:t>Bigrams consist of pairs of adjacent words in the text. They provide information about the co-occurrence of two consecutive words. For example, in the same sentence, the bigrams would include "The quick," "quick brown," "brown fox," "fox jumps," "jumps over," "over the," "the lazy," and "lazy dog."</a:t>
            </a:r>
            <a:endParaRPr lang="en-IN" sz="1400" dirty="0">
              <a:latin typeface="Arial" panose="020B0604020202020204" pitchFamily="34" charset="0"/>
              <a:cs typeface="Arial" panose="020B0604020202020204" pitchFamily="34" charset="0"/>
            </a:endParaRPr>
          </a:p>
        </p:txBody>
      </p:sp>
      <p:sp>
        <p:nvSpPr>
          <p:cNvPr id="39" name="Rectangle 38"/>
          <p:cNvSpPr/>
          <p:nvPr/>
        </p:nvSpPr>
        <p:spPr>
          <a:xfrm>
            <a:off x="6522720" y="3950961"/>
            <a:ext cx="5520441" cy="1077218"/>
          </a:xfrm>
          <a:prstGeom prst="rect">
            <a:avLst/>
          </a:prstGeom>
        </p:spPr>
        <p:txBody>
          <a:bodyPr wrap="square" lIns="0" tIns="0" rIns="0" bIns="0">
            <a:spAutoFit/>
          </a:bodyPr>
          <a:lstStyle/>
          <a:p>
            <a:pPr>
              <a:spcAft>
                <a:spcPts val="600"/>
              </a:spcAft>
            </a:pPr>
            <a:r>
              <a:rPr lang="en-US" sz="1400" dirty="0">
                <a:latin typeface="Arial" panose="020B0604020202020204" pitchFamily="34" charset="0"/>
                <a:cs typeface="Arial" panose="020B0604020202020204" pitchFamily="34" charset="0"/>
              </a:rPr>
              <a:t>Trigrams are sequences of three consecutive words extracted from the text. They offer more context compared to unigrams and bigrams. For instance, in the given sentence, trigrams would include "The quick brown," "quick brown fox," "brown fox jumps," "fox jumps over," "jumps over the," "over the lazy," and "the lazy dog."</a:t>
            </a:r>
            <a:endParaRPr lang="en-IN" sz="1400" dirty="0">
              <a:latin typeface="Arial" panose="020B0604020202020204" pitchFamily="34" charset="0"/>
              <a:cs typeface="Arial" panose="020B0604020202020204" pitchFamily="34" charset="0"/>
            </a:endParaRPr>
          </a:p>
        </p:txBody>
      </p:sp>
      <p:sp>
        <p:nvSpPr>
          <p:cNvPr id="40" name="Rectangle 39"/>
          <p:cNvSpPr/>
          <p:nvPr/>
        </p:nvSpPr>
        <p:spPr>
          <a:xfrm>
            <a:off x="6522720" y="5315066"/>
            <a:ext cx="5520441" cy="646331"/>
          </a:xfrm>
          <a:prstGeom prst="rect">
            <a:avLst/>
          </a:prstGeom>
        </p:spPr>
        <p:txBody>
          <a:bodyPr wrap="square" lIns="0" tIns="0" rIns="0" bIns="0">
            <a:spAutoFit/>
          </a:bodyPr>
          <a:lstStyle/>
          <a:p>
            <a:pPr>
              <a:spcAft>
                <a:spcPts val="600"/>
              </a:spcAft>
            </a:pPr>
            <a:r>
              <a:rPr lang="en-US" sz="1400" dirty="0">
                <a:latin typeface="Arial" panose="020B0604020202020204" pitchFamily="34" charset="0"/>
                <a:cs typeface="Arial" panose="020B0604020202020204" pitchFamily="34" charset="0"/>
              </a:rPr>
              <a:t>N-grams with larger values of n: Similarly, n-grams can be extended to include sequences of more than three words, such as 4-grams (four consecutive words), 5-grams (five consecutive words), and so on.</a:t>
            </a:r>
            <a:endParaRPr lang="en-IN" sz="1400" dirty="0">
              <a:latin typeface="Arial" panose="020B0604020202020204" pitchFamily="34" charset="0"/>
              <a:cs typeface="Arial" panose="020B0604020202020204" pitchFamily="34" charset="0"/>
            </a:endParaRPr>
          </a:p>
        </p:txBody>
      </p:sp>
      <p:cxnSp>
        <p:nvCxnSpPr>
          <p:cNvPr id="41" name="Straight Connector 40"/>
          <p:cNvCxnSpPr/>
          <p:nvPr/>
        </p:nvCxnSpPr>
        <p:spPr>
          <a:xfrm>
            <a:off x="5130800" y="2443414"/>
            <a:ext cx="691236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130800" y="3807518"/>
            <a:ext cx="691236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130800" y="5171622"/>
            <a:ext cx="691236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030128" y="2586857"/>
            <a:ext cx="1167472" cy="338554"/>
          </a:xfrm>
          <a:prstGeom prst="rect">
            <a:avLst/>
          </a:prstGeom>
        </p:spPr>
        <p:txBody>
          <a:bodyPr wrap="square">
            <a:spAutoFit/>
          </a:bodyPr>
          <a:lstStyle/>
          <a:p>
            <a:pPr>
              <a:spcAft>
                <a:spcPts val="600"/>
              </a:spcAft>
            </a:pPr>
            <a:r>
              <a:rPr lang="en-IN" sz="1600" b="1" dirty="0">
                <a:latin typeface="Arial" panose="020B0604020202020204" pitchFamily="34" charset="0"/>
                <a:cs typeface="Arial" panose="020B0604020202020204" pitchFamily="34" charset="0"/>
              </a:rPr>
              <a:t>Bigrams</a:t>
            </a:r>
            <a:endParaRPr lang="en-IN" sz="1400" b="1" dirty="0">
              <a:latin typeface="Arial" panose="020B0604020202020204" pitchFamily="34" charset="0"/>
              <a:cs typeface="Arial" panose="020B0604020202020204" pitchFamily="34" charset="0"/>
            </a:endParaRPr>
          </a:p>
        </p:txBody>
      </p:sp>
      <p:sp>
        <p:nvSpPr>
          <p:cNvPr id="45" name="Rectangle 44"/>
          <p:cNvSpPr/>
          <p:nvPr/>
        </p:nvSpPr>
        <p:spPr>
          <a:xfrm>
            <a:off x="5030128" y="3950961"/>
            <a:ext cx="1167472" cy="338554"/>
          </a:xfrm>
          <a:prstGeom prst="rect">
            <a:avLst/>
          </a:prstGeom>
        </p:spPr>
        <p:txBody>
          <a:bodyPr wrap="square">
            <a:spAutoFit/>
          </a:bodyPr>
          <a:lstStyle/>
          <a:p>
            <a:pPr>
              <a:spcAft>
                <a:spcPts val="600"/>
              </a:spcAft>
            </a:pPr>
            <a:r>
              <a:rPr lang="en-IN" sz="1600" b="1" dirty="0">
                <a:latin typeface="Arial" panose="020B0604020202020204" pitchFamily="34" charset="0"/>
                <a:cs typeface="Arial" panose="020B0604020202020204" pitchFamily="34" charset="0"/>
              </a:rPr>
              <a:t>Trigrams</a:t>
            </a:r>
            <a:endParaRPr lang="en-IN" sz="1400" b="1" dirty="0">
              <a:latin typeface="Arial" panose="020B0604020202020204" pitchFamily="34" charset="0"/>
              <a:cs typeface="Arial" panose="020B0604020202020204" pitchFamily="34" charset="0"/>
            </a:endParaRPr>
          </a:p>
        </p:txBody>
      </p:sp>
      <p:sp>
        <p:nvSpPr>
          <p:cNvPr id="46" name="Rectangle 45"/>
          <p:cNvSpPr/>
          <p:nvPr/>
        </p:nvSpPr>
        <p:spPr>
          <a:xfrm>
            <a:off x="5030128" y="5315066"/>
            <a:ext cx="1167472" cy="338554"/>
          </a:xfrm>
          <a:prstGeom prst="rect">
            <a:avLst/>
          </a:prstGeom>
        </p:spPr>
        <p:txBody>
          <a:bodyPr wrap="square">
            <a:spAutoFit/>
          </a:bodyPr>
          <a:lstStyle/>
          <a:p>
            <a:pPr>
              <a:spcAft>
                <a:spcPts val="600"/>
              </a:spcAft>
            </a:pPr>
            <a:r>
              <a:rPr lang="en-IN" sz="1600" b="1" dirty="0" err="1">
                <a:latin typeface="Arial" panose="020B0604020202020204" pitchFamily="34" charset="0"/>
                <a:cs typeface="Arial" panose="020B0604020202020204" pitchFamily="34" charset="0"/>
              </a:rPr>
              <a:t>Ngrams</a:t>
            </a:r>
            <a:endParaRPr lang="en-IN" sz="1400" b="1" dirty="0">
              <a:latin typeface="Arial" panose="020B0604020202020204" pitchFamily="34" charset="0"/>
              <a:cs typeface="Arial" panose="020B0604020202020204" pitchFamily="34" charset="0"/>
            </a:endParaRPr>
          </a:p>
        </p:txBody>
      </p:sp>
      <p:sp>
        <p:nvSpPr>
          <p:cNvPr id="47" name="Rectangle 46"/>
          <p:cNvSpPr/>
          <p:nvPr/>
        </p:nvSpPr>
        <p:spPr>
          <a:xfrm>
            <a:off x="5030128" y="1764760"/>
            <a:ext cx="1167472" cy="338554"/>
          </a:xfrm>
          <a:prstGeom prst="rect">
            <a:avLst/>
          </a:prstGeom>
        </p:spPr>
        <p:txBody>
          <a:bodyPr wrap="square">
            <a:spAutoFit/>
          </a:bodyPr>
          <a:lstStyle/>
          <a:p>
            <a:pPr>
              <a:spcAft>
                <a:spcPts val="600"/>
              </a:spcAft>
            </a:pPr>
            <a:r>
              <a:rPr lang="en-IN" sz="1600" i="1" dirty="0">
                <a:latin typeface="Arial" panose="020B0604020202020204" pitchFamily="34" charset="0"/>
                <a:cs typeface="Arial" panose="020B0604020202020204" pitchFamily="34" charset="0"/>
              </a:rPr>
              <a:t>N = 1</a:t>
            </a:r>
            <a:endParaRPr lang="en-IN" sz="1400" i="1" dirty="0">
              <a:latin typeface="Arial" panose="020B0604020202020204" pitchFamily="34" charset="0"/>
              <a:cs typeface="Arial" panose="020B0604020202020204" pitchFamily="34" charset="0"/>
            </a:endParaRPr>
          </a:p>
        </p:txBody>
      </p:sp>
      <p:sp>
        <p:nvSpPr>
          <p:cNvPr id="48" name="Rectangle 47"/>
          <p:cNvSpPr/>
          <p:nvPr/>
        </p:nvSpPr>
        <p:spPr>
          <a:xfrm>
            <a:off x="5030128" y="2940801"/>
            <a:ext cx="1167472" cy="338554"/>
          </a:xfrm>
          <a:prstGeom prst="rect">
            <a:avLst/>
          </a:prstGeom>
        </p:spPr>
        <p:txBody>
          <a:bodyPr wrap="square">
            <a:spAutoFit/>
          </a:bodyPr>
          <a:lstStyle/>
          <a:p>
            <a:pPr>
              <a:spcAft>
                <a:spcPts val="600"/>
              </a:spcAft>
            </a:pPr>
            <a:r>
              <a:rPr lang="en-IN" sz="1600" i="1" dirty="0">
                <a:latin typeface="Arial" panose="020B0604020202020204" pitchFamily="34" charset="0"/>
                <a:cs typeface="Arial" panose="020B0604020202020204" pitchFamily="34" charset="0"/>
              </a:rPr>
              <a:t>N = 2</a:t>
            </a:r>
            <a:endParaRPr lang="en-IN" sz="1400" i="1" dirty="0">
              <a:latin typeface="Arial" panose="020B0604020202020204" pitchFamily="34" charset="0"/>
              <a:cs typeface="Arial" panose="020B0604020202020204" pitchFamily="34" charset="0"/>
            </a:endParaRPr>
          </a:p>
        </p:txBody>
      </p:sp>
      <p:sp>
        <p:nvSpPr>
          <p:cNvPr id="49" name="Rectangle 48"/>
          <p:cNvSpPr/>
          <p:nvPr/>
        </p:nvSpPr>
        <p:spPr>
          <a:xfrm>
            <a:off x="5030128" y="4263680"/>
            <a:ext cx="1167472" cy="338554"/>
          </a:xfrm>
          <a:prstGeom prst="rect">
            <a:avLst/>
          </a:prstGeom>
        </p:spPr>
        <p:txBody>
          <a:bodyPr wrap="square">
            <a:spAutoFit/>
          </a:bodyPr>
          <a:lstStyle/>
          <a:p>
            <a:pPr>
              <a:spcAft>
                <a:spcPts val="600"/>
              </a:spcAft>
            </a:pPr>
            <a:r>
              <a:rPr lang="en-IN" sz="1600" i="1" dirty="0">
                <a:latin typeface="Arial" panose="020B0604020202020204" pitchFamily="34" charset="0"/>
                <a:cs typeface="Arial" panose="020B0604020202020204" pitchFamily="34" charset="0"/>
              </a:rPr>
              <a:t>N = 3</a:t>
            </a:r>
            <a:endParaRPr lang="en-IN" sz="1400" i="1" dirty="0">
              <a:latin typeface="Arial" panose="020B0604020202020204" pitchFamily="34" charset="0"/>
              <a:cs typeface="Arial" panose="020B0604020202020204" pitchFamily="34" charset="0"/>
            </a:endParaRPr>
          </a:p>
        </p:txBody>
      </p:sp>
      <p:sp>
        <p:nvSpPr>
          <p:cNvPr id="50" name="Rectangle 49"/>
          <p:cNvSpPr/>
          <p:nvPr/>
        </p:nvSpPr>
        <p:spPr>
          <a:xfrm>
            <a:off x="5030128" y="5653618"/>
            <a:ext cx="1167472" cy="338554"/>
          </a:xfrm>
          <a:prstGeom prst="rect">
            <a:avLst/>
          </a:prstGeom>
        </p:spPr>
        <p:txBody>
          <a:bodyPr wrap="square">
            <a:spAutoFit/>
          </a:bodyPr>
          <a:lstStyle/>
          <a:p>
            <a:pPr>
              <a:spcAft>
                <a:spcPts val="600"/>
              </a:spcAft>
            </a:pPr>
            <a:r>
              <a:rPr lang="en-IN" sz="1600" i="1" dirty="0">
                <a:latin typeface="Arial" panose="020B0604020202020204" pitchFamily="34" charset="0"/>
                <a:cs typeface="Arial" panose="020B0604020202020204" pitchFamily="34" charset="0"/>
              </a:rPr>
              <a:t>N &gt; 4</a:t>
            </a:r>
            <a:endParaRPr lang="en-IN"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8692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 y="365126"/>
            <a:ext cx="11852366" cy="810532"/>
          </a:xfrm>
        </p:spPr>
        <p:txBody>
          <a:bodyPr>
            <a:normAutofit/>
          </a:bodyPr>
          <a:lstStyle/>
          <a:p>
            <a:r>
              <a:rPr lang="en-IN" sz="4000" b="1">
                <a:solidFill>
                  <a:schemeClr val="accent6"/>
                </a:solidFill>
                <a:latin typeface="Georgia" panose="02040502050405020303" pitchFamily="18" charset="0"/>
              </a:rPr>
              <a:t>Supervised Learning - Classification</a:t>
            </a:r>
          </a:p>
        </p:txBody>
      </p:sp>
      <p:cxnSp>
        <p:nvCxnSpPr>
          <p:cNvPr id="6" name="Straight Connector 5"/>
          <p:cNvCxnSpPr/>
          <p:nvPr/>
        </p:nvCxnSpPr>
        <p:spPr>
          <a:xfrm>
            <a:off x="182880" y="1317762"/>
            <a:ext cx="1185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12</a:t>
            </a:r>
          </a:p>
        </p:txBody>
      </p:sp>
      <p:pic>
        <p:nvPicPr>
          <p:cNvPr id="1026" name="Picture 2" descr="Classification Icons - Free SVG &amp; PNG Classification Images - Noun Project"/>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3170" y="1432367"/>
            <a:ext cx="1145705" cy="1145705"/>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txBox="1">
            <a:spLocks/>
          </p:cNvSpPr>
          <p:nvPr/>
        </p:nvSpPr>
        <p:spPr>
          <a:xfrm>
            <a:off x="1676400" y="1432367"/>
            <a:ext cx="10357680" cy="1179810"/>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b="1" dirty="0">
                <a:latin typeface="Arial"/>
                <a:ea typeface="+mn-lt"/>
                <a:cs typeface="+mn-lt"/>
              </a:rPr>
              <a:t>Tree based models:</a:t>
            </a:r>
          </a:p>
          <a:p>
            <a:r>
              <a:rPr lang="en-IN" sz="2000" b="1" dirty="0">
                <a:latin typeface="Arial"/>
                <a:ea typeface="+mn-lt"/>
                <a:cs typeface="+mn-lt"/>
              </a:rPr>
              <a:t>Decision Tree: </a:t>
            </a:r>
            <a:r>
              <a:rPr lang="en-IN" sz="2000" dirty="0">
                <a:latin typeface="Arial"/>
                <a:ea typeface="+mn-lt"/>
                <a:cs typeface="+mn-lt"/>
              </a:rPr>
              <a:t>Captures complex data relationships, resilient to imbalance.</a:t>
            </a:r>
          </a:p>
          <a:p>
            <a:r>
              <a:rPr lang="en-IN" sz="2000" b="1" dirty="0">
                <a:latin typeface="Arial"/>
                <a:ea typeface="+mn-lt"/>
                <a:cs typeface="+mn-lt"/>
              </a:rPr>
              <a:t>Random Forest: </a:t>
            </a:r>
            <a:r>
              <a:rPr lang="en-IN" sz="2000" dirty="0">
                <a:latin typeface="Arial"/>
                <a:ea typeface="+mn-lt"/>
                <a:cs typeface="+mn-lt"/>
              </a:rPr>
              <a:t>Ensemble strength for improved accuracy in imbalanced settings.</a:t>
            </a:r>
          </a:p>
        </p:txBody>
      </p:sp>
      <p:cxnSp>
        <p:nvCxnSpPr>
          <p:cNvPr id="18" name="Straight Connector 17"/>
          <p:cNvCxnSpPr/>
          <p:nvPr/>
        </p:nvCxnSpPr>
        <p:spPr>
          <a:xfrm>
            <a:off x="203170" y="2726782"/>
            <a:ext cx="11830910" cy="0"/>
          </a:xfrm>
          <a:prstGeom prst="line">
            <a:avLst/>
          </a:prstGeom>
          <a:ln w="63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55575" y="2841387"/>
            <a:ext cx="11878505" cy="1862048"/>
            <a:chOff x="155575" y="3416793"/>
            <a:chExt cx="11878505" cy="1862048"/>
          </a:xfrm>
        </p:grpSpPr>
        <p:sp>
          <p:nvSpPr>
            <p:cNvPr id="14" name="Content Placeholder 2"/>
            <p:cNvSpPr txBox="1">
              <a:spLocks/>
            </p:cNvSpPr>
            <p:nvPr/>
          </p:nvSpPr>
          <p:spPr>
            <a:xfrm>
              <a:off x="1676400" y="3416793"/>
              <a:ext cx="10357680" cy="1862048"/>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b="1" dirty="0">
                  <a:latin typeface="Arial"/>
                  <a:ea typeface="+mn-lt"/>
                  <a:cs typeface="+mn-lt"/>
                </a:rPr>
                <a:t>Multinomial Naïve Bayes:</a:t>
              </a:r>
              <a:endParaRPr lang="en-IN" sz="2000" dirty="0">
                <a:latin typeface="Arial"/>
                <a:ea typeface="+mn-lt"/>
                <a:cs typeface="+mn-lt"/>
              </a:endParaRPr>
            </a:p>
            <a:p>
              <a:r>
                <a:rPr lang="en-US" sz="2000" b="1" dirty="0">
                  <a:latin typeface="Arial"/>
                  <a:ea typeface="+mn-lt"/>
                  <a:cs typeface="+mn-lt"/>
                </a:rPr>
                <a:t>Probabilistic Classification:</a:t>
              </a:r>
              <a:r>
                <a:rPr lang="en-US" sz="2000" dirty="0">
                  <a:latin typeface="Arial"/>
                  <a:ea typeface="+mn-lt"/>
                  <a:cs typeface="+mn-lt"/>
                </a:rPr>
                <a:t> Multinomial Naive Bayes calculates class probabilities based on word frequencies in documents.</a:t>
              </a:r>
              <a:endParaRPr lang="en-US" sz="2000" b="1" dirty="0">
                <a:latin typeface="Arial"/>
                <a:ea typeface="+mn-lt"/>
                <a:cs typeface="+mn-lt"/>
              </a:endParaRPr>
            </a:p>
            <a:p>
              <a:r>
                <a:rPr lang="en-US" sz="2000" b="1" dirty="0">
                  <a:latin typeface="Arial"/>
                  <a:ea typeface="+mn-lt"/>
                  <a:cs typeface="+mn-lt"/>
                </a:rPr>
                <a:t>Effective in Text Classification</a:t>
              </a:r>
            </a:p>
            <a:p>
              <a:r>
                <a:rPr lang="en-US" sz="2000" b="1" dirty="0">
                  <a:latin typeface="Arial"/>
                  <a:ea typeface="+mn-lt"/>
                  <a:cs typeface="+mn-lt"/>
                </a:rPr>
                <a:t>Sensitivity to Feature Frequency</a:t>
              </a:r>
              <a:endParaRPr lang="en-IN" sz="2000" b="1" dirty="0">
                <a:latin typeface="Arial"/>
                <a:ea typeface="+mn-lt"/>
                <a:cs typeface="+mn-lt"/>
              </a:endParaRPr>
            </a:p>
          </p:txBody>
        </p:sp>
        <p:pic>
          <p:nvPicPr>
            <p:cNvPr id="13314" name="Picture 2" descr="Naive bayes "/>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575" y="3416793"/>
              <a:ext cx="1219200" cy="12192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82880" y="4932643"/>
            <a:ext cx="11851200" cy="1600952"/>
            <a:chOff x="182880" y="4696953"/>
            <a:chExt cx="11851200" cy="1600952"/>
          </a:xfrm>
        </p:grpSpPr>
        <p:pic>
          <p:nvPicPr>
            <p:cNvPr id="19" name="Picture 8" descr="Metrics Icons - Free SVG &amp; PNG Metrics Images - Noun Project"/>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2880" y="4696953"/>
              <a:ext cx="1307607" cy="1307607"/>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2"/>
            <p:cNvSpPr txBox="1">
              <a:spLocks/>
            </p:cNvSpPr>
            <p:nvPr/>
          </p:nvSpPr>
          <p:spPr>
            <a:xfrm>
              <a:off x="1676400" y="4696953"/>
              <a:ext cx="10357680" cy="1600952"/>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b="1" dirty="0">
                  <a:latin typeface="Arial"/>
                  <a:ea typeface="+mn-lt"/>
                  <a:cs typeface="+mn-lt"/>
                </a:rPr>
                <a:t>Balanced Metric Emphasis:</a:t>
              </a:r>
            </a:p>
            <a:p>
              <a:r>
                <a:rPr lang="en-IN" sz="2000" b="1" dirty="0">
                  <a:latin typeface="Arial"/>
                  <a:ea typeface="+mn-lt"/>
                  <a:cs typeface="+mn-lt"/>
                </a:rPr>
                <a:t>Precision: </a:t>
              </a:r>
              <a:r>
                <a:rPr lang="en-IN" sz="2000" dirty="0">
                  <a:latin typeface="Arial"/>
                  <a:ea typeface="+mn-lt"/>
                  <a:cs typeface="+mn-lt"/>
                </a:rPr>
                <a:t>Ensures accurate positive predictions, minimizes false positives.</a:t>
              </a:r>
            </a:p>
            <a:p>
              <a:r>
                <a:rPr lang="en-IN" sz="2000" b="1" dirty="0">
                  <a:latin typeface="Arial"/>
                  <a:ea typeface="+mn-lt"/>
                  <a:cs typeface="+mn-lt"/>
                </a:rPr>
                <a:t>Recall: </a:t>
              </a:r>
              <a:r>
                <a:rPr lang="en-IN" sz="2000" dirty="0">
                  <a:latin typeface="Arial"/>
                  <a:ea typeface="+mn-lt"/>
                  <a:cs typeface="+mn-lt"/>
                </a:rPr>
                <a:t>Captures true positives, minimizes false negatives.</a:t>
              </a:r>
            </a:p>
            <a:p>
              <a:r>
                <a:rPr lang="en-IN" sz="2000" b="1" dirty="0">
                  <a:latin typeface="Arial"/>
                  <a:ea typeface="+mn-lt"/>
                  <a:cs typeface="+mn-lt"/>
                </a:rPr>
                <a:t>F1 Score: </a:t>
              </a:r>
              <a:r>
                <a:rPr lang="en-IN" sz="2000" dirty="0">
                  <a:latin typeface="Arial"/>
                  <a:ea typeface="+mn-lt"/>
                  <a:cs typeface="+mn-lt"/>
                </a:rPr>
                <a:t>Harmonizes precision and recall for comprehensive evaluation.</a:t>
              </a:r>
            </a:p>
          </p:txBody>
        </p:sp>
      </p:grpSp>
      <p:cxnSp>
        <p:nvCxnSpPr>
          <p:cNvPr id="21" name="Straight Connector 20"/>
          <p:cNvCxnSpPr/>
          <p:nvPr/>
        </p:nvCxnSpPr>
        <p:spPr>
          <a:xfrm>
            <a:off x="203170" y="4818040"/>
            <a:ext cx="11830910" cy="0"/>
          </a:xfrm>
          <a:prstGeom prst="line">
            <a:avLst/>
          </a:prstGeom>
          <a:ln w="63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23" name="Picture 20" descr="Lamp Linear Icon. Light Bulb Line Icon. Creative Idea Symbol. Innovation  and Inspiration concept. Vector illustration 5377383 Vector Art at Vecteezy"/>
          <p:cNvPicPr>
            <a:picLocks noChangeAspect="1" noChangeArrowheads="1"/>
          </p:cNvPicPr>
          <p:nvPr/>
        </p:nvPicPr>
        <p:blipFill rotWithShape="1">
          <a:blip r:embed="rId5"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l="20262" t="14939" r="19678" b="14939"/>
          <a:stretch/>
        </p:blipFill>
        <p:spPr bwMode="auto">
          <a:xfrm>
            <a:off x="11450320" y="143750"/>
            <a:ext cx="583760" cy="681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524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 y="365126"/>
            <a:ext cx="11852366" cy="810532"/>
          </a:xfrm>
        </p:spPr>
        <p:txBody>
          <a:bodyPr>
            <a:normAutofit/>
          </a:bodyPr>
          <a:lstStyle/>
          <a:p>
            <a:r>
              <a:rPr lang="en-IN" sz="4000" b="1" dirty="0">
                <a:solidFill>
                  <a:schemeClr val="accent6"/>
                </a:solidFill>
                <a:latin typeface="Georgia" panose="02040502050405020303" pitchFamily="18" charset="0"/>
              </a:rPr>
              <a:t>Recommender system</a:t>
            </a:r>
          </a:p>
        </p:txBody>
      </p:sp>
      <p:cxnSp>
        <p:nvCxnSpPr>
          <p:cNvPr id="7" name="Straight Connector 6"/>
          <p:cNvCxnSpPr/>
          <p:nvPr/>
        </p:nvCxnSpPr>
        <p:spPr>
          <a:xfrm>
            <a:off x="182880" y="1317762"/>
            <a:ext cx="1185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13</a:t>
            </a:r>
          </a:p>
        </p:txBody>
      </p:sp>
      <p:pic>
        <p:nvPicPr>
          <p:cNvPr id="9" name="Picture 20" descr="Lamp Linear Icon. Light Bulb Line Icon. Creative Idea Symbol. Innovation  and Inspiration concept. Vector illustration 5377383 Vector Art at Vecteezy"/>
          <p:cNvPicPr>
            <a:picLocks noChangeAspect="1" noChangeArrowheads="1"/>
          </p:cNvPicPr>
          <p:nvPr/>
        </p:nvPicPr>
        <p:blipFill rotWithShape="1">
          <a:blip r:embed="rId2"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l="20262" t="14939" r="19678" b="14939"/>
          <a:stretch/>
        </p:blipFill>
        <p:spPr bwMode="auto">
          <a:xfrm>
            <a:off x="11450320" y="143750"/>
            <a:ext cx="583760" cy="6815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srcRect l="1964"/>
          <a:stretch/>
        </p:blipFill>
        <p:spPr>
          <a:xfrm>
            <a:off x="182880" y="1607074"/>
            <a:ext cx="11851200" cy="120031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170" y="3826176"/>
            <a:ext cx="3200400" cy="2556933"/>
          </a:xfrm>
          <a:prstGeom prst="rect">
            <a:avLst/>
          </a:prstGeom>
        </p:spPr>
      </p:pic>
      <p:cxnSp>
        <p:nvCxnSpPr>
          <p:cNvPr id="12" name="Straight Connector 11"/>
          <p:cNvCxnSpPr/>
          <p:nvPr/>
        </p:nvCxnSpPr>
        <p:spPr>
          <a:xfrm>
            <a:off x="203170" y="2996748"/>
            <a:ext cx="11830910" cy="0"/>
          </a:xfrm>
          <a:prstGeom prst="line">
            <a:avLst/>
          </a:prstGeom>
          <a:ln w="63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103021" y="3186103"/>
            <a:ext cx="11951349" cy="369332"/>
            <a:chOff x="82731" y="3186103"/>
            <a:chExt cx="11951349" cy="369332"/>
          </a:xfrm>
        </p:grpSpPr>
        <p:sp>
          <p:nvSpPr>
            <p:cNvPr id="11" name="Content Placeholder 2"/>
            <p:cNvSpPr txBox="1">
              <a:spLocks/>
            </p:cNvSpPr>
            <p:nvPr/>
          </p:nvSpPr>
          <p:spPr>
            <a:xfrm>
              <a:off x="82731" y="3186103"/>
              <a:ext cx="10357680" cy="369332"/>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Arial"/>
                  <a:ea typeface="+mn-lt"/>
                  <a:cs typeface="+mn-lt"/>
                </a:rPr>
                <a:t>Best fit model --- Multinomial </a:t>
              </a:r>
              <a:r>
                <a:rPr lang="en-US" sz="2000" b="1" dirty="0" err="1">
                  <a:latin typeface="Arial"/>
                  <a:ea typeface="+mn-lt"/>
                  <a:cs typeface="+mn-lt"/>
                </a:rPr>
                <a:t>NB_Lemmatized_TF</a:t>
              </a:r>
              <a:r>
                <a:rPr lang="en-US" sz="2000" b="1" dirty="0">
                  <a:latin typeface="Arial"/>
                  <a:ea typeface="+mn-lt"/>
                  <a:cs typeface="+mn-lt"/>
                </a:rPr>
                <a:t>-IDF</a:t>
              </a:r>
              <a:endParaRPr lang="en-IN" sz="2000" dirty="0">
                <a:latin typeface="Arial"/>
                <a:ea typeface="+mn-lt"/>
                <a:cs typeface="+mn-lt"/>
              </a:endParaRPr>
            </a:p>
          </p:txBody>
        </p:sp>
        <p:cxnSp>
          <p:nvCxnSpPr>
            <p:cNvPr id="13" name="Straight Connector 12"/>
            <p:cNvCxnSpPr/>
            <p:nvPr/>
          </p:nvCxnSpPr>
          <p:spPr>
            <a:xfrm>
              <a:off x="203170" y="3555435"/>
              <a:ext cx="1183091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t="52133" r="6619" b="5207"/>
          <a:stretch/>
        </p:blipFill>
        <p:spPr>
          <a:xfrm>
            <a:off x="7368692" y="3826176"/>
            <a:ext cx="4652510" cy="1524001"/>
          </a:xfrm>
          <a:prstGeom prst="rect">
            <a:avLst/>
          </a:prstGeom>
        </p:spPr>
      </p:pic>
      <p:sp>
        <p:nvSpPr>
          <p:cNvPr id="19" name="Rectangle 18"/>
          <p:cNvSpPr/>
          <p:nvPr/>
        </p:nvSpPr>
        <p:spPr>
          <a:xfrm>
            <a:off x="4367829" y="3826176"/>
            <a:ext cx="1178732" cy="117092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6183</a:t>
            </a:r>
            <a:endParaRPr lang="en-IN" dirty="0">
              <a:solidFill>
                <a:schemeClr val="tx1"/>
              </a:solidFill>
            </a:endParaRPr>
          </a:p>
        </p:txBody>
      </p:sp>
      <p:sp>
        <p:nvSpPr>
          <p:cNvPr id="20" name="Rectangle 19"/>
          <p:cNvSpPr/>
          <p:nvPr/>
        </p:nvSpPr>
        <p:spPr>
          <a:xfrm>
            <a:off x="5546561" y="5009450"/>
            <a:ext cx="1178732" cy="117092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6357</a:t>
            </a:r>
            <a:endParaRPr lang="en-IN" dirty="0">
              <a:solidFill>
                <a:schemeClr val="tx1"/>
              </a:solidFill>
            </a:endParaRPr>
          </a:p>
        </p:txBody>
      </p:sp>
      <p:sp>
        <p:nvSpPr>
          <p:cNvPr id="21" name="Rectangle 20"/>
          <p:cNvSpPr/>
          <p:nvPr/>
        </p:nvSpPr>
        <p:spPr>
          <a:xfrm>
            <a:off x="5546561" y="3828621"/>
            <a:ext cx="1178732" cy="117092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1348</a:t>
            </a:r>
            <a:endParaRPr lang="en-IN" dirty="0">
              <a:solidFill>
                <a:schemeClr val="bg1"/>
              </a:solidFill>
            </a:endParaRPr>
          </a:p>
        </p:txBody>
      </p:sp>
      <p:sp>
        <p:nvSpPr>
          <p:cNvPr id="22" name="Rectangle 21"/>
          <p:cNvSpPr/>
          <p:nvPr/>
        </p:nvSpPr>
        <p:spPr>
          <a:xfrm>
            <a:off x="4367829" y="5006076"/>
            <a:ext cx="1178732" cy="117092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1112</a:t>
            </a:r>
            <a:endParaRPr lang="en-IN" dirty="0">
              <a:solidFill>
                <a:schemeClr val="bg1"/>
              </a:solidFill>
            </a:endParaRPr>
          </a:p>
        </p:txBody>
      </p:sp>
      <p:sp>
        <p:nvSpPr>
          <p:cNvPr id="26" name="Content Placeholder 2"/>
          <p:cNvSpPr txBox="1">
            <a:spLocks/>
          </p:cNvSpPr>
          <p:nvPr/>
        </p:nvSpPr>
        <p:spPr>
          <a:xfrm>
            <a:off x="4046969" y="4222461"/>
            <a:ext cx="276599" cy="2932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Arial" panose="020B0604020202020204" pitchFamily="34" charset="0"/>
                <a:cs typeface="Arial" panose="020B0604020202020204" pitchFamily="34" charset="0"/>
              </a:rPr>
              <a:t>0</a:t>
            </a:r>
          </a:p>
        </p:txBody>
      </p:sp>
      <p:sp>
        <p:nvSpPr>
          <p:cNvPr id="28" name="Content Placeholder 2"/>
          <p:cNvSpPr txBox="1">
            <a:spLocks/>
          </p:cNvSpPr>
          <p:nvPr/>
        </p:nvSpPr>
        <p:spPr>
          <a:xfrm>
            <a:off x="4046969" y="5402361"/>
            <a:ext cx="276599" cy="2932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Arial" panose="020B0604020202020204" pitchFamily="34" charset="0"/>
                <a:cs typeface="Arial" panose="020B0604020202020204" pitchFamily="34" charset="0"/>
              </a:rPr>
              <a:t>1</a:t>
            </a:r>
          </a:p>
        </p:txBody>
      </p:sp>
      <p:sp>
        <p:nvSpPr>
          <p:cNvPr id="29" name="Content Placeholder 2"/>
          <p:cNvSpPr txBox="1">
            <a:spLocks/>
          </p:cNvSpPr>
          <p:nvPr/>
        </p:nvSpPr>
        <p:spPr>
          <a:xfrm>
            <a:off x="4818896" y="6209505"/>
            <a:ext cx="276599" cy="2932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Arial" panose="020B0604020202020204" pitchFamily="34" charset="0"/>
                <a:cs typeface="Arial" panose="020B0604020202020204" pitchFamily="34" charset="0"/>
              </a:rPr>
              <a:t>0</a:t>
            </a:r>
          </a:p>
        </p:txBody>
      </p:sp>
      <p:sp>
        <p:nvSpPr>
          <p:cNvPr id="30" name="Content Placeholder 2"/>
          <p:cNvSpPr txBox="1">
            <a:spLocks/>
          </p:cNvSpPr>
          <p:nvPr/>
        </p:nvSpPr>
        <p:spPr>
          <a:xfrm>
            <a:off x="5997628" y="6209505"/>
            <a:ext cx="276599" cy="29322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3267330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0" y="0"/>
            <a:ext cx="12192000" cy="6858000"/>
          </a:xfrm>
          <a:prstGeom prst="rect">
            <a:avLst/>
          </a:prstGeom>
          <a:solidFill>
            <a:schemeClr val="accent6">
              <a:lumMod val="75000"/>
              <a:alpha val="9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 name="Title 1"/>
          <p:cNvSpPr>
            <a:spLocks noGrp="1"/>
          </p:cNvSpPr>
          <p:nvPr>
            <p:ph type="title"/>
          </p:nvPr>
        </p:nvSpPr>
        <p:spPr>
          <a:xfrm>
            <a:off x="182880" y="122674"/>
            <a:ext cx="11852366" cy="810532"/>
          </a:xfrm>
        </p:spPr>
        <p:txBody>
          <a:bodyPr>
            <a:normAutofit/>
          </a:bodyPr>
          <a:lstStyle/>
          <a:p>
            <a:r>
              <a:rPr lang="en-IN" sz="4000" b="1" dirty="0">
                <a:solidFill>
                  <a:schemeClr val="bg1"/>
                </a:solidFill>
                <a:latin typeface="Georgia" panose="02040502050405020303" pitchFamily="18" charset="0"/>
              </a:rPr>
              <a:t>Market factors (1/2)</a:t>
            </a:r>
          </a:p>
        </p:txBody>
      </p:sp>
      <p:sp>
        <p:nvSpPr>
          <p:cNvPr id="8" name="Rectangle 7"/>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14</a:t>
            </a:r>
          </a:p>
        </p:txBody>
      </p:sp>
      <p:cxnSp>
        <p:nvCxnSpPr>
          <p:cNvPr id="9" name="Straight Connector 8"/>
          <p:cNvCxnSpPr/>
          <p:nvPr/>
        </p:nvCxnSpPr>
        <p:spPr>
          <a:xfrm>
            <a:off x="184047" y="3216104"/>
            <a:ext cx="118512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84047" y="4807093"/>
            <a:ext cx="118512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79035" y="2282110"/>
            <a:ext cx="11156211" cy="830997"/>
            <a:chOff x="879035" y="2282110"/>
            <a:chExt cx="11156211" cy="830997"/>
          </a:xfrm>
        </p:grpSpPr>
        <p:sp>
          <p:nvSpPr>
            <p:cNvPr id="13" name="Rectangle 12"/>
            <p:cNvSpPr/>
            <p:nvPr/>
          </p:nvSpPr>
          <p:spPr>
            <a:xfrm>
              <a:off x="879035" y="2282110"/>
              <a:ext cx="1719283" cy="615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r>
                <a:rPr lang="en-US" sz="2000" b="1" dirty="0">
                  <a:solidFill>
                    <a:schemeClr val="bg1"/>
                  </a:solidFill>
                </a:rPr>
                <a:t>Sentiment Analysis Results</a:t>
              </a:r>
              <a:endParaRPr lang="en-IN" sz="2000" b="1" dirty="0">
                <a:solidFill>
                  <a:schemeClr val="bg1"/>
                </a:solidFill>
              </a:endParaRPr>
            </a:p>
          </p:txBody>
        </p:sp>
        <p:sp>
          <p:nvSpPr>
            <p:cNvPr id="60" name="Rectangle 59"/>
            <p:cNvSpPr/>
            <p:nvPr/>
          </p:nvSpPr>
          <p:spPr>
            <a:xfrm>
              <a:off x="2795973" y="2282110"/>
              <a:ext cx="9239273"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marL="285750" indent="-285750">
                <a:buFont typeface="Arial" panose="020B0604020202020204" pitchFamily="34" charset="0"/>
                <a:buChar char="•"/>
              </a:pPr>
              <a:r>
                <a:rPr lang="en-US" dirty="0">
                  <a:solidFill>
                    <a:schemeClr val="bg1"/>
                  </a:solidFill>
                </a:rPr>
                <a:t>After analyzing user feedback or reviews, the sentiment analysis component categorizes sentiments into positive, negative, or neutral. </a:t>
              </a:r>
            </a:p>
            <a:p>
              <a:pPr marL="285750" indent="-285750">
                <a:buFont typeface="Arial" panose="020B0604020202020204" pitchFamily="34" charset="0"/>
                <a:buChar char="•"/>
              </a:pPr>
              <a:r>
                <a:rPr lang="en-US" dirty="0">
                  <a:solidFill>
                    <a:schemeClr val="bg1"/>
                  </a:solidFill>
                </a:rPr>
                <a:t>This analysis determines the overall sentiment conveyed in the user's input</a:t>
              </a:r>
              <a:endParaRPr lang="en-IN" dirty="0">
                <a:solidFill>
                  <a:schemeClr val="bg1"/>
                </a:solidFill>
              </a:endParaRPr>
            </a:p>
          </p:txBody>
        </p:sp>
      </p:grpSp>
      <p:grpSp>
        <p:nvGrpSpPr>
          <p:cNvPr id="6" name="Group 5"/>
          <p:cNvGrpSpPr/>
          <p:nvPr/>
        </p:nvGrpSpPr>
        <p:grpSpPr>
          <a:xfrm>
            <a:off x="879035" y="3319101"/>
            <a:ext cx="11156211" cy="1384995"/>
            <a:chOff x="879035" y="3246564"/>
            <a:chExt cx="11156211" cy="1384995"/>
          </a:xfrm>
        </p:grpSpPr>
        <p:sp>
          <p:nvSpPr>
            <p:cNvPr id="15" name="Rectangle 14"/>
            <p:cNvSpPr/>
            <p:nvPr/>
          </p:nvSpPr>
          <p:spPr>
            <a:xfrm>
              <a:off x="879035" y="3246564"/>
              <a:ext cx="1719283" cy="615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r>
                <a:rPr lang="en-IN" sz="2000" b="1" dirty="0">
                  <a:solidFill>
                    <a:schemeClr val="bg1"/>
                  </a:solidFill>
                </a:rPr>
                <a:t>Positive Sentiments</a:t>
              </a:r>
            </a:p>
          </p:txBody>
        </p:sp>
        <p:sp>
          <p:nvSpPr>
            <p:cNvPr id="64" name="Rectangle 63"/>
            <p:cNvSpPr/>
            <p:nvPr/>
          </p:nvSpPr>
          <p:spPr>
            <a:xfrm>
              <a:off x="2795973" y="3246564"/>
              <a:ext cx="9239273" cy="13849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marL="285750" indent="-285750">
                <a:buFont typeface="Arial" panose="020B0604020202020204" pitchFamily="34" charset="0"/>
                <a:buChar char="•"/>
              </a:pPr>
              <a:r>
                <a:rPr lang="en-US" dirty="0">
                  <a:solidFill>
                    <a:schemeClr val="bg1"/>
                  </a:solidFill>
                </a:rPr>
                <a:t>For users expressing positive sentiments, the recommendation system suggests products or services that have received positive reviews, high ratings, or favorable feedback from other users. </a:t>
              </a:r>
            </a:p>
            <a:p>
              <a:pPr marL="285750" indent="-285750">
                <a:buFont typeface="Arial" panose="020B0604020202020204" pitchFamily="34" charset="0"/>
                <a:buChar char="•"/>
              </a:pPr>
              <a:r>
                <a:rPr lang="en-US" dirty="0">
                  <a:solidFill>
                    <a:schemeClr val="bg1"/>
                  </a:solidFill>
                </a:rPr>
                <a:t>These recommendations aim to reinforce positive experiences and preferences, enhancing user satisfaction and engagement.</a:t>
              </a:r>
              <a:endParaRPr lang="en-IN" dirty="0">
                <a:solidFill>
                  <a:schemeClr val="bg1"/>
                </a:solidFill>
              </a:endParaRPr>
            </a:p>
          </p:txBody>
        </p:sp>
      </p:grpSp>
      <p:grpSp>
        <p:nvGrpSpPr>
          <p:cNvPr id="7" name="Group 6"/>
          <p:cNvGrpSpPr/>
          <p:nvPr/>
        </p:nvGrpSpPr>
        <p:grpSpPr>
          <a:xfrm>
            <a:off x="879035" y="4910091"/>
            <a:ext cx="11156211" cy="1384995"/>
            <a:chOff x="879035" y="4457239"/>
            <a:chExt cx="11156211" cy="1384995"/>
          </a:xfrm>
        </p:grpSpPr>
        <p:sp>
          <p:nvSpPr>
            <p:cNvPr id="37" name="Rectangle 36"/>
            <p:cNvSpPr/>
            <p:nvPr/>
          </p:nvSpPr>
          <p:spPr>
            <a:xfrm>
              <a:off x="879035" y="4457239"/>
              <a:ext cx="1719283" cy="615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r>
                <a:rPr lang="en-IN" sz="2000" b="1" dirty="0">
                  <a:solidFill>
                    <a:schemeClr val="bg1"/>
                  </a:solidFill>
                </a:rPr>
                <a:t>Negative Sentiments</a:t>
              </a:r>
            </a:p>
          </p:txBody>
        </p:sp>
        <p:sp>
          <p:nvSpPr>
            <p:cNvPr id="66" name="Rectangle 65"/>
            <p:cNvSpPr/>
            <p:nvPr/>
          </p:nvSpPr>
          <p:spPr>
            <a:xfrm>
              <a:off x="2795973" y="4457239"/>
              <a:ext cx="9239273" cy="13849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marL="285750" indent="-285750">
                <a:buFont typeface="Arial" panose="020B0604020202020204" pitchFamily="34" charset="0"/>
                <a:buChar char="•"/>
              </a:pPr>
              <a:r>
                <a:rPr lang="en-US" dirty="0">
                  <a:solidFill>
                    <a:schemeClr val="bg1"/>
                  </a:solidFill>
                </a:rPr>
                <a:t>Conversely, for users conveying negative sentiments, the system recommends products or services that have addressed common criticisms or received positive feedback after improvements. </a:t>
              </a:r>
            </a:p>
            <a:p>
              <a:pPr marL="285750" indent="-285750">
                <a:buFont typeface="Arial" panose="020B0604020202020204" pitchFamily="34" charset="0"/>
                <a:buChar char="•"/>
              </a:pPr>
              <a:r>
                <a:rPr lang="en-US" dirty="0">
                  <a:solidFill>
                    <a:schemeClr val="bg1"/>
                  </a:solidFill>
                </a:rPr>
                <a:t>By suggesting solutions or alternatives to address users' concerns, the system aims to mitigate dissatisfaction and improve user experience.</a:t>
              </a:r>
              <a:endParaRPr lang="en-IN" dirty="0">
                <a:solidFill>
                  <a:schemeClr val="bg1"/>
                </a:solidFill>
              </a:endParaRPr>
            </a:p>
          </p:txBody>
        </p:sp>
      </p:grpSp>
      <p:cxnSp>
        <p:nvCxnSpPr>
          <p:cNvPr id="43" name="Straight Connector 42"/>
          <p:cNvCxnSpPr/>
          <p:nvPr/>
        </p:nvCxnSpPr>
        <p:spPr>
          <a:xfrm>
            <a:off x="2798607" y="2240345"/>
            <a:ext cx="923663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795973" y="1872395"/>
            <a:ext cx="923927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r>
              <a:rPr lang="en-US" sz="2200" b="1" dirty="0">
                <a:solidFill>
                  <a:schemeClr val="bg1"/>
                </a:solidFill>
              </a:rPr>
              <a:t>Description</a:t>
            </a:r>
            <a:endParaRPr lang="en-IN" sz="2200" b="1" dirty="0">
              <a:solidFill>
                <a:schemeClr val="bg1"/>
              </a:solidFill>
            </a:endParaRPr>
          </a:p>
        </p:txBody>
      </p:sp>
      <p:pic>
        <p:nvPicPr>
          <p:cNvPr id="113" name="Picture 22" descr="Line icon for data analysis 3329511 Vector Art at Vecteezy"/>
          <p:cNvPicPr>
            <a:picLocks noChangeAspect="1" noChangeArrowheads="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1358880" y="97233"/>
            <a:ext cx="753766" cy="659545"/>
          </a:xfrm>
          <a:prstGeom prst="rect">
            <a:avLst/>
          </a:prstGeom>
          <a:noFill/>
        </p:spPr>
      </p:pic>
      <p:sp>
        <p:nvSpPr>
          <p:cNvPr id="58" name="Rectangle 57"/>
          <p:cNvSpPr/>
          <p:nvPr/>
        </p:nvSpPr>
        <p:spPr>
          <a:xfrm>
            <a:off x="261257" y="1083981"/>
            <a:ext cx="11773989" cy="615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r>
              <a:rPr lang="en-US" sz="2000" dirty="0">
                <a:solidFill>
                  <a:schemeClr val="bg1"/>
                </a:solidFill>
              </a:rPr>
              <a:t>This aspect of the sentiment analysis recommendation system involves leveraging sentiment analysis results to suggest products or services that resonate with users' sentiments. Here's a detailed explanation</a:t>
            </a:r>
            <a:endParaRPr lang="en-IN" sz="2000" dirty="0">
              <a:solidFill>
                <a:schemeClr val="bg1"/>
              </a:solidFill>
            </a:endParaRPr>
          </a:p>
        </p:txBody>
      </p:sp>
      <p:pic>
        <p:nvPicPr>
          <p:cNvPr id="15362" name="Picture 2" descr="Emotions "/>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1820" y="2219274"/>
            <a:ext cx="678388" cy="67838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appy face "/>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261257" y="3319101"/>
            <a:ext cx="461024" cy="461025"/>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Sad "/>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61257" y="4893946"/>
            <a:ext cx="463042" cy="463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085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0" y="0"/>
            <a:ext cx="12192000" cy="6858000"/>
          </a:xfrm>
          <a:prstGeom prst="rect">
            <a:avLst/>
          </a:prstGeom>
          <a:solidFill>
            <a:schemeClr val="accent6">
              <a:lumMod val="75000"/>
              <a:alpha val="9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5" name="Title 1"/>
          <p:cNvSpPr>
            <a:spLocks noGrp="1"/>
          </p:cNvSpPr>
          <p:nvPr>
            <p:ph type="title"/>
          </p:nvPr>
        </p:nvSpPr>
        <p:spPr>
          <a:xfrm>
            <a:off x="182880" y="122674"/>
            <a:ext cx="11852366" cy="810532"/>
          </a:xfrm>
        </p:spPr>
        <p:txBody>
          <a:bodyPr>
            <a:normAutofit/>
          </a:bodyPr>
          <a:lstStyle/>
          <a:p>
            <a:r>
              <a:rPr lang="en-IN" sz="4000" b="1" dirty="0">
                <a:solidFill>
                  <a:schemeClr val="bg1"/>
                </a:solidFill>
                <a:latin typeface="Georgia" panose="02040502050405020303" pitchFamily="18" charset="0"/>
              </a:rPr>
              <a:t>Market factors (2/2)</a:t>
            </a:r>
          </a:p>
        </p:txBody>
      </p:sp>
      <p:sp>
        <p:nvSpPr>
          <p:cNvPr id="8" name="Rectangle 7"/>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15</a:t>
            </a:r>
          </a:p>
        </p:txBody>
      </p:sp>
      <p:cxnSp>
        <p:nvCxnSpPr>
          <p:cNvPr id="10" name="Straight Connector 9"/>
          <p:cNvCxnSpPr/>
          <p:nvPr/>
        </p:nvCxnSpPr>
        <p:spPr>
          <a:xfrm>
            <a:off x="182879" y="4310196"/>
            <a:ext cx="118512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77867" y="4399290"/>
            <a:ext cx="1719283" cy="615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r>
              <a:rPr lang="en-IN" sz="2000" b="1" dirty="0">
                <a:solidFill>
                  <a:schemeClr val="bg1"/>
                </a:solidFill>
              </a:rPr>
              <a:t>Continuous Improvement</a:t>
            </a:r>
          </a:p>
        </p:txBody>
      </p:sp>
      <p:sp>
        <p:nvSpPr>
          <p:cNvPr id="68" name="Rectangle 67"/>
          <p:cNvSpPr/>
          <p:nvPr/>
        </p:nvSpPr>
        <p:spPr>
          <a:xfrm>
            <a:off x="2794805" y="4399290"/>
            <a:ext cx="9239273" cy="1938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marL="285750" indent="-285750">
              <a:buFont typeface="Arial" panose="020B0604020202020204" pitchFamily="34" charset="0"/>
              <a:buChar char="•"/>
            </a:pPr>
            <a:r>
              <a:rPr lang="en-US" dirty="0">
                <a:solidFill>
                  <a:schemeClr val="bg1"/>
                </a:solidFill>
              </a:rPr>
              <a:t>The recommendation system continuously learns and adapts based on user feedback and interaction data.  </a:t>
            </a:r>
          </a:p>
          <a:p>
            <a:pPr marL="285750" indent="-285750">
              <a:buFont typeface="Arial" panose="020B0604020202020204" pitchFamily="34" charset="0"/>
              <a:buChar char="•"/>
            </a:pPr>
            <a:r>
              <a:rPr lang="en-US" dirty="0">
                <a:solidFill>
                  <a:schemeClr val="bg1"/>
                </a:solidFill>
              </a:rPr>
              <a:t>By monitoring user responses to recommended products or services, the system refines its recommendations over time, striving to provide increasingly relevant and valuable suggestions.</a:t>
            </a:r>
          </a:p>
          <a:p>
            <a:pPr marL="285750" indent="-285750">
              <a:buFont typeface="Arial" panose="020B0604020202020204" pitchFamily="34" charset="0"/>
              <a:buChar char="•"/>
            </a:pPr>
            <a:r>
              <a:rPr lang="en-US" dirty="0">
                <a:solidFill>
                  <a:schemeClr val="bg1"/>
                </a:solidFill>
              </a:rPr>
              <a:t>Continuous improvement ensures that the recommendation system remains effective and responsive to changing user sentiments and preferences, ultimately enhancing user satisfaction and engagement.</a:t>
            </a:r>
            <a:endParaRPr lang="en-IN" dirty="0">
              <a:solidFill>
                <a:schemeClr val="bg1"/>
              </a:solidFill>
            </a:endParaRPr>
          </a:p>
        </p:txBody>
      </p:sp>
      <p:pic>
        <p:nvPicPr>
          <p:cNvPr id="113" name="Picture 22" descr="Line icon for data analysis 3329511 Vector Art at Vecteezy"/>
          <p:cNvPicPr>
            <a:picLocks noChangeAspect="1" noChangeArrowheads="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1358880" y="97233"/>
            <a:ext cx="753766" cy="659545"/>
          </a:xfrm>
          <a:prstGeom prst="rect">
            <a:avLst/>
          </a:prstGeom>
          <a:noFill/>
        </p:spPr>
      </p:pic>
      <p:sp>
        <p:nvSpPr>
          <p:cNvPr id="32" name="Rectangle 31"/>
          <p:cNvSpPr/>
          <p:nvPr/>
        </p:nvSpPr>
        <p:spPr>
          <a:xfrm>
            <a:off x="879035" y="2282110"/>
            <a:ext cx="1719283" cy="615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r>
              <a:rPr lang="en-IN" sz="2000" b="1" dirty="0">
                <a:solidFill>
                  <a:schemeClr val="bg1"/>
                </a:solidFill>
              </a:rPr>
              <a:t>Personalization and Context</a:t>
            </a:r>
          </a:p>
        </p:txBody>
      </p:sp>
      <p:sp>
        <p:nvSpPr>
          <p:cNvPr id="33" name="Rectangle 32"/>
          <p:cNvSpPr/>
          <p:nvPr/>
        </p:nvSpPr>
        <p:spPr>
          <a:xfrm>
            <a:off x="2795973" y="2282110"/>
            <a:ext cx="9239273" cy="1938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marL="285750" indent="-285750">
              <a:buFont typeface="Arial" panose="020B0604020202020204" pitchFamily="34" charset="0"/>
              <a:buChar char="•"/>
            </a:pPr>
            <a:r>
              <a:rPr lang="en-US" dirty="0">
                <a:solidFill>
                  <a:schemeClr val="bg1"/>
                </a:solidFill>
              </a:rPr>
              <a:t>The recommendation system may consider additional factors such as user preferences, past interactions, demographic information, and contextual relevance when making recommendations.</a:t>
            </a:r>
          </a:p>
          <a:p>
            <a:pPr marL="285750" indent="-285750">
              <a:buFont typeface="Arial" panose="020B0604020202020204" pitchFamily="34" charset="0"/>
              <a:buChar char="•"/>
            </a:pPr>
            <a:r>
              <a:rPr lang="en-US" dirty="0">
                <a:solidFill>
                  <a:schemeClr val="bg1"/>
                </a:solidFill>
              </a:rPr>
              <a:t>Personalization ensures that recommendations are tailored to individual users, taking into account their unique tastes, preferences, and behavioral patterns. </a:t>
            </a:r>
          </a:p>
          <a:p>
            <a:pPr marL="285750" indent="-285750">
              <a:buFont typeface="Arial" panose="020B0604020202020204" pitchFamily="34" charset="0"/>
              <a:buChar char="•"/>
            </a:pPr>
            <a:r>
              <a:rPr lang="en-US" dirty="0">
                <a:solidFill>
                  <a:schemeClr val="bg1"/>
                </a:solidFill>
              </a:rPr>
              <a:t>Contextual relevance factors in the specific context or scenario in which the user's sentiment was expressed, ensuring that recommendations are appropriate and meaningful</a:t>
            </a:r>
            <a:endParaRPr lang="en-IN" dirty="0">
              <a:solidFill>
                <a:schemeClr val="bg1"/>
              </a:solidFill>
            </a:endParaRPr>
          </a:p>
        </p:txBody>
      </p:sp>
      <p:cxnSp>
        <p:nvCxnSpPr>
          <p:cNvPr id="38" name="Straight Connector 37"/>
          <p:cNvCxnSpPr/>
          <p:nvPr/>
        </p:nvCxnSpPr>
        <p:spPr>
          <a:xfrm>
            <a:off x="2798607" y="2240345"/>
            <a:ext cx="923663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795973" y="1872395"/>
            <a:ext cx="923927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r>
              <a:rPr lang="en-US" sz="2200" b="1" dirty="0">
                <a:solidFill>
                  <a:schemeClr val="bg1"/>
                </a:solidFill>
              </a:rPr>
              <a:t>Description</a:t>
            </a:r>
            <a:endParaRPr lang="en-IN" sz="2200" b="1" dirty="0">
              <a:solidFill>
                <a:schemeClr val="bg1"/>
              </a:solidFill>
            </a:endParaRPr>
          </a:p>
        </p:txBody>
      </p:sp>
      <p:pic>
        <p:nvPicPr>
          <p:cNvPr id="18434" name="Picture 2" descr="Continuous improvement "/>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71491" y="4399290"/>
            <a:ext cx="558148" cy="558148"/>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Profile "/>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171491" y="2285903"/>
            <a:ext cx="558761" cy="55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414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82880" y="3023734"/>
            <a:ext cx="11852366" cy="810532"/>
          </a:xfrm>
        </p:spPr>
        <p:txBody>
          <a:bodyPr>
            <a:normAutofit/>
          </a:bodyPr>
          <a:lstStyle/>
          <a:p>
            <a:r>
              <a:rPr lang="en-IN" sz="4000" b="1" dirty="0">
                <a:solidFill>
                  <a:schemeClr val="accent6"/>
                </a:solidFill>
                <a:latin typeface="Georgia" panose="02040502050405020303" pitchFamily="18" charset="0"/>
              </a:rPr>
              <a:t>References </a:t>
            </a:r>
          </a:p>
        </p:txBody>
      </p:sp>
      <p:sp>
        <p:nvSpPr>
          <p:cNvPr id="21" name="Rectangle 20"/>
          <p:cNvSpPr/>
          <p:nvPr/>
        </p:nvSpPr>
        <p:spPr>
          <a:xfrm>
            <a:off x="3622876" y="0"/>
            <a:ext cx="8569124" cy="6858000"/>
          </a:xfrm>
          <a:prstGeom prst="rect">
            <a:avLst/>
          </a:prstGeom>
          <a:solidFill>
            <a:srgbClr val="BED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15</a:t>
            </a:r>
          </a:p>
        </p:txBody>
      </p:sp>
      <p:cxnSp>
        <p:nvCxnSpPr>
          <p:cNvPr id="15" name="Straight Connector 14"/>
          <p:cNvCxnSpPr/>
          <p:nvPr/>
        </p:nvCxnSpPr>
        <p:spPr>
          <a:xfrm>
            <a:off x="3985289" y="2316714"/>
            <a:ext cx="753152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85289" y="3429001"/>
            <a:ext cx="753152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4915126" y="1428172"/>
            <a:ext cx="6601684" cy="664797"/>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Arial"/>
                <a:cs typeface="Arial"/>
              </a:rPr>
              <a:t>D. Law, R. </a:t>
            </a:r>
            <a:r>
              <a:rPr lang="en-US" sz="1600" dirty="0" err="1">
                <a:latin typeface="Arial"/>
                <a:cs typeface="Arial"/>
              </a:rPr>
              <a:t>Gruss</a:t>
            </a:r>
            <a:r>
              <a:rPr lang="en-US" sz="1600" dirty="0">
                <a:latin typeface="Arial"/>
                <a:cs typeface="Arial"/>
              </a:rPr>
              <a:t>, A. S. Abrahams, Automated defect discovery for dishwasher appliances from online consumer reviews, Expert Systems with Applications, 67(2017): 84–94</a:t>
            </a:r>
            <a:endParaRPr lang="en-US" sz="16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p:txBody>
      </p:sp>
      <p:pic>
        <p:nvPicPr>
          <p:cNvPr id="6" name="Picture 5"/>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3985288" y="1404898"/>
            <a:ext cx="711345" cy="711345"/>
          </a:xfrm>
          <a:prstGeom prst="rect">
            <a:avLst/>
          </a:prstGeom>
          <a:noFill/>
        </p:spPr>
      </p:pic>
      <p:sp>
        <p:nvSpPr>
          <p:cNvPr id="13" name="Content Placeholder 2"/>
          <p:cNvSpPr txBox="1">
            <a:spLocks/>
          </p:cNvSpPr>
          <p:nvPr/>
        </p:nvSpPr>
        <p:spPr>
          <a:xfrm>
            <a:off x="4915125" y="2651258"/>
            <a:ext cx="6601684" cy="443198"/>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Arial"/>
                <a:cs typeface="Arial"/>
              </a:rPr>
              <a:t>N. Sultana, P. Kumar, M. </a:t>
            </a:r>
            <a:r>
              <a:rPr lang="en-US" sz="1600" dirty="0" err="1">
                <a:latin typeface="Arial"/>
                <a:cs typeface="Arial"/>
              </a:rPr>
              <a:t>Patra</a:t>
            </a:r>
            <a:r>
              <a:rPr lang="en-US" sz="1600" dirty="0">
                <a:latin typeface="Arial"/>
                <a:cs typeface="Arial"/>
              </a:rPr>
              <a:t>, S. Chandra and S. </a:t>
            </a:r>
            <a:r>
              <a:rPr lang="en-US" sz="1600" dirty="0" err="1">
                <a:latin typeface="Arial"/>
                <a:cs typeface="Arial"/>
              </a:rPr>
              <a:t>Alam</a:t>
            </a:r>
            <a:r>
              <a:rPr lang="en-US" sz="1600" dirty="0">
                <a:latin typeface="Arial"/>
                <a:cs typeface="Arial"/>
              </a:rPr>
              <a:t>, "Sentiment analysis for product review", ICTACT J Soft </a:t>
            </a:r>
            <a:r>
              <a:rPr lang="en-US" sz="1600" dirty="0" err="1">
                <a:latin typeface="Arial"/>
                <a:cs typeface="Arial"/>
              </a:rPr>
              <a:t>Comput</a:t>
            </a:r>
            <a:r>
              <a:rPr lang="en-US" sz="1600" dirty="0">
                <a:latin typeface="Arial"/>
                <a:cs typeface="Arial"/>
              </a:rPr>
              <a:t>, vol. 9, no. 03, 2019 </a:t>
            </a:r>
            <a:endParaRPr lang="en-US" sz="1600"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3985288" y="2517185"/>
            <a:ext cx="711345" cy="711345"/>
          </a:xfrm>
          <a:prstGeom prst="rect">
            <a:avLst/>
          </a:prstGeom>
          <a:noFill/>
        </p:spPr>
      </p:pic>
      <p:sp>
        <p:nvSpPr>
          <p:cNvPr id="14" name="Content Placeholder 2"/>
          <p:cNvSpPr txBox="1">
            <a:spLocks/>
          </p:cNvSpPr>
          <p:nvPr/>
        </p:nvSpPr>
        <p:spPr>
          <a:xfrm>
            <a:off x="4915126" y="3652746"/>
            <a:ext cx="6601684" cy="664797"/>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Arial"/>
                <a:cs typeface="Arial"/>
              </a:rPr>
              <a:t>J. Liu, S. Zheng, G. Xu et al., "Cross-domain sentiment aware word </a:t>
            </a:r>
            <a:r>
              <a:rPr lang="en-US" sz="1600" dirty="0" err="1">
                <a:latin typeface="Arial"/>
                <a:cs typeface="Arial"/>
              </a:rPr>
              <a:t>embeddings</a:t>
            </a:r>
            <a:r>
              <a:rPr lang="en-US" sz="1600" dirty="0">
                <a:latin typeface="Arial"/>
                <a:cs typeface="Arial"/>
              </a:rPr>
              <a:t> for review sentiment analysis", Int. J. Mach. Learn. &amp; Cyber., vol. 12, pp. 343-354, 2021</a:t>
            </a:r>
            <a:endParaRPr lang="en-IN" sz="1600" dirty="0">
              <a:latin typeface="Arial" panose="020B0604020202020204" pitchFamily="34" charset="0"/>
              <a:ea typeface="+mn-lt"/>
              <a:cs typeface="Arial" panose="020B0604020202020204" pitchFamily="34" charset="0"/>
            </a:endParaRPr>
          </a:p>
        </p:txBody>
      </p:sp>
      <p:pic>
        <p:nvPicPr>
          <p:cNvPr id="19" name="Picture 18"/>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3985288" y="3629472"/>
            <a:ext cx="711345" cy="711345"/>
          </a:xfrm>
          <a:prstGeom prst="rect">
            <a:avLst/>
          </a:prstGeom>
          <a:noFill/>
        </p:spPr>
      </p:pic>
      <p:sp>
        <p:nvSpPr>
          <p:cNvPr id="25" name="Content Placeholder 2"/>
          <p:cNvSpPr txBox="1">
            <a:spLocks/>
          </p:cNvSpPr>
          <p:nvPr/>
        </p:nvSpPr>
        <p:spPr>
          <a:xfrm>
            <a:off x="4915126" y="4875830"/>
            <a:ext cx="6601684" cy="443198"/>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Arial"/>
                <a:cs typeface="Arial"/>
              </a:rPr>
              <a:t>W. Tan, X. Wang and X. Xu, "Sentiment analysis for Amazon reviews", International Conference, pp. 1-5, 2018</a:t>
            </a:r>
            <a:endParaRPr lang="en-IN" sz="1600" dirty="0">
              <a:latin typeface="Arial" panose="020B0604020202020204" pitchFamily="34" charset="0"/>
              <a:ea typeface="+mn-lt"/>
              <a:cs typeface="Arial" panose="020B0604020202020204" pitchFamily="34" charset="0"/>
            </a:endParaRPr>
          </a:p>
        </p:txBody>
      </p:sp>
      <p:pic>
        <p:nvPicPr>
          <p:cNvPr id="27" name="Picture 26"/>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3985288" y="4741757"/>
            <a:ext cx="711345" cy="711345"/>
          </a:xfrm>
          <a:prstGeom prst="rect">
            <a:avLst/>
          </a:prstGeom>
          <a:noFill/>
        </p:spPr>
      </p:pic>
      <p:cxnSp>
        <p:nvCxnSpPr>
          <p:cNvPr id="28" name="Straight Connector 27"/>
          <p:cNvCxnSpPr/>
          <p:nvPr/>
        </p:nvCxnSpPr>
        <p:spPr>
          <a:xfrm>
            <a:off x="3985289" y="4541288"/>
            <a:ext cx="753152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448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14461B2-76C8-AED4-71BD-3AEC7919BF70}"/>
              </a:ext>
            </a:extLst>
          </p:cNvPr>
          <p:cNvSpPr/>
          <p:nvPr/>
        </p:nvSpPr>
        <p:spPr>
          <a:xfrm>
            <a:off x="0" y="261257"/>
            <a:ext cx="12192000" cy="6858000"/>
          </a:xfrm>
          <a:prstGeom prst="rect">
            <a:avLst/>
          </a:prstGeom>
          <a:solidFill>
            <a:schemeClr val="accent6">
              <a:lumMod val="50000"/>
              <a:alpha val="9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0" name="TextBox 9">
            <a:extLst>
              <a:ext uri="{FF2B5EF4-FFF2-40B4-BE49-F238E27FC236}">
                <a16:creationId xmlns:a16="http://schemas.microsoft.com/office/drawing/2014/main" id="{05E3702B-1394-D7B3-9020-AB1F0CF780B2}"/>
              </a:ext>
            </a:extLst>
          </p:cNvPr>
          <p:cNvSpPr txBox="1"/>
          <p:nvPr/>
        </p:nvSpPr>
        <p:spPr>
          <a:xfrm>
            <a:off x="3269673" y="1834416"/>
            <a:ext cx="5652654" cy="1200329"/>
          </a:xfrm>
          <a:prstGeom prst="rect">
            <a:avLst/>
          </a:prstGeom>
          <a:noFill/>
        </p:spPr>
        <p:txBody>
          <a:bodyPr wrap="square">
            <a:spAutoFit/>
          </a:bodyPr>
          <a:lstStyle/>
          <a:p>
            <a:r>
              <a:rPr lang="en-IN" sz="7200" b="1" dirty="0">
                <a:solidFill>
                  <a:schemeClr val="bg1"/>
                </a:solidFill>
                <a:latin typeface="Georgia" panose="02040502050405020303" pitchFamily="18" charset="0"/>
              </a:rPr>
              <a:t>Thank You</a:t>
            </a:r>
            <a:endParaRPr lang="en-US" sz="7200" dirty="0"/>
          </a:p>
        </p:txBody>
      </p:sp>
      <p:sp>
        <p:nvSpPr>
          <p:cNvPr id="13" name="TextBox 12">
            <a:extLst>
              <a:ext uri="{FF2B5EF4-FFF2-40B4-BE49-F238E27FC236}">
                <a16:creationId xmlns:a16="http://schemas.microsoft.com/office/drawing/2014/main" id="{EA9939D8-6CF8-ED40-5638-57D77FFD4434}"/>
              </a:ext>
            </a:extLst>
          </p:cNvPr>
          <p:cNvSpPr txBox="1"/>
          <p:nvPr/>
        </p:nvSpPr>
        <p:spPr>
          <a:xfrm>
            <a:off x="2960381" y="3270401"/>
            <a:ext cx="6070271" cy="584775"/>
          </a:xfrm>
          <a:prstGeom prst="rect">
            <a:avLst/>
          </a:prstGeom>
          <a:noFill/>
        </p:spPr>
        <p:txBody>
          <a:bodyPr wrap="square">
            <a:spAutoFit/>
          </a:bodyPr>
          <a:lstStyle/>
          <a:p>
            <a:pPr algn="ctr"/>
            <a:r>
              <a:rPr lang="en-US" sz="3200" b="1" dirty="0" err="1">
                <a:solidFill>
                  <a:schemeClr val="bg1"/>
                </a:solidFill>
                <a:latin typeface="Georgia" panose="02040502050405020303" pitchFamily="18" charset="0"/>
              </a:rPr>
              <a:t>Namia</a:t>
            </a:r>
            <a:endParaRPr lang="en-US" sz="3200" b="1" dirty="0">
              <a:solidFill>
                <a:schemeClr val="bg1"/>
              </a:solidFill>
              <a:latin typeface="Georgia" panose="02040502050405020303" pitchFamily="18" charset="0"/>
            </a:endParaRPr>
          </a:p>
        </p:txBody>
      </p:sp>
      <p:sp>
        <p:nvSpPr>
          <p:cNvPr id="14" name="Rectangle 13">
            <a:extLst>
              <a:ext uri="{FF2B5EF4-FFF2-40B4-BE49-F238E27FC236}">
                <a16:creationId xmlns:a16="http://schemas.microsoft.com/office/drawing/2014/main" id="{D7A36E75-7C35-FA60-7969-13F80268C665}"/>
              </a:ext>
            </a:extLst>
          </p:cNvPr>
          <p:cNvSpPr/>
          <p:nvPr/>
        </p:nvSpPr>
        <p:spPr>
          <a:xfrm>
            <a:off x="-285553" y="498764"/>
            <a:ext cx="6667104" cy="2612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3ACDDD-A75F-8E95-12C1-2B8723E13D76}"/>
              </a:ext>
            </a:extLst>
          </p:cNvPr>
          <p:cNvSpPr/>
          <p:nvPr/>
        </p:nvSpPr>
        <p:spPr>
          <a:xfrm>
            <a:off x="5810448" y="5852557"/>
            <a:ext cx="6667104" cy="2612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5865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365126"/>
            <a:ext cx="11852366" cy="810532"/>
          </a:xfrm>
        </p:spPr>
        <p:txBody>
          <a:bodyPr>
            <a:normAutofit/>
          </a:bodyPr>
          <a:lstStyle/>
          <a:p>
            <a:r>
              <a:rPr lang="en-IN" sz="4000" b="1" dirty="0">
                <a:solidFill>
                  <a:schemeClr val="accent6"/>
                </a:solidFill>
                <a:latin typeface="Georgia" panose="02040502050405020303" pitchFamily="18" charset="0"/>
              </a:rPr>
              <a:t>Introduction </a:t>
            </a:r>
          </a:p>
        </p:txBody>
      </p:sp>
      <p:sp>
        <p:nvSpPr>
          <p:cNvPr id="3" name="Content Placeholder 2"/>
          <p:cNvSpPr>
            <a:spLocks noGrp="1"/>
          </p:cNvSpPr>
          <p:nvPr>
            <p:ph idx="1"/>
          </p:nvPr>
        </p:nvSpPr>
        <p:spPr>
          <a:xfrm>
            <a:off x="182880" y="1459864"/>
            <a:ext cx="7108874" cy="5045107"/>
          </a:xfrm>
        </p:spPr>
        <p:txBody>
          <a:bodyPr vert="horz" lIns="91440" tIns="45720" rIns="91440" bIns="45720" rtlCol="0" anchor="t">
            <a:normAutofit/>
          </a:bodyPr>
          <a:lstStyle/>
          <a:p>
            <a:pPr>
              <a:lnSpc>
                <a:spcPct val="100000"/>
              </a:lnSpc>
            </a:pPr>
            <a:r>
              <a:rPr lang="en-US" sz="2000" dirty="0">
                <a:latin typeface="Arial" panose="020B0604020202020204" pitchFamily="34" charset="0"/>
                <a:cs typeface="Arial" panose="020B0604020202020204" pitchFamily="34" charset="0"/>
              </a:rPr>
              <a:t>Amazon, a leading e-commerce giant, thrives on providing a seamless and satisfying shopping experience for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its customers</a:t>
            </a:r>
          </a:p>
          <a:p>
            <a:pPr>
              <a:lnSpc>
                <a:spcPct val="100000"/>
              </a:lnSpc>
            </a:pPr>
            <a:r>
              <a:rPr lang="en-US" sz="2000" dirty="0">
                <a:latin typeface="Arial" panose="020B0604020202020204" pitchFamily="34" charset="0"/>
                <a:cs typeface="Arial" panose="020B0604020202020204" pitchFamily="34" charset="0"/>
              </a:rPr>
              <a:t>However, processing and extracting actionable insights from this vast repository of text data can be challenging, especially when dealing with short or one-line reviews. </a:t>
            </a:r>
          </a:p>
          <a:p>
            <a:pPr>
              <a:lnSpc>
                <a:spcPct val="100000"/>
              </a:lnSpc>
            </a:pPr>
            <a:r>
              <a:rPr lang="en-US" sz="2000" dirty="0">
                <a:latin typeface="Arial" panose="020B0604020202020204" pitchFamily="34" charset="0"/>
                <a:cs typeface="Arial" panose="020B0604020202020204" pitchFamily="34" charset="0"/>
              </a:rPr>
              <a:t>This is where sentiment analysis, a powerful data science technique, comes into play.</a:t>
            </a:r>
          </a:p>
          <a:p>
            <a:pPr>
              <a:lnSpc>
                <a:spcPct val="100000"/>
              </a:lnSpc>
            </a:pPr>
            <a:r>
              <a:rPr lang="en-US" sz="2000" dirty="0">
                <a:latin typeface="Arial" panose="020B0604020202020204" pitchFamily="34" charset="0"/>
                <a:cs typeface="Arial" panose="020B0604020202020204" pitchFamily="34" charset="0"/>
              </a:rPr>
              <a:t>This project tackles this challenge by implementing sentiment analysis on Amazon customer feedback. </a:t>
            </a:r>
          </a:p>
          <a:p>
            <a:pPr>
              <a:lnSpc>
                <a:spcPct val="100000"/>
              </a:lnSpc>
            </a:pPr>
            <a:r>
              <a:rPr lang="en-US" sz="2000" dirty="0">
                <a:latin typeface="Arial" panose="020B0604020202020204" pitchFamily="34" charset="0"/>
                <a:cs typeface="Arial" panose="020B0604020202020204" pitchFamily="34" charset="0"/>
              </a:rPr>
              <a:t>By automatically classifying reviews as </a:t>
            </a:r>
            <a:r>
              <a:rPr lang="en-US" sz="2000" b="1" dirty="0">
                <a:latin typeface="Arial" panose="020B0604020202020204" pitchFamily="34" charset="0"/>
                <a:cs typeface="Arial" panose="020B0604020202020204" pitchFamily="34" charset="0"/>
              </a:rPr>
              <a:t>positive or negative</a:t>
            </a:r>
            <a:r>
              <a:rPr lang="en-US" sz="2000" dirty="0">
                <a:latin typeface="Arial" panose="020B0604020202020204" pitchFamily="34" charset="0"/>
                <a:cs typeface="Arial" panose="020B0604020202020204" pitchFamily="34" charset="0"/>
              </a:rPr>
              <a:t>, we aim to provide Amazon with actionable insights to prioritize areas for improvement.</a:t>
            </a:r>
          </a:p>
        </p:txBody>
      </p:sp>
      <p:cxnSp>
        <p:nvCxnSpPr>
          <p:cNvPr id="5" name="Straight Connector 4"/>
          <p:cNvCxnSpPr/>
          <p:nvPr/>
        </p:nvCxnSpPr>
        <p:spPr>
          <a:xfrm>
            <a:off x="182880" y="1317762"/>
            <a:ext cx="71081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4" descr="Sentiment Analysis için Kullanılan Yöntemler | by Nurhayat Yurtaslan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23748" t="1560" r="41433" b="10629"/>
          <a:stretch/>
        </p:blipFill>
        <p:spPr bwMode="auto">
          <a:xfrm>
            <a:off x="7501366" y="0"/>
            <a:ext cx="483130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bg1"/>
                </a:solidFill>
              </a:rPr>
              <a:t>2</a:t>
            </a:r>
          </a:p>
        </p:txBody>
      </p:sp>
    </p:spTree>
    <p:extLst>
      <p:ext uri="{BB962C8B-B14F-4D97-AF65-F5344CB8AC3E}">
        <p14:creationId xmlns:p14="http://schemas.microsoft.com/office/powerpoint/2010/main" val="4102704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182880" y="365126"/>
            <a:ext cx="11852366"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accent6"/>
                </a:solidFill>
                <a:latin typeface="Georgia" panose="02040502050405020303" pitchFamily="18" charset="0"/>
              </a:rPr>
              <a:t>Problem statement</a:t>
            </a:r>
          </a:p>
        </p:txBody>
      </p:sp>
      <p:cxnSp>
        <p:nvCxnSpPr>
          <p:cNvPr id="31" name="Straight Connector 30"/>
          <p:cNvCxnSpPr/>
          <p:nvPr/>
        </p:nvCxnSpPr>
        <p:spPr>
          <a:xfrm>
            <a:off x="182880" y="1317762"/>
            <a:ext cx="69030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182880" y="1459864"/>
            <a:ext cx="6903720" cy="504510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200"/>
              </a:spcAft>
              <a:buNone/>
            </a:pPr>
            <a:r>
              <a:rPr lang="en-US" sz="2000" b="1" dirty="0">
                <a:latin typeface="Arial" panose="020B0604020202020204" pitchFamily="34" charset="0"/>
                <a:cs typeface="Arial" panose="020B0604020202020204" pitchFamily="34" charset="0"/>
              </a:rPr>
              <a:t>Amazon's Feedback Conundrum: Too much data, too little understanding.</a:t>
            </a:r>
            <a:br>
              <a:rPr lang="en-US" sz="2000" b="1" dirty="0">
                <a:latin typeface="Arial" panose="020B0604020202020204" pitchFamily="34" charset="0"/>
                <a:cs typeface="Arial" panose="020B0604020202020204" pitchFamily="34" charset="0"/>
              </a:rPr>
            </a:br>
            <a:endParaRPr lang="en-US" sz="2000" b="1" dirty="0">
              <a:latin typeface="Arial" panose="020B0604020202020204" pitchFamily="34" charset="0"/>
              <a:cs typeface="Arial" panose="020B0604020202020204" pitchFamily="34" charset="0"/>
            </a:endParaRPr>
          </a:p>
          <a:p>
            <a:pPr>
              <a:lnSpc>
                <a:spcPct val="100000"/>
              </a:lnSpc>
              <a:spcBef>
                <a:spcPts val="0"/>
              </a:spcBef>
              <a:spcAft>
                <a:spcPts val="1200"/>
              </a:spcAft>
            </a:pPr>
            <a:r>
              <a:rPr lang="en-US" sz="2000" dirty="0">
                <a:latin typeface="Arial" panose="020B0604020202020204" pitchFamily="34" charset="0"/>
                <a:cs typeface="Arial" panose="020B0604020202020204" pitchFamily="34" charset="0"/>
              </a:rPr>
              <a:t>Amazon drowns in a sea of customer feedback, both vast and varied. </a:t>
            </a:r>
          </a:p>
          <a:p>
            <a:pPr>
              <a:lnSpc>
                <a:spcPct val="100000"/>
              </a:lnSpc>
              <a:spcBef>
                <a:spcPts val="0"/>
              </a:spcBef>
              <a:spcAft>
                <a:spcPts val="1200"/>
              </a:spcAft>
            </a:pPr>
            <a:r>
              <a:rPr lang="en-US" sz="2000" dirty="0">
                <a:latin typeface="Arial" panose="020B0604020202020204" pitchFamily="34" charset="0"/>
                <a:cs typeface="Arial" panose="020B0604020202020204" pitchFamily="34" charset="0"/>
              </a:rPr>
              <a:t>While valuable, its sheer volume and often wordy nature make extracting actionable insights a challenge. </a:t>
            </a:r>
          </a:p>
          <a:p>
            <a:pPr>
              <a:lnSpc>
                <a:spcPct val="100000"/>
              </a:lnSpc>
              <a:spcBef>
                <a:spcPts val="0"/>
              </a:spcBef>
              <a:spcAft>
                <a:spcPts val="1200"/>
              </a:spcAft>
            </a:pPr>
            <a:r>
              <a:rPr lang="en-US" sz="2000" dirty="0">
                <a:latin typeface="Arial" panose="020B0604020202020204" pitchFamily="34" charset="0"/>
                <a:cs typeface="Arial" panose="020B0604020202020204" pitchFamily="34" charset="0"/>
              </a:rPr>
              <a:t>This hinders Amazon's ability to improve its services and products, leaving a treasure trove of data untapped. </a:t>
            </a:r>
          </a:p>
          <a:p>
            <a:pPr>
              <a:lnSpc>
                <a:spcPct val="100000"/>
              </a:lnSpc>
              <a:spcBef>
                <a:spcPts val="0"/>
              </a:spcBef>
              <a:spcAft>
                <a:spcPts val="1200"/>
              </a:spcAft>
            </a:pPr>
            <a:r>
              <a:rPr lang="en-US" sz="2000" dirty="0">
                <a:latin typeface="Arial" panose="020B0604020202020204" pitchFamily="34" charset="0"/>
                <a:cs typeface="Arial" panose="020B0604020202020204" pitchFamily="34" charset="0"/>
              </a:rPr>
              <a:t>Tackling this conundrum is key to streamlining feedback processing and making customer-centric decisions for a better Amazon experience.</a:t>
            </a:r>
          </a:p>
        </p:txBody>
      </p:sp>
      <p:pic>
        <p:nvPicPr>
          <p:cNvPr id="3" name="Picture 2"/>
          <p:cNvPicPr>
            <a:picLocks noChangeAspect="1"/>
          </p:cNvPicPr>
          <p:nvPr/>
        </p:nvPicPr>
        <p:blipFill rotWithShape="1">
          <a:blip r:embed="rId2"/>
          <a:srcRect l="24987" t="22125" r="29424" b="13164"/>
          <a:stretch/>
        </p:blipFill>
        <p:spPr>
          <a:xfrm>
            <a:off x="7360730" y="0"/>
            <a:ext cx="4831269" cy="6858000"/>
          </a:xfrm>
          <a:prstGeom prst="rect">
            <a:avLst/>
          </a:prstGeom>
        </p:spPr>
      </p:pic>
      <p:sp>
        <p:nvSpPr>
          <p:cNvPr id="8" name="Rectangle 7"/>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3</a:t>
            </a:r>
          </a:p>
        </p:txBody>
      </p:sp>
    </p:spTree>
    <p:extLst>
      <p:ext uri="{BB962C8B-B14F-4D97-AF65-F5344CB8AC3E}">
        <p14:creationId xmlns:p14="http://schemas.microsoft.com/office/powerpoint/2010/main" val="81260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182880" y="2341805"/>
            <a:ext cx="11852366" cy="26963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accent6"/>
                </a:solidFill>
                <a:latin typeface="Georgia" panose="02040502050405020303" pitchFamily="18" charset="0"/>
              </a:rPr>
              <a:t>Data </a:t>
            </a:r>
            <a:br>
              <a:rPr lang="en-IN" sz="4000" b="1" dirty="0">
                <a:solidFill>
                  <a:schemeClr val="accent6"/>
                </a:solidFill>
                <a:latin typeface="Georgia" panose="02040502050405020303" pitchFamily="18" charset="0"/>
              </a:rPr>
            </a:br>
            <a:r>
              <a:rPr lang="en-IN" sz="4000" b="1" dirty="0">
                <a:solidFill>
                  <a:schemeClr val="accent6"/>
                </a:solidFill>
                <a:latin typeface="Georgia" panose="02040502050405020303" pitchFamily="18" charset="0"/>
              </a:rPr>
              <a:t>dictionary </a:t>
            </a:r>
          </a:p>
        </p:txBody>
      </p:sp>
      <p:sp>
        <p:nvSpPr>
          <p:cNvPr id="20" name="Rectangle 19"/>
          <p:cNvSpPr/>
          <p:nvPr/>
        </p:nvSpPr>
        <p:spPr>
          <a:xfrm>
            <a:off x="3622876" y="0"/>
            <a:ext cx="8569124" cy="6858000"/>
          </a:xfrm>
          <a:prstGeom prst="rect">
            <a:avLst/>
          </a:prstGeom>
          <a:solidFill>
            <a:schemeClr val="accent6">
              <a:lumMod val="60000"/>
              <a:lumOff val="4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Content Placeholder 2"/>
          <p:cNvSpPr txBox="1">
            <a:spLocks/>
          </p:cNvSpPr>
          <p:nvPr/>
        </p:nvSpPr>
        <p:spPr>
          <a:xfrm>
            <a:off x="3715578" y="742627"/>
            <a:ext cx="8319668" cy="116955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altLang="en-US" sz="2000" b="1" dirty="0">
                <a:latin typeface="Arial" panose="020B0604020202020204" pitchFamily="34" charset="0"/>
                <a:ea typeface="inherit"/>
                <a:cs typeface="Arial" panose="020B0604020202020204" pitchFamily="34" charset="0"/>
              </a:rPr>
              <a:t>LABEL</a:t>
            </a:r>
            <a:r>
              <a:rPr kumimoji="0" lang="en-US" altLang="en-US" sz="2000" b="0" i="0" u="none" strike="noStrike" cap="none" normalizeH="0" baseline="0" dirty="0">
                <a:ln>
                  <a:noFill/>
                </a:ln>
                <a:effectLst/>
                <a:latin typeface="Arial" panose="020B0604020202020204" pitchFamily="34" charset="0"/>
                <a:ea typeface="inherit"/>
                <a:cs typeface="Arial" panose="020B0604020202020204" pitchFamily="34" charset="0"/>
              </a:rPr>
              <a:t> - Label provides an high level understanding on whether</a:t>
            </a:r>
            <a:r>
              <a:rPr kumimoji="0" lang="en-US" altLang="en-US" sz="2000" b="0" i="0" u="none" strike="noStrike" cap="none" normalizeH="0" dirty="0">
                <a:ln>
                  <a:noFill/>
                </a:ln>
                <a:effectLst/>
                <a:latin typeface="Arial" panose="020B0604020202020204" pitchFamily="34" charset="0"/>
                <a:ea typeface="inherit"/>
                <a:cs typeface="Arial" panose="020B0604020202020204" pitchFamily="34" charset="0"/>
              </a:rPr>
              <a:t> the review is negative or positive</a:t>
            </a:r>
            <a:endParaRPr kumimoji="0" lang="en-US" altLang="en-US" sz="2000" b="0" i="0" u="none" strike="noStrike" cap="none" normalizeH="0" baseline="0" dirty="0">
              <a:ln>
                <a:noFill/>
              </a:ln>
              <a:effectLst/>
              <a:latin typeface="Arial" panose="020B0604020202020204" pitchFamily="34" charset="0"/>
              <a:ea typeface="inherit"/>
              <a:cs typeface="Arial" panose="020B0604020202020204" pitchFamily="34" charset="0"/>
            </a:endParaRPr>
          </a:p>
          <a:p>
            <a:pPr>
              <a:lnSpc>
                <a:spcPct val="100000"/>
              </a:lnSpc>
              <a:spcBef>
                <a:spcPts val="0"/>
              </a:spcBef>
              <a:spcAft>
                <a:spcPts val="1200"/>
              </a:spcAft>
            </a:pPr>
            <a:r>
              <a:rPr kumimoji="0" lang="en-US" altLang="en-US" sz="2000" b="1" i="0" u="none" strike="noStrike" cap="none" normalizeH="0" baseline="0" dirty="0">
                <a:ln>
                  <a:noFill/>
                </a:ln>
                <a:effectLst/>
                <a:latin typeface="Arial" panose="020B0604020202020204" pitchFamily="34" charset="0"/>
                <a:ea typeface="Roboto Mono"/>
                <a:cs typeface="Arial" panose="020B0604020202020204" pitchFamily="34" charset="0"/>
              </a:rPr>
              <a:t>REVIEW</a:t>
            </a:r>
            <a:r>
              <a:rPr kumimoji="0" lang="en-US" altLang="en-US" sz="2000" b="0" i="0" u="none" strike="noStrike" cap="none" normalizeH="0" baseline="0" dirty="0">
                <a:ln>
                  <a:noFill/>
                </a:ln>
                <a:effectLst/>
                <a:latin typeface="Arial" panose="020B0604020202020204" pitchFamily="34" charset="0"/>
                <a:ea typeface="inherit"/>
                <a:cs typeface="Arial" panose="020B0604020202020204" pitchFamily="34" charset="0"/>
              </a:rPr>
              <a:t> - Customer</a:t>
            </a:r>
            <a:r>
              <a:rPr kumimoji="0" lang="en-US" altLang="en-US" sz="2000" b="0" i="0" u="none" strike="noStrike" cap="none" normalizeH="0" dirty="0">
                <a:ln>
                  <a:noFill/>
                </a:ln>
                <a:effectLst/>
                <a:latin typeface="Arial" panose="020B0604020202020204" pitchFamily="34" charset="0"/>
                <a:ea typeface="inherit"/>
                <a:cs typeface="Arial" panose="020B0604020202020204" pitchFamily="34" charset="0"/>
              </a:rPr>
              <a:t> provided reviews</a:t>
            </a:r>
            <a:endParaRPr kumimoji="0" lang="en-US" altLang="en-US" sz="2000" b="0" i="0" u="none" strike="noStrike" cap="none" normalizeH="0" baseline="0" dirty="0">
              <a:ln>
                <a:noFill/>
              </a:ln>
              <a:effectLst/>
              <a:latin typeface="Arial" panose="020B0604020202020204" pitchFamily="34" charset="0"/>
              <a:ea typeface="Inter"/>
              <a:cs typeface="Arial" panose="020B0604020202020204" pitchFamily="34" charset="0"/>
            </a:endParaRPr>
          </a:p>
        </p:txBody>
      </p:sp>
      <p:sp>
        <p:nvSpPr>
          <p:cNvPr id="17" name="Content Placeholder 2"/>
          <p:cNvSpPr txBox="1">
            <a:spLocks/>
          </p:cNvSpPr>
          <p:nvPr/>
        </p:nvSpPr>
        <p:spPr>
          <a:xfrm>
            <a:off x="3715578" y="3213312"/>
            <a:ext cx="8319668"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Arial" panose="020B0604020202020204" pitchFamily="34" charset="0"/>
                <a:cs typeface="Arial" panose="020B0604020202020204" pitchFamily="34" charset="0"/>
              </a:rPr>
              <a:t>We will be considering a sample of 50,000 records without replacement using sampling technique.</a:t>
            </a:r>
          </a:p>
        </p:txBody>
      </p:sp>
      <p:sp>
        <p:nvSpPr>
          <p:cNvPr id="26" name="Rectangle 25"/>
          <p:cNvSpPr/>
          <p:nvPr/>
        </p:nvSpPr>
        <p:spPr>
          <a:xfrm>
            <a:off x="8682924" y="2012583"/>
            <a:ext cx="3082320" cy="8770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b="1" dirty="0">
                <a:solidFill>
                  <a:schemeClr val="tx1"/>
                </a:solidFill>
                <a:latin typeface="Georgia" panose="02040502050405020303" pitchFamily="18" charset="0"/>
              </a:rPr>
              <a:t>4,00,000 rows </a:t>
            </a:r>
          </a:p>
          <a:p>
            <a:pPr algn="ctr"/>
            <a:r>
              <a:rPr lang="en-IN" sz="3000" b="1" dirty="0">
                <a:solidFill>
                  <a:schemeClr val="tx1"/>
                </a:solidFill>
                <a:latin typeface="Georgia" panose="02040502050405020303" pitchFamily="18" charset="0"/>
              </a:rPr>
              <a:t>2 columns</a:t>
            </a:r>
          </a:p>
        </p:txBody>
      </p:sp>
      <p:graphicFrame>
        <p:nvGraphicFramePr>
          <p:cNvPr id="21" name="Chart 20"/>
          <p:cNvGraphicFramePr>
            <a:graphicFrameLocks/>
          </p:cNvGraphicFramePr>
          <p:nvPr>
            <p:extLst>
              <p:ext uri="{D42A27DB-BD31-4B8C-83A1-F6EECF244321}">
                <p14:modId xmlns:p14="http://schemas.microsoft.com/office/powerpoint/2010/main" val="2237191150"/>
              </p:ext>
            </p:extLst>
          </p:nvPr>
        </p:nvGraphicFramePr>
        <p:xfrm>
          <a:off x="5670153" y="3575370"/>
          <a:ext cx="5175325" cy="3105195"/>
        </p:xfrm>
        <a:graphic>
          <a:graphicData uri="http://schemas.openxmlformats.org/drawingml/2006/chart">
            <c:chart xmlns:c="http://schemas.openxmlformats.org/drawingml/2006/chart" xmlns:r="http://schemas.openxmlformats.org/officeDocument/2006/relationships" r:id="rId2"/>
          </a:graphicData>
        </a:graphic>
      </p:graphicFrame>
      <p:pic>
        <p:nvPicPr>
          <p:cNvPr id="31" name="Picture 30"/>
          <p:cNvPicPr>
            <a:picLocks noChangeAspect="1"/>
          </p:cNvPicPr>
          <p:nvPr/>
        </p:nvPicPr>
        <p:blipFill rotWithShape="1">
          <a:blip r:embed="rId3">
            <a:clrChange>
              <a:clrFrom>
                <a:srgbClr val="FFFFFF"/>
              </a:clrFrom>
              <a:clrTo>
                <a:srgbClr val="FFFFFF">
                  <a:alpha val="0"/>
                </a:srgbClr>
              </a:clrTo>
            </a:clrChange>
            <a:duotone>
              <a:schemeClr val="accent6">
                <a:shade val="45000"/>
                <a:satMod val="135000"/>
              </a:schemeClr>
              <a:prstClr val="white"/>
            </a:duotone>
          </a:blip>
          <a:srcRect b="7705"/>
          <a:stretch/>
        </p:blipFill>
        <p:spPr>
          <a:xfrm>
            <a:off x="11495243" y="1526760"/>
            <a:ext cx="540003" cy="539932"/>
          </a:xfrm>
          <a:prstGeom prst="rect">
            <a:avLst/>
          </a:prstGeom>
        </p:spPr>
      </p:pic>
      <p:sp>
        <p:nvSpPr>
          <p:cNvPr id="23" name="Content Placeholder 2"/>
          <p:cNvSpPr txBox="1">
            <a:spLocks/>
          </p:cNvSpPr>
          <p:nvPr/>
        </p:nvSpPr>
        <p:spPr>
          <a:xfrm>
            <a:off x="6574935" y="4942203"/>
            <a:ext cx="270002"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Arial" panose="020B0604020202020204" pitchFamily="34" charset="0"/>
                <a:cs typeface="Arial" panose="020B0604020202020204" pitchFamily="34" charset="0"/>
              </a:rPr>
              <a:t>0</a:t>
            </a:r>
          </a:p>
        </p:txBody>
      </p:sp>
      <p:sp>
        <p:nvSpPr>
          <p:cNvPr id="24" name="Content Placeholder 2"/>
          <p:cNvSpPr txBox="1">
            <a:spLocks/>
          </p:cNvSpPr>
          <p:nvPr/>
        </p:nvSpPr>
        <p:spPr>
          <a:xfrm>
            <a:off x="9561975" y="4942203"/>
            <a:ext cx="270002"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Arial" panose="020B0604020202020204" pitchFamily="34" charset="0"/>
                <a:cs typeface="Arial" panose="020B0604020202020204" pitchFamily="34" charset="0"/>
              </a:rPr>
              <a:t>1</a:t>
            </a:r>
          </a:p>
        </p:txBody>
      </p:sp>
      <p:sp>
        <p:nvSpPr>
          <p:cNvPr id="8" name="Rectangle 7"/>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4</a:t>
            </a:r>
          </a:p>
        </p:txBody>
      </p:sp>
    </p:spTree>
    <p:extLst>
      <p:ext uri="{BB962C8B-B14F-4D97-AF65-F5344CB8AC3E}">
        <p14:creationId xmlns:p14="http://schemas.microsoft.com/office/powerpoint/2010/main" val="385980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8000">
              <a:schemeClr val="accent6">
                <a:lumMod val="50000"/>
              </a:schemeClr>
            </a:gs>
            <a:gs pos="81000">
              <a:schemeClr val="accent6"/>
            </a:gs>
          </a:gsLst>
          <a:path path="circle">
            <a:fillToRect l="100000" t="100000"/>
          </a:path>
        </a:gradFill>
        <a:effectLst/>
      </p:bgPr>
    </p:bg>
    <p:spTree>
      <p:nvGrpSpPr>
        <p:cNvPr id="1" name=""/>
        <p:cNvGrpSpPr/>
        <p:nvPr/>
      </p:nvGrpSpPr>
      <p:grpSpPr>
        <a:xfrm>
          <a:off x="0" y="0"/>
          <a:ext cx="0" cy="0"/>
          <a:chOff x="0" y="0"/>
          <a:chExt cx="0" cy="0"/>
        </a:xfrm>
      </p:grpSpPr>
      <p:grpSp>
        <p:nvGrpSpPr>
          <p:cNvPr id="6" name="Group 5"/>
          <p:cNvGrpSpPr/>
          <p:nvPr/>
        </p:nvGrpSpPr>
        <p:grpSpPr>
          <a:xfrm>
            <a:off x="-1917870" y="0"/>
            <a:ext cx="3454272" cy="6858000"/>
            <a:chOff x="9144000" y="0"/>
            <a:chExt cx="3454272" cy="6858000"/>
          </a:xfrm>
          <a:solidFill>
            <a:schemeClr val="accent6">
              <a:lumMod val="50000"/>
            </a:schemeClr>
          </a:solidFill>
        </p:grpSpPr>
        <p:sp>
          <p:nvSpPr>
            <p:cNvPr id="18" name="Freeform 17"/>
            <p:cNvSpPr/>
            <p:nvPr/>
          </p:nvSpPr>
          <p:spPr>
            <a:xfrm>
              <a:off x="9144000" y="0"/>
              <a:ext cx="3454272" cy="6858000"/>
            </a:xfrm>
            <a:custGeom>
              <a:avLst/>
              <a:gdLst>
                <a:gd name="connsiteX0" fmla="*/ 0 w 3454272"/>
                <a:gd name="connsiteY0" fmla="*/ 0 h 6858000"/>
                <a:gd name="connsiteX1" fmla="*/ 3048000 w 3454272"/>
                <a:gd name="connsiteY1" fmla="*/ 0 h 6858000"/>
                <a:gd name="connsiteX2" fmla="*/ 3048000 w 3454272"/>
                <a:gd name="connsiteY2" fmla="*/ 913684 h 6858000"/>
                <a:gd name="connsiteX3" fmla="*/ 3454272 w 3454272"/>
                <a:gd name="connsiteY3" fmla="*/ 1331595 h 6858000"/>
                <a:gd name="connsiteX4" fmla="*/ 3048000 w 3454272"/>
                <a:gd name="connsiteY4" fmla="*/ 1749506 h 6858000"/>
                <a:gd name="connsiteX5" fmla="*/ 3048000 w 3454272"/>
                <a:gd name="connsiteY5" fmla="*/ 6858000 h 6858000"/>
                <a:gd name="connsiteX6" fmla="*/ 0 w 34542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272" h="6858000">
                  <a:moveTo>
                    <a:pt x="0" y="0"/>
                  </a:moveTo>
                  <a:lnTo>
                    <a:pt x="3048000" y="0"/>
                  </a:lnTo>
                  <a:lnTo>
                    <a:pt x="3048000" y="913684"/>
                  </a:lnTo>
                  <a:lnTo>
                    <a:pt x="3454272" y="1331595"/>
                  </a:lnTo>
                  <a:lnTo>
                    <a:pt x="3048000" y="1749506"/>
                  </a:lnTo>
                  <a:lnTo>
                    <a:pt x="3048000" y="6858000"/>
                  </a:lnTo>
                  <a:lnTo>
                    <a:pt x="0" y="6858000"/>
                  </a:lnTo>
                  <a:close/>
                </a:path>
              </a:pathLst>
            </a:custGeom>
            <a:grp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Content Placeholder 2"/>
            <p:cNvSpPr txBox="1">
              <a:spLocks/>
            </p:cNvSpPr>
            <p:nvPr/>
          </p:nvSpPr>
          <p:spPr>
            <a:xfrm>
              <a:off x="9435941" y="2302169"/>
              <a:ext cx="2604304" cy="1089212"/>
            </a:xfrm>
            <a:prstGeom prst="rect">
              <a:avLst/>
            </a:prstGeom>
            <a:grp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300"/>
                </a:spcAft>
                <a:buNone/>
              </a:pPr>
              <a:r>
                <a:rPr lang="en-US" sz="2000" b="1">
                  <a:solidFill>
                    <a:schemeClr val="bg1"/>
                  </a:solidFill>
                  <a:latin typeface="Arial" panose="020B0604020202020204" pitchFamily="34" charset="0"/>
                  <a:cs typeface="Arial" panose="020B0604020202020204" pitchFamily="34" charset="0"/>
                </a:rPr>
                <a:t>Market Factors &amp; Impact Analysis</a:t>
              </a:r>
            </a:p>
            <a:p>
              <a:pPr marL="0" indent="0">
                <a:lnSpc>
                  <a:spcPct val="120000"/>
                </a:lnSpc>
                <a:spcBef>
                  <a:spcPts val="0"/>
                </a:spcBef>
                <a:spcAft>
                  <a:spcPts val="300"/>
                </a:spcAft>
                <a:buNone/>
              </a:pPr>
              <a:r>
                <a:rPr lang="en-US" sz="1200">
                  <a:solidFill>
                    <a:schemeClr val="bg1"/>
                  </a:solidFill>
                  <a:latin typeface="Arial" panose="020B0604020202020204" pitchFamily="34" charset="0"/>
                  <a:cs typeface="Arial" panose="020B0604020202020204" pitchFamily="34" charset="0"/>
                </a:rPr>
                <a:t>The project will undertake a comprehensive analysis to understand how market factors impact different customer segments. This includes assessing the influence of external factors such as interest rates, stock market performance, and gold prices on customer preferences for specific insurance products.</a:t>
              </a:r>
              <a:endParaRPr lang="en-US" sz="1200" b="1">
                <a:solidFill>
                  <a:schemeClr val="bg1"/>
                </a:solidFill>
                <a:latin typeface="Arial" panose="020B0604020202020204" pitchFamily="34" charset="0"/>
                <a:cs typeface="Arial" panose="020B0604020202020204" pitchFamily="34" charset="0"/>
              </a:endParaRPr>
            </a:p>
          </p:txBody>
        </p:sp>
        <p:pic>
          <p:nvPicPr>
            <p:cNvPr id="1046" name="Picture 22" descr="Line icon for data analysis 3329511 Vector Art at Vecteezy"/>
            <p:cNvPicPr>
              <a:picLocks noChangeAspect="1" noChangeArrowheads="1"/>
            </p:cNvPicPr>
            <p:nvPr/>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803800" y="673288"/>
              <a:ext cx="1445608" cy="1264907"/>
            </a:xfrm>
            <a:prstGeom prst="rect">
              <a:avLst/>
            </a:prstGeom>
            <a:grpFill/>
          </p:spPr>
        </p:pic>
      </p:grpSp>
      <p:grpSp>
        <p:nvGrpSpPr>
          <p:cNvPr id="5" name="Group 4"/>
          <p:cNvGrpSpPr/>
          <p:nvPr/>
        </p:nvGrpSpPr>
        <p:grpSpPr>
          <a:xfrm>
            <a:off x="-2102871" y="0"/>
            <a:ext cx="3464688" cy="6858000"/>
            <a:chOff x="6115936" y="0"/>
            <a:chExt cx="3464688" cy="6858000"/>
          </a:xfrm>
          <a:solidFill>
            <a:schemeClr val="accent6">
              <a:lumMod val="60000"/>
              <a:lumOff val="40000"/>
            </a:schemeClr>
          </a:solidFill>
        </p:grpSpPr>
        <p:sp>
          <p:nvSpPr>
            <p:cNvPr id="19" name="Freeform 18"/>
            <p:cNvSpPr/>
            <p:nvPr/>
          </p:nvSpPr>
          <p:spPr>
            <a:xfrm>
              <a:off x="6115936" y="0"/>
              <a:ext cx="3464688" cy="6858000"/>
            </a:xfrm>
            <a:custGeom>
              <a:avLst/>
              <a:gdLst>
                <a:gd name="connsiteX0" fmla="*/ 0 w 3464688"/>
                <a:gd name="connsiteY0" fmla="*/ 0 h 6858000"/>
                <a:gd name="connsiteX1" fmla="*/ 3048000 w 3464688"/>
                <a:gd name="connsiteY1" fmla="*/ 0 h 6858000"/>
                <a:gd name="connsiteX2" fmla="*/ 3048000 w 3464688"/>
                <a:gd name="connsiteY2" fmla="*/ 902970 h 6858000"/>
                <a:gd name="connsiteX3" fmla="*/ 3464688 w 3464688"/>
                <a:gd name="connsiteY3" fmla="*/ 1331595 h 6858000"/>
                <a:gd name="connsiteX4" fmla="*/ 3048000 w 3464688"/>
                <a:gd name="connsiteY4" fmla="*/ 1760220 h 6858000"/>
                <a:gd name="connsiteX5" fmla="*/ 3048000 w 3464688"/>
                <a:gd name="connsiteY5" fmla="*/ 6858000 h 6858000"/>
                <a:gd name="connsiteX6" fmla="*/ 0 w 346468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4688" h="6858000">
                  <a:moveTo>
                    <a:pt x="0" y="0"/>
                  </a:moveTo>
                  <a:lnTo>
                    <a:pt x="3048000" y="0"/>
                  </a:lnTo>
                  <a:lnTo>
                    <a:pt x="3048000" y="902970"/>
                  </a:lnTo>
                  <a:lnTo>
                    <a:pt x="3464688" y="1331595"/>
                  </a:lnTo>
                  <a:lnTo>
                    <a:pt x="3048000" y="1760220"/>
                  </a:lnTo>
                  <a:lnTo>
                    <a:pt x="3048000" y="6858000"/>
                  </a:lnTo>
                  <a:lnTo>
                    <a:pt x="0" y="6858000"/>
                  </a:lnTo>
                  <a:close/>
                </a:path>
              </a:pathLst>
            </a:custGeom>
            <a:grp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21" name="Content Placeholder 2"/>
            <p:cNvSpPr txBox="1">
              <a:spLocks/>
            </p:cNvSpPr>
            <p:nvPr/>
          </p:nvSpPr>
          <p:spPr>
            <a:xfrm>
              <a:off x="6333926" y="2302169"/>
              <a:ext cx="2604304" cy="1089212"/>
            </a:xfrm>
            <a:prstGeom prst="rect">
              <a:avLst/>
            </a:prstGeom>
            <a:grp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300"/>
                </a:spcAft>
                <a:buNone/>
              </a:pPr>
              <a:r>
                <a:rPr lang="en-US" sz="2000" b="1" dirty="0">
                  <a:latin typeface="Arial" panose="020B0604020202020204" pitchFamily="34" charset="0"/>
                  <a:cs typeface="Arial" panose="020B0604020202020204" pitchFamily="34" charset="0"/>
                </a:rPr>
                <a:t>Recommended System Development</a:t>
              </a:r>
            </a:p>
            <a:p>
              <a:pPr marL="0" indent="0">
                <a:lnSpc>
                  <a:spcPct val="120000"/>
                </a:lnSpc>
                <a:spcBef>
                  <a:spcPts val="0"/>
                </a:spcBef>
                <a:spcAft>
                  <a:spcPts val="300"/>
                </a:spcAft>
                <a:buNone/>
              </a:pPr>
              <a:r>
                <a:rPr lang="en-US" sz="1200" dirty="0">
                  <a:latin typeface="Arial" panose="020B0604020202020204" pitchFamily="34" charset="0"/>
                  <a:cs typeface="Arial" panose="020B0604020202020204" pitchFamily="34" charset="0"/>
                </a:rPr>
                <a:t>Develop a sentiment analysis model using various supervised learning techniques, including Decision Tree classifiers, Random Forest classifiers, and advanced deep learning architectures like Recurrent Neural Networks (RNNs) or Convolutional Neural Networks (CNNs). By leveraging a labeled dataset, the model undergoes training to accurately predict the sentiment of textual inputs, categorizing them as positive, negative, or neutral based on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their content.</a:t>
              </a:r>
              <a:endParaRPr lang="en-US" sz="1200" b="1" dirty="0">
                <a:latin typeface="Arial" panose="020B0604020202020204" pitchFamily="34" charset="0"/>
                <a:cs typeface="Arial" panose="020B0604020202020204" pitchFamily="34" charset="0"/>
              </a:endParaRPr>
            </a:p>
          </p:txBody>
        </p:sp>
        <p:pic>
          <p:nvPicPr>
            <p:cNvPr id="1044" name="Picture 20" descr="Lamp Linear Icon. Light Bulb Line Icon. Creative Idea Symbol. Innovation  and Inspiration concept. Vector illustration 5377383 Vector Art at Vecteezy"/>
            <p:cNvPicPr>
              <a:picLocks noChangeAspect="1" noChangeArrowheads="1"/>
            </p:cNvPicPr>
            <p:nvPr/>
          </p:nvPicPr>
          <p:blipFill rotWithShape="1">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l="20262" t="14939" r="19678" b="14939"/>
            <a:stretch/>
          </p:blipFill>
          <p:spPr bwMode="auto">
            <a:xfrm>
              <a:off x="6684379" y="600949"/>
              <a:ext cx="1259652" cy="1470661"/>
            </a:xfrm>
            <a:prstGeom prst="rect">
              <a:avLst/>
            </a:prstGeom>
            <a:grpFill/>
          </p:spPr>
        </p:pic>
        <p:sp>
          <p:nvSpPr>
            <p:cNvPr id="2" name="Rectangle 1"/>
            <p:cNvSpPr/>
            <p:nvPr/>
          </p:nvSpPr>
          <p:spPr>
            <a:xfrm>
              <a:off x="6546128" y="176769"/>
              <a:ext cx="1641562" cy="4343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Rectangle 33"/>
            <p:cNvSpPr/>
            <p:nvPr/>
          </p:nvSpPr>
          <p:spPr>
            <a:xfrm>
              <a:off x="6586768" y="499574"/>
              <a:ext cx="138251" cy="16035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7" name="Rectangle 6"/>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bg1"/>
                </a:solidFill>
              </a:rPr>
              <a:t>5</a:t>
            </a:r>
          </a:p>
        </p:txBody>
      </p:sp>
      <p:sp>
        <p:nvSpPr>
          <p:cNvPr id="8" name="TextBox 7"/>
          <p:cNvSpPr txBox="1"/>
          <p:nvPr/>
        </p:nvSpPr>
        <p:spPr>
          <a:xfrm>
            <a:off x="1176815" y="2613392"/>
            <a:ext cx="9838370" cy="1631216"/>
          </a:xfrm>
          <a:prstGeom prst="rect">
            <a:avLst/>
          </a:prstGeom>
          <a:noFill/>
        </p:spPr>
        <p:txBody>
          <a:bodyPr wrap="square" rtlCol="0">
            <a:spAutoFit/>
          </a:bodyPr>
          <a:lstStyle/>
          <a:p>
            <a:pPr algn="ctr"/>
            <a:r>
              <a:rPr lang="en-IN" sz="5000" b="1">
                <a:solidFill>
                  <a:schemeClr val="bg1"/>
                </a:solidFill>
                <a:effectLst>
                  <a:outerShdw blurRad="50800" dist="38100" dir="16200000" rotWithShape="0">
                    <a:prstClr val="black">
                      <a:alpha val="40000"/>
                    </a:prstClr>
                  </a:outerShdw>
                </a:effectLst>
                <a:latin typeface="Georgia" panose="02040502050405020303" pitchFamily="18" charset="0"/>
              </a:rPr>
              <a:t>Approach Taken To Address The Problem Statement</a:t>
            </a:r>
          </a:p>
        </p:txBody>
      </p:sp>
      <p:grpSp>
        <p:nvGrpSpPr>
          <p:cNvPr id="10" name="Group 9"/>
          <p:cNvGrpSpPr/>
          <p:nvPr/>
        </p:nvGrpSpPr>
        <p:grpSpPr>
          <a:xfrm>
            <a:off x="-2267610" y="0"/>
            <a:ext cx="3464688" cy="6858000"/>
            <a:chOff x="-2299833" y="0"/>
            <a:chExt cx="3464688" cy="6858000"/>
          </a:xfrm>
        </p:grpSpPr>
        <p:sp>
          <p:nvSpPr>
            <p:cNvPr id="16" name="Freeform 15"/>
            <p:cNvSpPr/>
            <p:nvPr/>
          </p:nvSpPr>
          <p:spPr>
            <a:xfrm>
              <a:off x="-2299833" y="0"/>
              <a:ext cx="3464688" cy="6858000"/>
            </a:xfrm>
            <a:custGeom>
              <a:avLst/>
              <a:gdLst>
                <a:gd name="connsiteX0" fmla="*/ 0 w 3464688"/>
                <a:gd name="connsiteY0" fmla="*/ 0 h 6858000"/>
                <a:gd name="connsiteX1" fmla="*/ 3048000 w 3464688"/>
                <a:gd name="connsiteY1" fmla="*/ 0 h 6858000"/>
                <a:gd name="connsiteX2" fmla="*/ 3048000 w 3464688"/>
                <a:gd name="connsiteY2" fmla="*/ 902970 h 6858000"/>
                <a:gd name="connsiteX3" fmla="*/ 3464688 w 3464688"/>
                <a:gd name="connsiteY3" fmla="*/ 1331595 h 6858000"/>
                <a:gd name="connsiteX4" fmla="*/ 3048000 w 3464688"/>
                <a:gd name="connsiteY4" fmla="*/ 1760220 h 6858000"/>
                <a:gd name="connsiteX5" fmla="*/ 3048000 w 3464688"/>
                <a:gd name="connsiteY5" fmla="*/ 6858000 h 6858000"/>
                <a:gd name="connsiteX6" fmla="*/ 0 w 346468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4688" h="6858000">
                  <a:moveTo>
                    <a:pt x="0" y="0"/>
                  </a:moveTo>
                  <a:lnTo>
                    <a:pt x="3048000" y="0"/>
                  </a:lnTo>
                  <a:lnTo>
                    <a:pt x="3048000" y="902970"/>
                  </a:lnTo>
                  <a:lnTo>
                    <a:pt x="3464688" y="1331595"/>
                  </a:lnTo>
                  <a:lnTo>
                    <a:pt x="3048000" y="1760220"/>
                  </a:lnTo>
                  <a:lnTo>
                    <a:pt x="3048000" y="6858000"/>
                  </a:lnTo>
                  <a:lnTo>
                    <a:pt x="0" y="6858000"/>
                  </a:lnTo>
                  <a:close/>
                </a:path>
              </a:pathLst>
            </a:custGeom>
            <a:solidFill>
              <a:schemeClr val="accent6">
                <a:lumMod val="40000"/>
                <a:lumOff val="60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Content Placeholder 2"/>
            <p:cNvSpPr txBox="1">
              <a:spLocks/>
            </p:cNvSpPr>
            <p:nvPr/>
          </p:nvSpPr>
          <p:spPr>
            <a:xfrm>
              <a:off x="-1869641" y="2302169"/>
              <a:ext cx="2514118" cy="1089212"/>
            </a:xfrm>
            <a:prstGeom prst="rect">
              <a:avLst/>
            </a:prstGeom>
            <a:solidFill>
              <a:schemeClr val="accent6">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300"/>
                </a:spcAft>
                <a:buNone/>
              </a:pPr>
              <a:r>
                <a:rPr lang="en-US" sz="2000" b="1" dirty="0">
                  <a:latin typeface="Arial" panose="020B0604020202020204" pitchFamily="34" charset="0"/>
                  <a:cs typeface="Arial" panose="020B0604020202020204" pitchFamily="34" charset="0"/>
                </a:rPr>
                <a:t>Feature Engineering</a:t>
              </a:r>
            </a:p>
            <a:p>
              <a:pPr marL="0" indent="0">
                <a:lnSpc>
                  <a:spcPct val="120000"/>
                </a:lnSpc>
                <a:spcBef>
                  <a:spcPts val="0"/>
                </a:spcBef>
                <a:spcAft>
                  <a:spcPts val="300"/>
                </a:spcAft>
                <a:buNone/>
              </a:pPr>
              <a:r>
                <a:rPr lang="en-US" sz="1200" dirty="0">
                  <a:latin typeface="Arial" panose="020B0604020202020204" pitchFamily="34" charset="0"/>
                  <a:cs typeface="Arial" panose="020B0604020202020204" pitchFamily="34" charset="0"/>
                </a:rPr>
                <a:t>Feature engineering in natural language processing (NLP) involves transforming raw text data into a format that is suitable for machine learning models. It aims to extract relevant information from the text and represent it in a way that enables the model to learn patterns and make predictions effectively</a:t>
              </a:r>
              <a:endParaRPr lang="en-US" sz="1400" b="1" dirty="0">
                <a:latin typeface="Arial" panose="020B0604020202020204" pitchFamily="34" charset="0"/>
                <a:cs typeface="Arial" panose="020B0604020202020204" pitchFamily="34" charset="0"/>
              </a:endParaRPr>
            </a:p>
          </p:txBody>
        </p:sp>
        <p:pic>
          <p:nvPicPr>
            <p:cNvPr id="29" name="Picture 2" descr="Customized ClickHouse Feature Development | Altinity"/>
            <p:cNvPicPr>
              <a:picLocks noChangeAspect="1" noChangeArrowheads="1"/>
            </p:cNvPicPr>
            <p:nvPr/>
          </p:nvPicPr>
          <p:blipFill rotWithShape="1">
            <a:blip r:embed="rId4">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l="12183" t="13234" r="13781" b="11930"/>
            <a:stretch/>
          </p:blipFill>
          <p:spPr bwMode="auto">
            <a:xfrm>
              <a:off x="-1869641" y="822960"/>
              <a:ext cx="1409700" cy="14249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2432349" y="0"/>
            <a:ext cx="3464688" cy="6858000"/>
            <a:chOff x="-2538522" y="0"/>
            <a:chExt cx="3464688" cy="6858000"/>
          </a:xfrm>
        </p:grpSpPr>
        <p:sp>
          <p:nvSpPr>
            <p:cNvPr id="24" name="Freeform 23"/>
            <p:cNvSpPr/>
            <p:nvPr/>
          </p:nvSpPr>
          <p:spPr>
            <a:xfrm>
              <a:off x="-2538522" y="0"/>
              <a:ext cx="3464688" cy="6858000"/>
            </a:xfrm>
            <a:custGeom>
              <a:avLst/>
              <a:gdLst>
                <a:gd name="connsiteX0" fmla="*/ 0 w 3464688"/>
                <a:gd name="connsiteY0" fmla="*/ 0 h 6858000"/>
                <a:gd name="connsiteX1" fmla="*/ 3048000 w 3464688"/>
                <a:gd name="connsiteY1" fmla="*/ 0 h 6858000"/>
                <a:gd name="connsiteX2" fmla="*/ 3048000 w 3464688"/>
                <a:gd name="connsiteY2" fmla="*/ 902970 h 6858000"/>
                <a:gd name="connsiteX3" fmla="*/ 3464688 w 3464688"/>
                <a:gd name="connsiteY3" fmla="*/ 1331595 h 6858000"/>
                <a:gd name="connsiteX4" fmla="*/ 3048000 w 3464688"/>
                <a:gd name="connsiteY4" fmla="*/ 1760220 h 6858000"/>
                <a:gd name="connsiteX5" fmla="*/ 3048000 w 3464688"/>
                <a:gd name="connsiteY5" fmla="*/ 6858000 h 6858000"/>
                <a:gd name="connsiteX6" fmla="*/ 0 w 346468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4688" h="6858000">
                  <a:moveTo>
                    <a:pt x="0" y="0"/>
                  </a:moveTo>
                  <a:lnTo>
                    <a:pt x="3048000" y="0"/>
                  </a:lnTo>
                  <a:lnTo>
                    <a:pt x="3048000" y="902970"/>
                  </a:lnTo>
                  <a:lnTo>
                    <a:pt x="3464688" y="1331595"/>
                  </a:lnTo>
                  <a:lnTo>
                    <a:pt x="3048000" y="1760220"/>
                  </a:lnTo>
                  <a:lnTo>
                    <a:pt x="3048000" y="6858000"/>
                  </a:lnTo>
                  <a:lnTo>
                    <a:pt x="0" y="6858000"/>
                  </a:lnTo>
                  <a:close/>
                </a:path>
              </a:pathLst>
            </a:custGeom>
            <a:solidFill>
              <a:schemeClr val="accent6">
                <a:lumMod val="20000"/>
                <a:lumOff val="80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5" name="Content Placeholder 2"/>
            <p:cNvSpPr txBox="1">
              <a:spLocks/>
            </p:cNvSpPr>
            <p:nvPr/>
          </p:nvSpPr>
          <p:spPr>
            <a:xfrm>
              <a:off x="-2388050" y="2302169"/>
              <a:ext cx="2554628" cy="1089212"/>
            </a:xfrm>
            <a:prstGeom prst="rect">
              <a:avLst/>
            </a:prstGeom>
            <a:solidFill>
              <a:schemeClr val="accent6">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300"/>
                </a:spcAft>
                <a:buNone/>
              </a:pPr>
              <a:r>
                <a:rPr lang="en-US" sz="2000" b="1" dirty="0">
                  <a:latin typeface="Arial" panose="020B0604020202020204" pitchFamily="34" charset="0"/>
                  <a:cs typeface="Arial" panose="020B0604020202020204" pitchFamily="34" charset="0"/>
                </a:rPr>
                <a:t>Data Preprocessing</a:t>
              </a:r>
            </a:p>
            <a:p>
              <a:pPr marL="0" indent="0">
                <a:lnSpc>
                  <a:spcPct val="120000"/>
                </a:lnSpc>
                <a:spcBef>
                  <a:spcPts val="0"/>
                </a:spcBef>
                <a:spcAft>
                  <a:spcPts val="300"/>
                </a:spcAft>
                <a:buNone/>
              </a:pPr>
              <a:r>
                <a:rPr lang="en-US" sz="1200" dirty="0">
                  <a:latin typeface="Arial" panose="020B0604020202020204" pitchFamily="34" charset="0"/>
                  <a:cs typeface="Arial" panose="020B0604020202020204" pitchFamily="34" charset="0"/>
                </a:rPr>
                <a:t>Data preprocessing in natural language processing (NLP) involves cleaning, transforming, and preparing raw text data for further analysis or modeling. It aims to enhance the quality of the text data and make it suitable for machine learning algorithms.</a:t>
              </a:r>
              <a:endParaRPr lang="en-US" sz="1200" b="1" dirty="0">
                <a:latin typeface="Arial" panose="020B0604020202020204" pitchFamily="34" charset="0"/>
                <a:cs typeface="Arial" panose="020B0604020202020204" pitchFamily="34" charset="0"/>
              </a:endParaRPr>
            </a:p>
          </p:txBody>
        </p:sp>
        <p:pic>
          <p:nvPicPr>
            <p:cNvPr id="28" name="Picture 27"/>
            <p:cNvPicPr>
              <a:picLocks noChangeAspect="1"/>
            </p:cNvPicPr>
            <p:nvPr/>
          </p:nvPicPr>
          <p:blipFill>
            <a:blip r:embed="rId5">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382947" y="674472"/>
              <a:ext cx="1324800" cy="1324800"/>
            </a:xfrm>
            <a:prstGeom prst="rect">
              <a:avLst/>
            </a:prstGeom>
          </p:spPr>
        </p:pic>
      </p:grpSp>
    </p:spTree>
    <p:extLst>
      <p:ext uri="{BB962C8B-B14F-4D97-AF65-F5344CB8AC3E}">
        <p14:creationId xmlns:p14="http://schemas.microsoft.com/office/powerpoint/2010/main" val="3135877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100000">
              <a:srgbClr val="10376D"/>
            </a:gs>
            <a:gs pos="100000">
              <a:schemeClr val="accent1">
                <a:lumMod val="75000"/>
              </a:schemeClr>
            </a:gs>
          </a:gsLst>
          <a:path path="circle">
            <a:fillToRect l="100000" t="100000"/>
          </a:path>
        </a:gradFill>
        <a:effectLst/>
      </p:bgPr>
    </p:bg>
    <p:spTree>
      <p:nvGrpSpPr>
        <p:cNvPr id="1" name=""/>
        <p:cNvGrpSpPr/>
        <p:nvPr/>
      </p:nvGrpSpPr>
      <p:grpSpPr>
        <a:xfrm>
          <a:off x="0" y="0"/>
          <a:ext cx="0" cy="0"/>
          <a:chOff x="0" y="0"/>
          <a:chExt cx="0" cy="0"/>
        </a:xfrm>
      </p:grpSpPr>
      <p:sp>
        <p:nvSpPr>
          <p:cNvPr id="18" name="Freeform 17"/>
          <p:cNvSpPr/>
          <p:nvPr/>
        </p:nvSpPr>
        <p:spPr>
          <a:xfrm>
            <a:off x="9144000" y="0"/>
            <a:ext cx="3454272" cy="6858000"/>
          </a:xfrm>
          <a:custGeom>
            <a:avLst/>
            <a:gdLst>
              <a:gd name="connsiteX0" fmla="*/ 0 w 3454272"/>
              <a:gd name="connsiteY0" fmla="*/ 0 h 6858000"/>
              <a:gd name="connsiteX1" fmla="*/ 3048000 w 3454272"/>
              <a:gd name="connsiteY1" fmla="*/ 0 h 6858000"/>
              <a:gd name="connsiteX2" fmla="*/ 3048000 w 3454272"/>
              <a:gd name="connsiteY2" fmla="*/ 913684 h 6858000"/>
              <a:gd name="connsiteX3" fmla="*/ 3454272 w 3454272"/>
              <a:gd name="connsiteY3" fmla="*/ 1331595 h 6858000"/>
              <a:gd name="connsiteX4" fmla="*/ 3048000 w 3454272"/>
              <a:gd name="connsiteY4" fmla="*/ 1749506 h 6858000"/>
              <a:gd name="connsiteX5" fmla="*/ 3048000 w 3454272"/>
              <a:gd name="connsiteY5" fmla="*/ 6858000 h 6858000"/>
              <a:gd name="connsiteX6" fmla="*/ 0 w 34542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272" h="6858000">
                <a:moveTo>
                  <a:pt x="0" y="0"/>
                </a:moveTo>
                <a:lnTo>
                  <a:pt x="3048000" y="0"/>
                </a:lnTo>
                <a:lnTo>
                  <a:pt x="3048000" y="913684"/>
                </a:lnTo>
                <a:lnTo>
                  <a:pt x="3454272" y="1331595"/>
                </a:lnTo>
                <a:lnTo>
                  <a:pt x="3048000" y="1749506"/>
                </a:lnTo>
                <a:lnTo>
                  <a:pt x="3048000" y="6858000"/>
                </a:lnTo>
                <a:lnTo>
                  <a:pt x="0" y="6858000"/>
                </a:lnTo>
                <a:close/>
              </a:path>
            </a:pathLst>
          </a:custGeom>
          <a:solidFill>
            <a:schemeClr val="accent6">
              <a:lumMod val="75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18"/>
          <p:cNvSpPr/>
          <p:nvPr/>
        </p:nvSpPr>
        <p:spPr>
          <a:xfrm>
            <a:off x="6115936" y="0"/>
            <a:ext cx="3464688" cy="6858000"/>
          </a:xfrm>
          <a:custGeom>
            <a:avLst/>
            <a:gdLst>
              <a:gd name="connsiteX0" fmla="*/ 0 w 3464688"/>
              <a:gd name="connsiteY0" fmla="*/ 0 h 6858000"/>
              <a:gd name="connsiteX1" fmla="*/ 3048000 w 3464688"/>
              <a:gd name="connsiteY1" fmla="*/ 0 h 6858000"/>
              <a:gd name="connsiteX2" fmla="*/ 3048000 w 3464688"/>
              <a:gd name="connsiteY2" fmla="*/ 902970 h 6858000"/>
              <a:gd name="connsiteX3" fmla="*/ 3464688 w 3464688"/>
              <a:gd name="connsiteY3" fmla="*/ 1331595 h 6858000"/>
              <a:gd name="connsiteX4" fmla="*/ 3048000 w 3464688"/>
              <a:gd name="connsiteY4" fmla="*/ 1760220 h 6858000"/>
              <a:gd name="connsiteX5" fmla="*/ 3048000 w 3464688"/>
              <a:gd name="connsiteY5" fmla="*/ 6858000 h 6858000"/>
              <a:gd name="connsiteX6" fmla="*/ 0 w 346468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4688" h="6858000">
                <a:moveTo>
                  <a:pt x="0" y="0"/>
                </a:moveTo>
                <a:lnTo>
                  <a:pt x="3048000" y="0"/>
                </a:lnTo>
                <a:lnTo>
                  <a:pt x="3048000" y="902970"/>
                </a:lnTo>
                <a:lnTo>
                  <a:pt x="3464688" y="1331595"/>
                </a:lnTo>
                <a:lnTo>
                  <a:pt x="3048000" y="1760220"/>
                </a:lnTo>
                <a:lnTo>
                  <a:pt x="3048000" y="6858000"/>
                </a:lnTo>
                <a:lnTo>
                  <a:pt x="0" y="6858000"/>
                </a:lnTo>
                <a:close/>
              </a:path>
            </a:pathLst>
          </a:custGeom>
          <a:solidFill>
            <a:schemeClr val="accent6">
              <a:lumMod val="60000"/>
              <a:lumOff val="40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Content Placeholder 2"/>
          <p:cNvSpPr txBox="1">
            <a:spLocks/>
          </p:cNvSpPr>
          <p:nvPr/>
        </p:nvSpPr>
        <p:spPr>
          <a:xfrm>
            <a:off x="6333926" y="1659608"/>
            <a:ext cx="2604304" cy="1089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300"/>
              </a:spcAft>
              <a:buNone/>
            </a:pPr>
            <a:r>
              <a:rPr lang="en-US" sz="2000" b="1" dirty="0">
                <a:latin typeface="Arial" panose="020B0604020202020204" pitchFamily="34" charset="0"/>
                <a:cs typeface="Arial" panose="020B0604020202020204" pitchFamily="34" charset="0"/>
              </a:rPr>
              <a:t>Recommended System Development</a:t>
            </a:r>
            <a:br>
              <a:rPr lang="en-US" sz="1200" dirty="0"/>
            </a:br>
            <a:r>
              <a:rPr lang="en-US" sz="1200" dirty="0">
                <a:latin typeface="Arial" panose="020B0604020202020204" pitchFamily="34" charset="0"/>
                <a:cs typeface="Arial" panose="020B0604020202020204" pitchFamily="34" charset="0"/>
              </a:rPr>
              <a:t>Develop a sentiment analysis model using various supervised learning techniques, and advanced deep learning architectures. By leveraging a labeled dataset, the model undergoes training to accurately predict the sentiment of textual inputs, categorizing them as positive, negative, or neutral based on their content.</a:t>
            </a:r>
            <a:endParaRPr lang="en-US" sz="1200" b="1" dirty="0">
              <a:latin typeface="Arial" panose="020B0604020202020204" pitchFamily="34" charset="0"/>
              <a:cs typeface="Arial" panose="020B0604020202020204" pitchFamily="34" charset="0"/>
            </a:endParaRPr>
          </a:p>
        </p:txBody>
      </p:sp>
      <p:pic>
        <p:nvPicPr>
          <p:cNvPr id="1044" name="Picture 20" descr="Lamp Linear Icon. Light Bulb Line Icon. Creative Idea Symbol. Innovation  and Inspiration concept. Vector illustration 5377383 Vector Art at Vecteezy"/>
          <p:cNvPicPr>
            <a:picLocks noChangeAspect="1" noChangeArrowheads="1"/>
          </p:cNvPicPr>
          <p:nvPr/>
        </p:nvPicPr>
        <p:blipFill rotWithShape="1">
          <a:blip r:embed="rId2"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l="20262" t="14939" r="19678" b="14939"/>
          <a:stretch/>
        </p:blipFill>
        <p:spPr bwMode="auto">
          <a:xfrm>
            <a:off x="6652536" y="308515"/>
            <a:ext cx="1110757" cy="1296824"/>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3048000" y="0"/>
            <a:ext cx="3538768" cy="6858000"/>
          </a:xfrm>
          <a:custGeom>
            <a:avLst/>
            <a:gdLst>
              <a:gd name="connsiteX0" fmla="*/ 0 w 3464688"/>
              <a:gd name="connsiteY0" fmla="*/ 0 h 6858000"/>
              <a:gd name="connsiteX1" fmla="*/ 3048000 w 3464688"/>
              <a:gd name="connsiteY1" fmla="*/ 0 h 6858000"/>
              <a:gd name="connsiteX2" fmla="*/ 3048000 w 3464688"/>
              <a:gd name="connsiteY2" fmla="*/ 902970 h 6858000"/>
              <a:gd name="connsiteX3" fmla="*/ 3464688 w 3464688"/>
              <a:gd name="connsiteY3" fmla="*/ 1331595 h 6858000"/>
              <a:gd name="connsiteX4" fmla="*/ 3048000 w 3464688"/>
              <a:gd name="connsiteY4" fmla="*/ 1760220 h 6858000"/>
              <a:gd name="connsiteX5" fmla="*/ 3048000 w 3464688"/>
              <a:gd name="connsiteY5" fmla="*/ 6858000 h 6858000"/>
              <a:gd name="connsiteX6" fmla="*/ 0 w 346468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4688" h="6858000">
                <a:moveTo>
                  <a:pt x="0" y="0"/>
                </a:moveTo>
                <a:lnTo>
                  <a:pt x="3048000" y="0"/>
                </a:lnTo>
                <a:lnTo>
                  <a:pt x="3048000" y="902970"/>
                </a:lnTo>
                <a:lnTo>
                  <a:pt x="3464688" y="1331595"/>
                </a:lnTo>
                <a:lnTo>
                  <a:pt x="3048000" y="1760220"/>
                </a:lnTo>
                <a:lnTo>
                  <a:pt x="3048000" y="6858000"/>
                </a:lnTo>
                <a:lnTo>
                  <a:pt x="0" y="6858000"/>
                </a:lnTo>
                <a:close/>
              </a:path>
            </a:pathLst>
          </a:custGeom>
          <a:solidFill>
            <a:schemeClr val="accent6">
              <a:lumMod val="40000"/>
              <a:lumOff val="60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Content Placeholder 2"/>
          <p:cNvSpPr txBox="1">
            <a:spLocks/>
          </p:cNvSpPr>
          <p:nvPr/>
        </p:nvSpPr>
        <p:spPr>
          <a:xfrm>
            <a:off x="3393349" y="1659608"/>
            <a:ext cx="2604304" cy="1089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300"/>
              </a:spcAft>
              <a:buNone/>
            </a:pPr>
            <a:r>
              <a:rPr lang="en-US" sz="2000" b="1" dirty="0">
                <a:latin typeface="Arial" panose="020B0604020202020204" pitchFamily="34" charset="0"/>
                <a:cs typeface="Arial" panose="020B0604020202020204" pitchFamily="34" charset="0"/>
              </a:rPr>
              <a:t>Feature Engineering</a:t>
            </a:r>
          </a:p>
          <a:p>
            <a:pPr marL="0" indent="0">
              <a:lnSpc>
                <a:spcPct val="120000"/>
              </a:lnSpc>
              <a:spcBef>
                <a:spcPts val="0"/>
              </a:spcBef>
              <a:spcAft>
                <a:spcPts val="300"/>
              </a:spcAft>
              <a:buNone/>
            </a:pPr>
            <a:r>
              <a:rPr lang="en-US" sz="1200" dirty="0">
                <a:latin typeface="Arial" panose="020B0604020202020204" pitchFamily="34" charset="0"/>
                <a:cs typeface="Arial" panose="020B0604020202020204" pitchFamily="34" charset="0"/>
              </a:rPr>
              <a:t>Feature engineering in natural language processing (NLP) involves transforming raw text data into a format that is suitable for machine learning models. It aims to extract relevant information from the text and represent it in a way that enables the model to learn patterns and make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predictions effectively</a:t>
            </a:r>
            <a:endParaRPr lang="en-US" sz="1400" b="1" dirty="0">
              <a:latin typeface="Arial" panose="020B0604020202020204" pitchFamily="34" charset="0"/>
              <a:cs typeface="Arial" panose="020B0604020202020204" pitchFamily="34" charset="0"/>
            </a:endParaRPr>
          </a:p>
        </p:txBody>
      </p:sp>
      <p:sp>
        <p:nvSpPr>
          <p:cNvPr id="15" name="Freeform 14"/>
          <p:cNvSpPr/>
          <p:nvPr/>
        </p:nvSpPr>
        <p:spPr>
          <a:xfrm>
            <a:off x="0" y="0"/>
            <a:ext cx="3464688" cy="6858000"/>
          </a:xfrm>
          <a:custGeom>
            <a:avLst/>
            <a:gdLst>
              <a:gd name="connsiteX0" fmla="*/ 0 w 3464688"/>
              <a:gd name="connsiteY0" fmla="*/ 0 h 6858000"/>
              <a:gd name="connsiteX1" fmla="*/ 3048000 w 3464688"/>
              <a:gd name="connsiteY1" fmla="*/ 0 h 6858000"/>
              <a:gd name="connsiteX2" fmla="*/ 3048000 w 3464688"/>
              <a:gd name="connsiteY2" fmla="*/ 902970 h 6858000"/>
              <a:gd name="connsiteX3" fmla="*/ 3464688 w 3464688"/>
              <a:gd name="connsiteY3" fmla="*/ 1331595 h 6858000"/>
              <a:gd name="connsiteX4" fmla="*/ 3048000 w 3464688"/>
              <a:gd name="connsiteY4" fmla="*/ 1760220 h 6858000"/>
              <a:gd name="connsiteX5" fmla="*/ 3048000 w 3464688"/>
              <a:gd name="connsiteY5" fmla="*/ 6858000 h 6858000"/>
              <a:gd name="connsiteX6" fmla="*/ 0 w 346468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4688" h="6858000">
                <a:moveTo>
                  <a:pt x="0" y="0"/>
                </a:moveTo>
                <a:lnTo>
                  <a:pt x="3048000" y="0"/>
                </a:lnTo>
                <a:lnTo>
                  <a:pt x="3048000" y="902970"/>
                </a:lnTo>
                <a:lnTo>
                  <a:pt x="3464688" y="1331595"/>
                </a:lnTo>
                <a:lnTo>
                  <a:pt x="3048000" y="1760220"/>
                </a:lnTo>
                <a:lnTo>
                  <a:pt x="3048000" y="6858000"/>
                </a:lnTo>
                <a:lnTo>
                  <a:pt x="0" y="6858000"/>
                </a:lnTo>
                <a:close/>
              </a:path>
            </a:pathLst>
          </a:custGeom>
          <a:solidFill>
            <a:schemeClr val="accent6">
              <a:lumMod val="20000"/>
              <a:lumOff val="80000"/>
            </a:schemeClr>
          </a:solidFill>
          <a:ln>
            <a:noFill/>
          </a:ln>
          <a:effectLst>
            <a:outerShdw blurRad="127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Content Placeholder 2"/>
          <p:cNvSpPr txBox="1">
            <a:spLocks/>
          </p:cNvSpPr>
          <p:nvPr/>
        </p:nvSpPr>
        <p:spPr>
          <a:xfrm>
            <a:off x="150472" y="1659608"/>
            <a:ext cx="2604304" cy="1089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200"/>
              </a:spcAft>
              <a:buNone/>
            </a:pPr>
            <a:r>
              <a:rPr lang="en-US" altLang="en-US" sz="2000" b="1" dirty="0">
                <a:latin typeface="Arial" panose="020B0604020202020204" pitchFamily="34" charset="0"/>
                <a:ea typeface="Inter"/>
                <a:cs typeface="Arial" panose="020B0604020202020204" pitchFamily="34" charset="0"/>
              </a:rPr>
              <a:t>Data </a:t>
            </a:r>
            <a:br>
              <a:rPr lang="en-US" altLang="en-US" sz="2000" b="1" dirty="0">
                <a:latin typeface="Arial" panose="020B0604020202020204" pitchFamily="34" charset="0"/>
                <a:ea typeface="Inter"/>
                <a:cs typeface="Arial" panose="020B0604020202020204" pitchFamily="34" charset="0"/>
              </a:rPr>
            </a:br>
            <a:r>
              <a:rPr lang="en-US" altLang="en-US" sz="2000" b="1" dirty="0">
                <a:latin typeface="Arial" panose="020B0604020202020204" pitchFamily="34" charset="0"/>
                <a:ea typeface="Inter"/>
                <a:cs typeface="Arial" panose="020B0604020202020204" pitchFamily="34" charset="0"/>
              </a:rPr>
              <a:t>preprocessing</a:t>
            </a:r>
            <a:endParaRPr lang="en-US" sz="2000" b="1" dirty="0">
              <a:latin typeface="Arial" panose="020B0604020202020204" pitchFamily="34" charset="0"/>
              <a:cs typeface="Arial" panose="020B0604020202020204" pitchFamily="34" charset="0"/>
            </a:endParaRPr>
          </a:p>
          <a:p>
            <a:pPr marL="0" indent="0">
              <a:lnSpc>
                <a:spcPct val="120000"/>
              </a:lnSpc>
              <a:spcBef>
                <a:spcPts val="0"/>
              </a:spcBef>
              <a:spcAft>
                <a:spcPts val="300"/>
              </a:spcAft>
              <a:buNone/>
            </a:pPr>
            <a:r>
              <a:rPr lang="en-US" sz="1200" dirty="0">
                <a:latin typeface="Arial" panose="020B0604020202020204" pitchFamily="34" charset="0"/>
                <a:cs typeface="Arial" panose="020B0604020202020204" pitchFamily="34" charset="0"/>
              </a:rPr>
              <a:t>The project aims to create Data preprocessing in natural language processing (NLP) involves cleaning, transforming, and preparing raw text data for further analysis or modeling. It aims to enhance the quality of the text data and make it suitable for machine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learning algorithms.</a:t>
            </a:r>
            <a:endParaRPr lang="en-US" sz="1200" b="1" dirty="0">
              <a:latin typeface="Arial" panose="020B0604020202020204" pitchFamily="34" charset="0"/>
              <a:cs typeface="Arial" panose="020B0604020202020204" pitchFamily="34" charset="0"/>
            </a:endParaRPr>
          </a:p>
        </p:txBody>
      </p:sp>
      <p:sp>
        <p:nvSpPr>
          <p:cNvPr id="7" name="Rectangle 6"/>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pic>
        <p:nvPicPr>
          <p:cNvPr id="24" name="Picture 23" descr="Line icon for data analysis 3329511 Vector Art at Vecteezy"/>
          <p:cNvPicPr>
            <a:picLocks noChangeAspect="1" noChangeArrowheads="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9634768" y="340432"/>
            <a:ext cx="1445608" cy="1264907"/>
          </a:xfrm>
          <a:prstGeom prst="rect">
            <a:avLst/>
          </a:prstGeom>
          <a:noFill/>
        </p:spPr>
      </p:pic>
      <p:pic>
        <p:nvPicPr>
          <p:cNvPr id="27" name="Picture 26"/>
          <p:cNvPicPr>
            <a:picLocks noChangeAspect="1"/>
          </p:cNvPicPr>
          <p:nvPr/>
        </p:nvPicPr>
        <p:blipFill>
          <a:blip r:embed="rId4">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6759" y="176769"/>
            <a:ext cx="1428570" cy="1428570"/>
          </a:xfrm>
          <a:prstGeom prst="rect">
            <a:avLst/>
          </a:prstGeom>
        </p:spPr>
      </p:pic>
      <p:pic>
        <p:nvPicPr>
          <p:cNvPr id="5122" name="Picture 2" descr="Customized ClickHouse Feature Development | Altinity"/>
          <p:cNvPicPr>
            <a:picLocks noChangeAspect="1" noChangeArrowheads="1"/>
          </p:cNvPicPr>
          <p:nvPr/>
        </p:nvPicPr>
        <p:blipFill rotWithShape="1">
          <a:blip r:embed="rId5">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l="12183" t="13234" r="13781" b="11930"/>
          <a:stretch/>
        </p:blipFill>
        <p:spPr bwMode="auto">
          <a:xfrm>
            <a:off x="3518786" y="180399"/>
            <a:ext cx="1409700" cy="1424940"/>
          </a:xfrm>
          <a:prstGeom prst="rect">
            <a:avLst/>
          </a:prstGeom>
          <a:noFill/>
          <a:extLst>
            <a:ext uri="{909E8E84-426E-40DD-AFC4-6F175D3DCCD1}">
              <a14:hiddenFill xmlns:a14="http://schemas.microsoft.com/office/drawing/2010/main">
                <a:solidFill>
                  <a:srgbClr val="FFFFFF"/>
                </a:solidFill>
              </a14:hiddenFill>
            </a:ext>
          </a:extLst>
        </p:spPr>
      </p:pic>
      <p:sp>
        <p:nvSpPr>
          <p:cNvPr id="28" name="Content Placeholder 2"/>
          <p:cNvSpPr txBox="1">
            <a:spLocks/>
          </p:cNvSpPr>
          <p:nvPr/>
        </p:nvSpPr>
        <p:spPr>
          <a:xfrm>
            <a:off x="9465922" y="1659608"/>
            <a:ext cx="2765950" cy="10892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300"/>
              </a:spcAft>
              <a:buNone/>
            </a:pPr>
            <a:r>
              <a:rPr lang="en-US" sz="2000" b="1" dirty="0">
                <a:solidFill>
                  <a:schemeClr val="bg1"/>
                </a:solidFill>
                <a:latin typeface="Arial" panose="020B0604020202020204" pitchFamily="34" charset="0"/>
                <a:cs typeface="Arial" panose="020B0604020202020204" pitchFamily="34" charset="0"/>
              </a:rPr>
              <a:t>Market Factors &amp; Impact Analysis</a:t>
            </a:r>
            <a:br>
              <a:rPr lang="en-US" sz="1200" dirty="0">
                <a:solidFill>
                  <a:schemeClr val="bg1"/>
                </a:solidFill>
              </a:rPr>
            </a:br>
            <a:r>
              <a:rPr lang="en-US" sz="1200" dirty="0">
                <a:solidFill>
                  <a:schemeClr val="bg1"/>
                </a:solidFill>
                <a:latin typeface="Arial" panose="020B0604020202020204" pitchFamily="34" charset="0"/>
                <a:cs typeface="Arial" panose="020B0604020202020204" pitchFamily="34" charset="0"/>
              </a:rPr>
              <a:t>The sentiment analysis recommendation system suggests products or services based on user sentiments. For positive sentiments, it recommends items with positive reviews, high ratings, or favorable feedback to enhance user satisfaction. Conversely, for negative sentiments, it suggests products that have addressed common criticisms or received positive feedback after improvements, aiming to mitigate dissatisfaction and improve </a:t>
            </a:r>
            <a:br>
              <a:rPr lang="en-US" sz="1200"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user experience.</a:t>
            </a:r>
          </a:p>
          <a:p>
            <a:pPr marL="0" indent="0">
              <a:lnSpc>
                <a:spcPct val="120000"/>
              </a:lnSpc>
              <a:spcBef>
                <a:spcPts val="0"/>
              </a:spcBef>
              <a:spcAft>
                <a:spcPts val="300"/>
              </a:spcAft>
              <a:buNone/>
            </a:pPr>
            <a:endParaRPr lang="en-US" sz="1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01600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834254" y="0"/>
            <a:ext cx="7357745" cy="6858000"/>
          </a:xfrm>
          <a:prstGeom prst="rect">
            <a:avLst/>
          </a:prstGeom>
          <a:solidFill>
            <a:schemeClr val="accent6">
              <a:lumMod val="60000"/>
              <a:lumOff val="4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rotWithShape="1">
          <a:blip r:embed="rId2">
            <a:clrChange>
              <a:clrFrom>
                <a:srgbClr val="FFFFFF"/>
              </a:clrFrom>
              <a:clrTo>
                <a:srgbClr val="FFFFFF">
                  <a:alpha val="0"/>
                </a:srgbClr>
              </a:clrTo>
            </a:clrChange>
            <a:duotone>
              <a:schemeClr val="accent6">
                <a:shade val="45000"/>
                <a:satMod val="135000"/>
              </a:schemeClr>
              <a:prstClr val="white"/>
            </a:duotone>
          </a:blip>
          <a:srcRect l="15075" t="22368" r="14881" b="22303"/>
          <a:stretch/>
        </p:blipFill>
        <p:spPr>
          <a:xfrm>
            <a:off x="5104221" y="723629"/>
            <a:ext cx="680085" cy="537210"/>
          </a:xfrm>
          <a:prstGeom prst="rect">
            <a:avLst/>
          </a:prstGeom>
        </p:spPr>
      </p:pic>
      <p:sp>
        <p:nvSpPr>
          <p:cNvPr id="9" name="TextBox 8"/>
          <p:cNvSpPr txBox="1"/>
          <p:nvPr/>
        </p:nvSpPr>
        <p:spPr>
          <a:xfrm>
            <a:off x="5984740" y="792179"/>
            <a:ext cx="6120000" cy="400110"/>
          </a:xfrm>
          <a:prstGeom prst="rect">
            <a:avLst/>
          </a:prstGeom>
          <a:noFill/>
        </p:spPr>
        <p:txBody>
          <a:bodyPr wrap="square" rtlCol="0">
            <a:spAutoFit/>
          </a:bodyPr>
          <a:lstStyle/>
          <a:p>
            <a:pPr algn="just" fontAlgn="base">
              <a:spcBef>
                <a:spcPts val="380"/>
              </a:spcBef>
            </a:pPr>
            <a:r>
              <a:rPr lang="en-US" sz="2000" b="1" dirty="0">
                <a:solidFill>
                  <a:srgbClr val="000000"/>
                </a:solidFill>
                <a:latin typeface="Arial" panose="020B0604020202020204" pitchFamily="34" charset="0"/>
                <a:cs typeface="Arial" panose="020B0604020202020204" pitchFamily="34" charset="0"/>
              </a:rPr>
              <a:t>Lowercasing</a:t>
            </a:r>
          </a:p>
        </p:txBody>
      </p:sp>
      <p:pic>
        <p:nvPicPr>
          <p:cNvPr id="9220" name="Picture 4" descr="Breakdown Icons - Free SVG &amp; PNG Breakdown Images - Noun Project"/>
          <p:cNvPicPr>
            <a:picLocks noChangeAspect="1" noChangeArrowheads="1"/>
          </p:cNvPicPr>
          <p:nvPr/>
        </p:nvPicPr>
        <p:blipFill rotWithShape="1">
          <a:blip r:embed="rId3">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t="15870" b="15042"/>
          <a:stretch/>
        </p:blipFill>
        <p:spPr bwMode="auto">
          <a:xfrm>
            <a:off x="5121683" y="1465335"/>
            <a:ext cx="863057" cy="59626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5984740" y="1563412"/>
            <a:ext cx="6120000" cy="400110"/>
          </a:xfrm>
          <a:prstGeom prst="rect">
            <a:avLst/>
          </a:prstGeom>
          <a:noFill/>
        </p:spPr>
        <p:txBody>
          <a:bodyPr wrap="square" rtlCol="0">
            <a:spAutoFit/>
          </a:bodyPr>
          <a:lstStyle/>
          <a:p>
            <a:pPr algn="just" fontAlgn="base">
              <a:spcBef>
                <a:spcPts val="380"/>
              </a:spcBef>
            </a:pPr>
            <a:r>
              <a:rPr lang="en-US" sz="2000" b="1" dirty="0">
                <a:solidFill>
                  <a:srgbClr val="000000"/>
                </a:solidFill>
                <a:latin typeface="Arial" panose="020B0604020202020204" pitchFamily="34" charset="0"/>
                <a:cs typeface="Arial" panose="020B0604020202020204" pitchFamily="34" charset="0"/>
              </a:rPr>
              <a:t>Tokenization</a:t>
            </a:r>
          </a:p>
        </p:txBody>
      </p:sp>
      <p:pic>
        <p:nvPicPr>
          <p:cNvPr id="9222" name="Picture 6" descr="Text Document Remove icon PNG and SVG Vector Free Download | Free icon set,  Documents, Icon"/>
          <p:cNvPicPr>
            <a:picLocks noChangeAspect="1" noChangeArrowheads="1"/>
          </p:cNvPicPr>
          <p:nvPr/>
        </p:nvPicPr>
        <p:blipFill rotWithShape="1">
          <a:blip r:embed="rId4"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l="12500" t="7208" r="12500" b="6065"/>
          <a:stretch/>
        </p:blipFill>
        <p:spPr bwMode="auto">
          <a:xfrm>
            <a:off x="5208996" y="2266096"/>
            <a:ext cx="523875" cy="60579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984739" y="2368936"/>
            <a:ext cx="6120000" cy="400110"/>
          </a:xfrm>
          <a:prstGeom prst="rect">
            <a:avLst/>
          </a:prstGeom>
          <a:noFill/>
        </p:spPr>
        <p:txBody>
          <a:bodyPr wrap="square" rtlCol="0">
            <a:spAutoFit/>
          </a:bodyPr>
          <a:lstStyle/>
          <a:p>
            <a:pPr algn="just" fontAlgn="base">
              <a:spcBef>
                <a:spcPts val="380"/>
              </a:spcBef>
            </a:pPr>
            <a:r>
              <a:rPr lang="en-US" sz="2000" b="1" dirty="0">
                <a:solidFill>
                  <a:srgbClr val="000000"/>
                </a:solidFill>
                <a:latin typeface="Arial" panose="020B0604020202020204" pitchFamily="34" charset="0"/>
                <a:cs typeface="Arial" panose="020B0604020202020204" pitchFamily="34" charset="0"/>
              </a:rPr>
              <a:t>Stop-word Removal</a:t>
            </a:r>
          </a:p>
        </p:txBody>
      </p:sp>
      <p:pic>
        <p:nvPicPr>
          <p:cNvPr id="7" name="Picture 6"/>
          <p:cNvPicPr>
            <a:picLocks noChangeAspect="1"/>
          </p:cNvPicPr>
          <p:nvPr/>
        </p:nvPicPr>
        <p:blipFill rotWithShape="1">
          <a:blip r:embed="rId5">
            <a:clrChange>
              <a:clrFrom>
                <a:srgbClr val="FFFFFF"/>
              </a:clrFrom>
              <a:clrTo>
                <a:srgbClr val="FFFFFF">
                  <a:alpha val="0"/>
                </a:srgbClr>
              </a:clrTo>
            </a:clrChange>
            <a:duotone>
              <a:schemeClr val="accent6">
                <a:shade val="45000"/>
                <a:satMod val="135000"/>
              </a:schemeClr>
              <a:prstClr val="white"/>
            </a:duotone>
          </a:blip>
          <a:srcRect l="4235" t="7205" r="4590" b="7556"/>
          <a:stretch/>
        </p:blipFill>
        <p:spPr>
          <a:xfrm>
            <a:off x="5155655" y="3076382"/>
            <a:ext cx="731521" cy="683895"/>
          </a:xfrm>
          <a:prstGeom prst="rect">
            <a:avLst/>
          </a:prstGeom>
        </p:spPr>
      </p:pic>
      <p:sp>
        <p:nvSpPr>
          <p:cNvPr id="19" name="TextBox 18"/>
          <p:cNvSpPr txBox="1"/>
          <p:nvPr/>
        </p:nvSpPr>
        <p:spPr>
          <a:xfrm>
            <a:off x="5984738" y="3218274"/>
            <a:ext cx="6120000" cy="400110"/>
          </a:xfrm>
          <a:prstGeom prst="rect">
            <a:avLst/>
          </a:prstGeom>
          <a:noFill/>
        </p:spPr>
        <p:txBody>
          <a:bodyPr wrap="square" rtlCol="0">
            <a:spAutoFit/>
          </a:bodyPr>
          <a:lstStyle/>
          <a:p>
            <a:pPr algn="just" fontAlgn="base">
              <a:spcBef>
                <a:spcPts val="380"/>
              </a:spcBef>
            </a:pPr>
            <a:r>
              <a:rPr lang="en-US" sz="2000" b="1" dirty="0">
                <a:solidFill>
                  <a:srgbClr val="000000"/>
                </a:solidFill>
                <a:latin typeface="Arial" panose="020B0604020202020204" pitchFamily="34" charset="0"/>
                <a:cs typeface="Arial" panose="020B0604020202020204" pitchFamily="34" charset="0"/>
              </a:rPr>
              <a:t>Stemming &amp; Lemmatization</a:t>
            </a:r>
          </a:p>
        </p:txBody>
      </p:sp>
      <p:pic>
        <p:nvPicPr>
          <p:cNvPr id="9228" name="Picture 12" descr="Angry, exclamation, exclamation and question marks, punctuation mark,  question, wondering icon - Download on Iconfinder"/>
          <p:cNvPicPr>
            <a:picLocks noChangeAspect="1" noChangeArrowheads="1"/>
          </p:cNvPicPr>
          <p:nvPr/>
        </p:nvPicPr>
        <p:blipFill rotWithShape="1">
          <a:blip r:embed="rId6"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l="17866" t="12918" r="17186" b="13125"/>
          <a:stretch/>
        </p:blipFill>
        <p:spPr bwMode="auto">
          <a:xfrm>
            <a:off x="5121683" y="3964773"/>
            <a:ext cx="567984" cy="64675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984737" y="4088096"/>
            <a:ext cx="6120000" cy="400110"/>
          </a:xfrm>
          <a:prstGeom prst="rect">
            <a:avLst/>
          </a:prstGeom>
          <a:noFill/>
        </p:spPr>
        <p:txBody>
          <a:bodyPr wrap="square" rtlCol="0">
            <a:spAutoFit/>
          </a:bodyPr>
          <a:lstStyle/>
          <a:p>
            <a:pPr algn="just" fontAlgn="base">
              <a:spcBef>
                <a:spcPts val="380"/>
              </a:spcBef>
            </a:pPr>
            <a:r>
              <a:rPr lang="en-US" sz="2000" b="1" dirty="0">
                <a:solidFill>
                  <a:srgbClr val="000000"/>
                </a:solidFill>
                <a:latin typeface="Arial" panose="020B0604020202020204" pitchFamily="34" charset="0"/>
                <a:cs typeface="Arial" panose="020B0604020202020204" pitchFamily="34" charset="0"/>
              </a:rPr>
              <a:t>Removing Punctuation</a:t>
            </a:r>
          </a:p>
        </p:txBody>
      </p:sp>
      <p:pic>
        <p:nvPicPr>
          <p:cNvPr id="9230" name="Picture 14" descr="Password "/>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1683" y="4816025"/>
            <a:ext cx="614431" cy="61443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984737" y="4923186"/>
            <a:ext cx="6120000" cy="400110"/>
          </a:xfrm>
          <a:prstGeom prst="rect">
            <a:avLst/>
          </a:prstGeom>
          <a:noFill/>
        </p:spPr>
        <p:txBody>
          <a:bodyPr wrap="square" rtlCol="0">
            <a:spAutoFit/>
          </a:bodyPr>
          <a:lstStyle/>
          <a:p>
            <a:pPr algn="just" fontAlgn="base">
              <a:spcBef>
                <a:spcPts val="380"/>
              </a:spcBef>
            </a:pPr>
            <a:r>
              <a:rPr lang="en-US" sz="2000" b="1" dirty="0">
                <a:solidFill>
                  <a:srgbClr val="000000"/>
                </a:solidFill>
                <a:latin typeface="Arial" panose="020B0604020202020204" pitchFamily="34" charset="0"/>
                <a:cs typeface="Arial" panose="020B0604020202020204" pitchFamily="34" charset="0"/>
              </a:rPr>
              <a:t>Removing Special Characters and Digits</a:t>
            </a:r>
          </a:p>
        </p:txBody>
      </p:sp>
      <p:pic>
        <p:nvPicPr>
          <p:cNvPr id="9232" name="Picture 16" descr="Exchange "/>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1683" y="5634956"/>
            <a:ext cx="596265" cy="59626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984737" y="5733033"/>
            <a:ext cx="6120000" cy="400110"/>
          </a:xfrm>
          <a:prstGeom prst="rect">
            <a:avLst/>
          </a:prstGeom>
          <a:noFill/>
        </p:spPr>
        <p:txBody>
          <a:bodyPr wrap="square" rtlCol="0">
            <a:spAutoFit/>
          </a:bodyPr>
          <a:lstStyle/>
          <a:p>
            <a:pPr algn="just" fontAlgn="base">
              <a:spcBef>
                <a:spcPts val="380"/>
              </a:spcBef>
            </a:pPr>
            <a:r>
              <a:rPr lang="en-US" sz="2000" b="1" dirty="0">
                <a:latin typeface="Arial" panose="020B0604020202020204" pitchFamily="34" charset="0"/>
                <a:cs typeface="Arial" panose="020B0604020202020204" pitchFamily="34" charset="0"/>
              </a:rPr>
              <a:t>Replacing the Target variable with proper label</a:t>
            </a:r>
            <a:endParaRPr lang="en-US" sz="2000" b="1" dirty="0">
              <a:solidFill>
                <a:srgbClr val="000000"/>
              </a:solidFill>
              <a:latin typeface="Arial" panose="020B0604020202020204" pitchFamily="34" charset="0"/>
              <a:cs typeface="Arial" panose="020B0604020202020204" pitchFamily="34" charset="0"/>
            </a:endParaRPr>
          </a:p>
        </p:txBody>
      </p:sp>
      <p:pic>
        <p:nvPicPr>
          <p:cNvPr id="26" name="Picture 25"/>
          <p:cNvPicPr>
            <a:picLocks noChangeAspect="1"/>
          </p:cNvPicPr>
          <p:nvPr/>
        </p:nvPicPr>
        <p:blipFill>
          <a:blip r:embed="rId9">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1379200" y="35670"/>
            <a:ext cx="812799" cy="812799"/>
          </a:xfrm>
          <a:prstGeom prst="rect">
            <a:avLst/>
          </a:prstGeom>
        </p:spPr>
      </p:pic>
      <p:sp>
        <p:nvSpPr>
          <p:cNvPr id="25" name="Title 1"/>
          <p:cNvSpPr txBox="1">
            <a:spLocks/>
          </p:cNvSpPr>
          <p:nvPr/>
        </p:nvSpPr>
        <p:spPr>
          <a:xfrm>
            <a:off x="182880" y="2080827"/>
            <a:ext cx="4500000" cy="14114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accent6"/>
                </a:solidFill>
                <a:latin typeface="Georgia" panose="02040502050405020303" pitchFamily="18" charset="0"/>
              </a:rPr>
              <a:t>Data </a:t>
            </a:r>
            <a:br>
              <a:rPr lang="en-IN" sz="4000" b="1" dirty="0">
                <a:solidFill>
                  <a:schemeClr val="accent6"/>
                </a:solidFill>
                <a:latin typeface="Georgia" panose="02040502050405020303" pitchFamily="18" charset="0"/>
              </a:rPr>
            </a:br>
            <a:r>
              <a:rPr lang="en-IN" sz="4000" b="1" dirty="0">
                <a:solidFill>
                  <a:schemeClr val="accent6"/>
                </a:solidFill>
                <a:latin typeface="Georgia" panose="02040502050405020303" pitchFamily="18" charset="0"/>
              </a:rPr>
              <a:t>pre-processing </a:t>
            </a:r>
          </a:p>
        </p:txBody>
      </p:sp>
      <p:sp>
        <p:nvSpPr>
          <p:cNvPr id="27" name="Content Placeholder 2"/>
          <p:cNvSpPr txBox="1">
            <a:spLocks/>
          </p:cNvSpPr>
          <p:nvPr/>
        </p:nvSpPr>
        <p:spPr>
          <a:xfrm>
            <a:off x="182878" y="3572466"/>
            <a:ext cx="4500000" cy="1204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spcAft>
                <a:spcPts val="300"/>
              </a:spcAft>
              <a:buFont typeface="Wingdings" panose="05000000000000000000" pitchFamily="2" charset="2"/>
              <a:buChar char="Ø"/>
            </a:pPr>
            <a:r>
              <a:rPr lang="en-US" sz="1200" dirty="0">
                <a:latin typeface="Arial" panose="020B0604020202020204" pitchFamily="34" charset="0"/>
                <a:cs typeface="Arial" panose="020B0604020202020204" pitchFamily="34" charset="0"/>
              </a:rPr>
              <a:t>The project aims to create Data preprocessing in natural language processing (NLP) involves cleaning, transforming, and preparing raw text data for further analysis or modeling.</a:t>
            </a:r>
          </a:p>
          <a:p>
            <a:pPr>
              <a:lnSpc>
                <a:spcPct val="120000"/>
              </a:lnSpc>
              <a:spcBef>
                <a:spcPts val="0"/>
              </a:spcBef>
              <a:spcAft>
                <a:spcPts val="300"/>
              </a:spcAft>
              <a:buFont typeface="Wingdings" panose="05000000000000000000" pitchFamily="2" charset="2"/>
              <a:buChar char="Ø"/>
            </a:pPr>
            <a:r>
              <a:rPr lang="en-US" sz="1200" dirty="0">
                <a:latin typeface="Arial" panose="020B0604020202020204" pitchFamily="34" charset="0"/>
                <a:cs typeface="Arial" panose="020B0604020202020204" pitchFamily="34" charset="0"/>
              </a:rPr>
              <a:t>It aims to enhance the quality of the text data and make it suitable for machine learning algorithms.</a:t>
            </a:r>
            <a:endParaRPr lang="en-US" sz="1200" b="1" dirty="0">
              <a:latin typeface="Arial" panose="020B0604020202020204" pitchFamily="34" charset="0"/>
              <a:cs typeface="Arial" panose="020B0604020202020204" pitchFamily="34" charset="0"/>
            </a:endParaRPr>
          </a:p>
        </p:txBody>
      </p:sp>
      <p:cxnSp>
        <p:nvCxnSpPr>
          <p:cNvPr id="12" name="Straight Connector 11"/>
          <p:cNvCxnSpPr/>
          <p:nvPr/>
        </p:nvCxnSpPr>
        <p:spPr>
          <a:xfrm>
            <a:off x="5121683" y="1363087"/>
            <a:ext cx="68627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21683" y="2163848"/>
            <a:ext cx="68627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121683" y="2974134"/>
            <a:ext cx="68627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121683" y="3862525"/>
            <a:ext cx="68627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121683" y="4713777"/>
            <a:ext cx="68627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121683" y="5532705"/>
            <a:ext cx="68627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7</a:t>
            </a:r>
          </a:p>
        </p:txBody>
      </p:sp>
    </p:spTree>
    <p:extLst>
      <p:ext uri="{BB962C8B-B14F-4D97-AF65-F5344CB8AC3E}">
        <p14:creationId xmlns:p14="http://schemas.microsoft.com/office/powerpoint/2010/main" val="2200933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lh7-us.googleusercontent.com/wA67ymbcVDvrC1BOUdmqc2XuXaBRzm3kV0ux9IyJZHbEPU3mbxdVj0P3kVznSRye7QUNe1rAxaH_PjJKoljIU3T1WVwfTjhvVIoq9F956G40U1ro9oo9KGOwSi9WTAq5gRrpylJNQhbPXQ_dSU51rg=s2048"/>
          <p:cNvPicPr>
            <a:picLocks noChangeAspect="1" noChangeArrowheads="1"/>
          </p:cNvPicPr>
          <p:nvPr/>
        </p:nvPicPr>
        <p:blipFill rotWithShape="1">
          <a:blip r:embed="rId2">
            <a:extLst>
              <a:ext uri="{28A0092B-C50C-407E-A947-70E740481C1C}">
                <a14:useLocalDpi xmlns:a14="http://schemas.microsoft.com/office/drawing/2010/main" val="0"/>
              </a:ext>
            </a:extLst>
          </a:blip>
          <a:srcRect l="7844"/>
          <a:stretch/>
        </p:blipFill>
        <p:spPr bwMode="auto">
          <a:xfrm>
            <a:off x="5220623" y="2039116"/>
            <a:ext cx="6971377" cy="187311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lh7-us.googleusercontent.com/TgsVf_scjm5gNTx3QbmU8L0VpWMZLzWRtNV0bG2_2r_fhLj1swYKuM6L4rGVzVZACwEMldtlI2hCtZn5fq208hLeGQSBa70RYLbju3C6J6YOBVztWbGbztMYQ73YLncekIRla6Z05IR3HI7hdSQIhg=s2048"/>
          <p:cNvPicPr>
            <a:picLocks noChangeAspect="1" noChangeArrowheads="1"/>
          </p:cNvPicPr>
          <p:nvPr/>
        </p:nvPicPr>
        <p:blipFill rotWithShape="1">
          <a:blip r:embed="rId3">
            <a:extLst>
              <a:ext uri="{28A0092B-C50C-407E-A947-70E740481C1C}">
                <a14:useLocalDpi xmlns:a14="http://schemas.microsoft.com/office/drawing/2010/main" val="0"/>
              </a:ext>
            </a:extLst>
          </a:blip>
          <a:srcRect l="1439" r="4222"/>
          <a:stretch/>
        </p:blipFill>
        <p:spPr bwMode="auto">
          <a:xfrm>
            <a:off x="291736" y="3985727"/>
            <a:ext cx="5079553" cy="243413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lh7-us.googleusercontent.com/ERiAjSVCZYgnHhgfGjYgfvQ-RogS20LvpCvBOGB0frsy93pIZJvI1C9nbD2_YC1bqRdeUX-0Rqk6FmsdZWhuV418XxYbMtLh9M-_MfUS-o7YeItz1BAnOxpqzNc00-Whe2gmmDHByDcPdaFmNSspGw=s2048"/>
          <p:cNvPicPr>
            <a:picLocks noChangeAspect="1" noChangeArrowheads="1"/>
          </p:cNvPicPr>
          <p:nvPr/>
        </p:nvPicPr>
        <p:blipFill rotWithShape="1">
          <a:blip r:embed="rId4">
            <a:extLst>
              <a:ext uri="{28A0092B-C50C-407E-A947-70E740481C1C}">
                <a14:useLocalDpi xmlns:a14="http://schemas.microsoft.com/office/drawing/2010/main" val="0"/>
              </a:ext>
            </a:extLst>
          </a:blip>
          <a:srcRect r="2796"/>
          <a:stretch/>
        </p:blipFill>
        <p:spPr bwMode="auto">
          <a:xfrm>
            <a:off x="6195774" y="3985727"/>
            <a:ext cx="5866657" cy="2369347"/>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4">
            <a:extLst>
              <a:ext uri="{FF2B5EF4-FFF2-40B4-BE49-F238E27FC236}">
                <a16:creationId xmlns:a16="http://schemas.microsoft.com/office/drawing/2014/main" id="{F918BBE3-1EE0-EA62-5311-EB1DB7AFE4B2}"/>
              </a:ext>
            </a:extLst>
          </p:cNvPr>
          <p:cNvPicPr>
            <a:picLocks noGrp="1" noChangeAspect="1"/>
          </p:cNvPicPr>
          <p:nvPr>
            <p:ph idx="1"/>
          </p:nvPr>
        </p:nvPicPr>
        <p:blipFill rotWithShape="1">
          <a:blip r:embed="rId5"/>
          <a:srcRect l="9486" r="9195"/>
          <a:stretch/>
        </p:blipFill>
        <p:spPr>
          <a:xfrm>
            <a:off x="219891" y="77765"/>
            <a:ext cx="5926184" cy="1887853"/>
          </a:xfrm>
        </p:spPr>
      </p:pic>
      <p:sp>
        <p:nvSpPr>
          <p:cNvPr id="15" name="TextBox 14"/>
          <p:cNvSpPr txBox="1"/>
          <p:nvPr/>
        </p:nvSpPr>
        <p:spPr>
          <a:xfrm>
            <a:off x="776350" y="2775618"/>
            <a:ext cx="2659807" cy="400110"/>
          </a:xfrm>
          <a:prstGeom prst="rect">
            <a:avLst/>
          </a:prstGeom>
          <a:noFill/>
        </p:spPr>
        <p:txBody>
          <a:bodyPr wrap="square" rtlCol="0">
            <a:spAutoFit/>
          </a:bodyPr>
          <a:lstStyle/>
          <a:p>
            <a:pPr algn="just" fontAlgn="base">
              <a:spcBef>
                <a:spcPts val="380"/>
              </a:spcBef>
            </a:pPr>
            <a:r>
              <a:rPr lang="en-US" sz="2000" b="1" dirty="0">
                <a:solidFill>
                  <a:schemeClr val="accent6"/>
                </a:solidFill>
                <a:latin typeface="Arial" panose="020B0604020202020204" pitchFamily="34" charset="0"/>
                <a:cs typeface="Arial" panose="020B0604020202020204" pitchFamily="34" charset="0"/>
              </a:rPr>
              <a:t>Stop-word Removal</a:t>
            </a:r>
          </a:p>
        </p:txBody>
      </p:sp>
      <p:sp>
        <p:nvSpPr>
          <p:cNvPr id="16" name="TextBox 15"/>
          <p:cNvSpPr txBox="1"/>
          <p:nvPr/>
        </p:nvSpPr>
        <p:spPr>
          <a:xfrm>
            <a:off x="4234180" y="1111947"/>
            <a:ext cx="5958839" cy="400110"/>
          </a:xfrm>
          <a:prstGeom prst="rect">
            <a:avLst/>
          </a:prstGeom>
          <a:noFill/>
        </p:spPr>
        <p:txBody>
          <a:bodyPr wrap="square" rtlCol="0">
            <a:spAutoFit/>
          </a:bodyPr>
          <a:lstStyle/>
          <a:p>
            <a:pPr algn="just" fontAlgn="base">
              <a:spcBef>
                <a:spcPts val="380"/>
              </a:spcBef>
            </a:pPr>
            <a:r>
              <a:rPr lang="en-US" sz="2000" b="1" dirty="0">
                <a:solidFill>
                  <a:schemeClr val="accent6"/>
                </a:solidFill>
                <a:latin typeface="Arial" panose="020B0604020202020204" pitchFamily="34" charset="0"/>
                <a:cs typeface="Arial" panose="020B0604020202020204" pitchFamily="34" charset="0"/>
              </a:rPr>
              <a:t>Replacing the Target variable with proper label</a:t>
            </a:r>
          </a:p>
        </p:txBody>
      </p:sp>
      <p:sp>
        <p:nvSpPr>
          <p:cNvPr id="17" name="TextBox 16"/>
          <p:cNvSpPr txBox="1"/>
          <p:nvPr/>
        </p:nvSpPr>
        <p:spPr>
          <a:xfrm>
            <a:off x="3793506" y="5428148"/>
            <a:ext cx="1427117" cy="400110"/>
          </a:xfrm>
          <a:prstGeom prst="rect">
            <a:avLst/>
          </a:prstGeom>
          <a:noFill/>
        </p:spPr>
        <p:txBody>
          <a:bodyPr wrap="square" rtlCol="0">
            <a:spAutoFit/>
          </a:bodyPr>
          <a:lstStyle/>
          <a:p>
            <a:pPr algn="just" fontAlgn="base">
              <a:spcBef>
                <a:spcPts val="380"/>
              </a:spcBef>
            </a:pPr>
            <a:r>
              <a:rPr lang="en-US" sz="2000" b="1" dirty="0">
                <a:solidFill>
                  <a:schemeClr val="accent6"/>
                </a:solidFill>
                <a:latin typeface="Arial" panose="020B0604020202020204" pitchFamily="34" charset="0"/>
                <a:cs typeface="Arial" panose="020B0604020202020204" pitchFamily="34" charset="0"/>
              </a:rPr>
              <a:t>Stemming</a:t>
            </a:r>
          </a:p>
        </p:txBody>
      </p:sp>
      <p:sp>
        <p:nvSpPr>
          <p:cNvPr id="18" name="TextBox 17"/>
          <p:cNvSpPr txBox="1"/>
          <p:nvPr/>
        </p:nvSpPr>
        <p:spPr>
          <a:xfrm>
            <a:off x="9580155" y="5428148"/>
            <a:ext cx="2044338" cy="400110"/>
          </a:xfrm>
          <a:prstGeom prst="rect">
            <a:avLst/>
          </a:prstGeom>
          <a:noFill/>
        </p:spPr>
        <p:txBody>
          <a:bodyPr wrap="square" rtlCol="0">
            <a:spAutoFit/>
          </a:bodyPr>
          <a:lstStyle/>
          <a:p>
            <a:pPr algn="just" fontAlgn="base">
              <a:spcBef>
                <a:spcPts val="380"/>
              </a:spcBef>
            </a:pPr>
            <a:r>
              <a:rPr lang="en-US" sz="2000" b="1" dirty="0">
                <a:solidFill>
                  <a:schemeClr val="accent6"/>
                </a:solidFill>
                <a:latin typeface="Arial" panose="020B0604020202020204" pitchFamily="34" charset="0"/>
                <a:cs typeface="Arial" panose="020B0604020202020204" pitchFamily="34" charset="0"/>
              </a:rPr>
              <a:t>Lemmatization</a:t>
            </a:r>
          </a:p>
        </p:txBody>
      </p:sp>
      <p:cxnSp>
        <p:nvCxnSpPr>
          <p:cNvPr id="31" name="Straight Connector 30"/>
          <p:cNvCxnSpPr/>
          <p:nvPr/>
        </p:nvCxnSpPr>
        <p:spPr>
          <a:xfrm>
            <a:off x="141070" y="2002367"/>
            <a:ext cx="11921361"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1070" y="3948979"/>
            <a:ext cx="11921361"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783531" y="3985727"/>
            <a:ext cx="0" cy="2506917"/>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pic>
        <p:nvPicPr>
          <p:cNvPr id="39" name="Picture 38"/>
          <p:cNvPicPr>
            <a:picLocks noChangeAspect="1"/>
          </p:cNvPicPr>
          <p:nvPr/>
        </p:nvPicPr>
        <p:blipFill>
          <a:blip r:embed="rId6">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1379200" y="35670"/>
            <a:ext cx="812799" cy="812799"/>
          </a:xfrm>
          <a:prstGeom prst="rect">
            <a:avLst/>
          </a:prstGeom>
        </p:spPr>
      </p:pic>
    </p:spTree>
    <p:extLst>
      <p:ext uri="{BB962C8B-B14F-4D97-AF65-F5344CB8AC3E}">
        <p14:creationId xmlns:p14="http://schemas.microsoft.com/office/powerpoint/2010/main" val="3172943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834254" y="0"/>
            <a:ext cx="7357745" cy="6858000"/>
          </a:xfrm>
          <a:prstGeom prst="rect">
            <a:avLst/>
          </a:prstGeom>
          <a:solidFill>
            <a:schemeClr val="accent6">
              <a:lumMod val="60000"/>
              <a:lumOff val="4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itle 1"/>
          <p:cNvSpPr txBox="1">
            <a:spLocks/>
          </p:cNvSpPr>
          <p:nvPr/>
        </p:nvSpPr>
        <p:spPr>
          <a:xfrm>
            <a:off x="182880" y="2080827"/>
            <a:ext cx="4500000" cy="14114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accent6"/>
                </a:solidFill>
                <a:latin typeface="Georgia" panose="02040502050405020303" pitchFamily="18" charset="0"/>
              </a:rPr>
              <a:t>Feature selection</a:t>
            </a:r>
          </a:p>
        </p:txBody>
      </p:sp>
      <p:sp>
        <p:nvSpPr>
          <p:cNvPr id="27" name="Content Placeholder 2"/>
          <p:cNvSpPr txBox="1">
            <a:spLocks/>
          </p:cNvSpPr>
          <p:nvPr/>
        </p:nvSpPr>
        <p:spPr>
          <a:xfrm>
            <a:off x="182878" y="3572466"/>
            <a:ext cx="4500000" cy="1204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spcAft>
                <a:spcPts val="300"/>
              </a:spcAft>
              <a:buFont typeface="Wingdings" panose="05000000000000000000" pitchFamily="2" charset="2"/>
              <a:buChar char="Ø"/>
            </a:pPr>
            <a:r>
              <a:rPr lang="en-US" sz="1200" dirty="0">
                <a:latin typeface="Arial" panose="020B0604020202020204" pitchFamily="34" charset="0"/>
                <a:cs typeface="Arial" panose="020B0604020202020204" pitchFamily="34" charset="0"/>
              </a:rPr>
              <a:t>Feature selection techniques are used to choose the most relevant features for model training while discarding irrelevant or redundant ones. </a:t>
            </a:r>
          </a:p>
          <a:p>
            <a:pPr>
              <a:lnSpc>
                <a:spcPct val="120000"/>
              </a:lnSpc>
              <a:spcBef>
                <a:spcPts val="0"/>
              </a:spcBef>
              <a:spcAft>
                <a:spcPts val="300"/>
              </a:spcAft>
              <a:buFont typeface="Wingdings" panose="05000000000000000000" pitchFamily="2" charset="2"/>
              <a:buChar char="Ø"/>
            </a:pPr>
            <a:r>
              <a:rPr lang="en-US" sz="1200" dirty="0">
                <a:latin typeface="Arial" panose="020B0604020202020204" pitchFamily="34" charset="0"/>
                <a:cs typeface="Arial" panose="020B0604020202020204" pitchFamily="34" charset="0"/>
              </a:rPr>
              <a:t>This helps in reducing dimensionality and improving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model performance.</a:t>
            </a:r>
            <a:endParaRPr lang="en-US" sz="1200" b="1" dirty="0">
              <a:latin typeface="Arial" panose="020B0604020202020204" pitchFamily="34" charset="0"/>
              <a:cs typeface="Arial" panose="020B0604020202020204" pitchFamily="34" charset="0"/>
            </a:endParaRPr>
          </a:p>
          <a:p>
            <a:pPr>
              <a:lnSpc>
                <a:spcPct val="120000"/>
              </a:lnSpc>
              <a:spcBef>
                <a:spcPts val="0"/>
              </a:spcBef>
              <a:spcAft>
                <a:spcPts val="300"/>
              </a:spcAft>
              <a:buFont typeface="Wingdings" panose="05000000000000000000" pitchFamily="2" charset="2"/>
              <a:buChar char="Ø"/>
            </a:pPr>
            <a:r>
              <a:rPr lang="en-US" sz="1200" dirty="0">
                <a:latin typeface="Arial"/>
                <a:cs typeface="Arial"/>
              </a:rPr>
              <a:t>We utilize a </a:t>
            </a:r>
            <a:r>
              <a:rPr lang="en-US" sz="1200" b="1" dirty="0">
                <a:solidFill>
                  <a:schemeClr val="accent6"/>
                </a:solidFill>
                <a:latin typeface="Arial"/>
                <a:cs typeface="Arial"/>
              </a:rPr>
              <a:t>word cloud </a:t>
            </a:r>
            <a:r>
              <a:rPr lang="en-US" sz="1200" dirty="0">
                <a:latin typeface="Arial"/>
                <a:cs typeface="Arial"/>
              </a:rPr>
              <a:t>to analyze the predominant features present in both positive and negative comments.</a:t>
            </a:r>
            <a:endParaRPr lang="en-IN" sz="1200" dirty="0">
              <a:latin typeface="Arial"/>
              <a:cs typeface="Arial"/>
            </a:endParaRPr>
          </a:p>
        </p:txBody>
      </p:sp>
      <p:sp>
        <p:nvSpPr>
          <p:cNvPr id="38" name="Rectangle 37"/>
          <p:cNvSpPr/>
          <p:nvPr/>
        </p:nvSpPr>
        <p:spPr>
          <a:xfrm>
            <a:off x="11602910" y="6504972"/>
            <a:ext cx="589090" cy="353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pic>
        <p:nvPicPr>
          <p:cNvPr id="29" name="Picture 2" descr="Customized ClickHouse Feature Development | Altinity"/>
          <p:cNvPicPr>
            <a:picLocks noChangeAspect="1" noChangeArrowheads="1"/>
          </p:cNvPicPr>
          <p:nvPr/>
        </p:nvPicPr>
        <p:blipFill rotWithShape="1">
          <a:blip r:embed="rId2" cstate="print">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l="12183" t="13234" r="13781" b="11930"/>
          <a:stretch/>
        </p:blipFill>
        <p:spPr bwMode="auto">
          <a:xfrm>
            <a:off x="11388473" y="35670"/>
            <a:ext cx="803526" cy="81221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EC33265-D0E8-0B47-197F-13436CF7D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770" y="130825"/>
            <a:ext cx="3430490" cy="342706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a:extLst>
              <a:ext uri="{FF2B5EF4-FFF2-40B4-BE49-F238E27FC236}">
                <a16:creationId xmlns:a16="http://schemas.microsoft.com/office/drawing/2014/main" id="{36D6CEE6-100C-DD20-6971-B3D2A2A95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7634" y="3046490"/>
            <a:ext cx="3430490" cy="342706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8536260" y="1644302"/>
            <a:ext cx="3568480" cy="707886"/>
          </a:xfrm>
          <a:prstGeom prst="rect">
            <a:avLst/>
          </a:prstGeom>
          <a:noFill/>
        </p:spPr>
        <p:txBody>
          <a:bodyPr wrap="square" rtlCol="0">
            <a:spAutoFit/>
          </a:bodyPr>
          <a:lstStyle/>
          <a:p>
            <a:pPr algn="just" fontAlgn="base">
              <a:spcBef>
                <a:spcPts val="380"/>
              </a:spcBef>
            </a:pPr>
            <a:r>
              <a:rPr lang="en-US" sz="4000" b="1" dirty="0">
                <a:solidFill>
                  <a:srgbClr val="000000"/>
                </a:solidFill>
                <a:latin typeface="Arial" panose="020B0604020202020204" pitchFamily="34" charset="0"/>
                <a:cs typeface="Arial" panose="020B0604020202020204" pitchFamily="34" charset="0"/>
              </a:rPr>
              <a:t>POSITIVE</a:t>
            </a:r>
          </a:p>
        </p:txBody>
      </p:sp>
      <p:sp>
        <p:nvSpPr>
          <p:cNvPr id="39" name="TextBox 38"/>
          <p:cNvSpPr txBox="1"/>
          <p:nvPr/>
        </p:nvSpPr>
        <p:spPr>
          <a:xfrm>
            <a:off x="5975940" y="4559966"/>
            <a:ext cx="3568480" cy="707886"/>
          </a:xfrm>
          <a:prstGeom prst="rect">
            <a:avLst/>
          </a:prstGeom>
          <a:noFill/>
        </p:spPr>
        <p:txBody>
          <a:bodyPr wrap="square" rtlCol="0">
            <a:spAutoFit/>
          </a:bodyPr>
          <a:lstStyle/>
          <a:p>
            <a:pPr algn="just" fontAlgn="base">
              <a:spcBef>
                <a:spcPts val="380"/>
              </a:spcBef>
            </a:pPr>
            <a:r>
              <a:rPr lang="en-US" sz="4000" b="1" dirty="0">
                <a:solidFill>
                  <a:srgbClr val="000000"/>
                </a:solidFill>
                <a:latin typeface="Arial" panose="020B0604020202020204" pitchFamily="34" charset="0"/>
                <a:cs typeface="Arial" panose="020B0604020202020204" pitchFamily="34" charset="0"/>
              </a:rPr>
              <a:t>NEGATIVE</a:t>
            </a:r>
          </a:p>
        </p:txBody>
      </p:sp>
    </p:spTree>
    <p:extLst>
      <p:ext uri="{BB962C8B-B14F-4D97-AF65-F5344CB8AC3E}">
        <p14:creationId xmlns:p14="http://schemas.microsoft.com/office/powerpoint/2010/main" val="3829081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3126</TotalTime>
  <Words>1986</Words>
  <Application>Microsoft Macintosh PowerPoint</Application>
  <PresentationFormat>Widescreen</PresentationFormat>
  <Paragraphs>154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Georgia</vt:lpstr>
      <vt:lpstr>Wingdings</vt:lpstr>
      <vt:lpstr>Office Theme</vt:lpstr>
      <vt:lpstr>Sentimental analysis  on Amazon review  using NLP</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Supervised Learning - Classification</vt:lpstr>
      <vt:lpstr>Recommender system</vt:lpstr>
      <vt:lpstr>Market factors (1/2)</vt:lpstr>
      <vt:lpstr>Market factors (2/2)</vt:lpstr>
      <vt:lpstr>References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dc:creator>
  <cp:lastModifiedBy>-, Namia</cp:lastModifiedBy>
  <cp:revision>234</cp:revision>
  <dcterms:created xsi:type="dcterms:W3CDTF">2023-12-01T18:09:40Z</dcterms:created>
  <dcterms:modified xsi:type="dcterms:W3CDTF">2024-09-02T01:01:46Z</dcterms:modified>
</cp:coreProperties>
</file>