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Raleway Medium" charset="1" panose="00000000000000000000"/>
      <p:regular r:id="rId16"/>
    </p:embeddedFont>
    <p:embeddedFont>
      <p:font typeface="Raleway Semi-Bold" charset="1" panose="00000000000000000000"/>
      <p:regular r:id="rId17"/>
    </p:embeddedFont>
    <p:embeddedFont>
      <p:font typeface="Raleway" charset="1" panose="00000000000000000000"/>
      <p:regular r:id="rId18"/>
    </p:embeddedFont>
    <p:embeddedFont>
      <p:font typeface="Raleway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37941" y="-8681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636591"/>
            <a:ext cx="8380612" cy="2704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67"/>
              </a:lnSpc>
            </a:pPr>
            <a:r>
              <a:rPr lang="en-US" b="true" sz="7741" spc="-35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MovieMatch 250 — Discover Your Perfect Film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8349134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Done by Namig and Amrah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9200" y="2646761"/>
            <a:ext cx="8144502" cy="5212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3331"/>
              </a:lnSpc>
            </a:pPr>
            <a:r>
              <a:rPr lang="en-US" b="true" sz="14812" spc="-68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867657" y="1376536"/>
            <a:ext cx="5561408" cy="7533927"/>
          </a:xfrm>
          <a:custGeom>
            <a:avLst/>
            <a:gdLst/>
            <a:ahLst/>
            <a:cxnLst/>
            <a:rect r="r" b="b" t="t" l="l"/>
            <a:pathLst>
              <a:path h="7533927" w="5561408">
                <a:moveTo>
                  <a:pt x="0" y="0"/>
                </a:moveTo>
                <a:lnTo>
                  <a:pt x="5561408" y="0"/>
                </a:lnTo>
                <a:lnTo>
                  <a:pt x="5561408" y="7533928"/>
                </a:lnTo>
                <a:lnTo>
                  <a:pt x="0" y="75339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219200" y="2139272"/>
            <a:ext cx="7924800" cy="5362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7"/>
              </a:lnSpc>
            </a:pPr>
            <a:r>
              <a:rPr lang="en-US" sz="7941" spc="-365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Introduction</a:t>
            </a:r>
          </a:p>
          <a:p>
            <a:pPr algn="l">
              <a:lnSpc>
                <a:spcPts val="7147"/>
              </a:lnSpc>
            </a:pPr>
          </a:p>
          <a:p>
            <a:pPr algn="l">
              <a:lnSpc>
                <a:spcPts val="9037"/>
              </a:lnSpc>
            </a:pPr>
          </a:p>
          <a:p>
            <a:pPr algn="l">
              <a:lnSpc>
                <a:spcPts val="9037"/>
              </a:lnSpc>
            </a:pPr>
          </a:p>
          <a:p>
            <a:pPr algn="l" marL="0" indent="0" lvl="1">
              <a:lnSpc>
                <a:spcPts val="903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30759" y="4500785"/>
            <a:ext cx="8301683" cy="2958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354" indent="-305177" lvl="1">
              <a:lnSpc>
                <a:spcPts val="39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7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Pyth</a:t>
            </a:r>
            <a:r>
              <a:rPr lang="en-US" b="true" sz="2827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on app that recommends movies based on your personality.</a:t>
            </a:r>
          </a:p>
          <a:p>
            <a:pPr algn="l" marL="610354" indent="-305177" lvl="1">
              <a:lnSpc>
                <a:spcPts val="39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7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Uses IMDb Top 250 films as database.</a:t>
            </a:r>
          </a:p>
          <a:p>
            <a:pPr algn="l" marL="610354" indent="-305177" lvl="1">
              <a:lnSpc>
                <a:spcPts val="39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7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Asks 10 fun and creative questions.</a:t>
            </a:r>
          </a:p>
          <a:p>
            <a:pPr algn="l" marL="610354" indent="-305177" lvl="1">
              <a:lnSpc>
                <a:spcPts val="395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7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Returns Top 5 personalized movie picks.</a:t>
            </a:r>
          </a:p>
          <a:p>
            <a:pPr algn="l">
              <a:lnSpc>
                <a:spcPts val="38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1963742"/>
            <a:ext cx="7924800" cy="467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7"/>
              </a:lnSpc>
            </a:pPr>
            <a:r>
              <a:rPr lang="en-US" sz="10041" spc="-461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Technology Stack</a:t>
            </a:r>
          </a:p>
          <a:p>
            <a:pPr algn="l">
              <a:lnSpc>
                <a:spcPts val="9037"/>
              </a:lnSpc>
            </a:pPr>
          </a:p>
          <a:p>
            <a:pPr algn="l" marL="0" indent="0" lvl="1">
              <a:lnSpc>
                <a:spcPts val="903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76825"/>
            <a:ext cx="8943129" cy="296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278" indent="-304639" lvl="1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LLanguage: Python</a:t>
            </a:r>
          </a:p>
          <a:p>
            <a:pPr algn="l" marL="609278" indent="-304639" lvl="1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Libraries: pandas, openpyxl</a:t>
            </a:r>
          </a:p>
          <a:p>
            <a:pPr algn="l" marL="609278" indent="-304639" lvl="1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Editor: Sublime Text</a:t>
            </a:r>
          </a:p>
          <a:p>
            <a:pPr algn="l" marL="609278" indent="-304639" lvl="1">
              <a:lnSpc>
                <a:spcPts val="39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22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Execution: Run via Terminal using 'python3 main.py'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60193" y="975881"/>
            <a:ext cx="8539631" cy="8340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372" y="8084666"/>
            <a:ext cx="5277926" cy="4404669"/>
          </a:xfrm>
          <a:custGeom>
            <a:avLst/>
            <a:gdLst/>
            <a:ahLst/>
            <a:cxnLst/>
            <a:rect r="r" b="b" t="t" l="l"/>
            <a:pathLst>
              <a:path h="4404669" w="5277926">
                <a:moveTo>
                  <a:pt x="0" y="0"/>
                </a:moveTo>
                <a:lnTo>
                  <a:pt x="5277926" y="0"/>
                </a:lnTo>
                <a:lnTo>
                  <a:pt x="5277926" y="4404668"/>
                </a:lnTo>
                <a:lnTo>
                  <a:pt x="0" y="440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302276" y="-2383108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2" y="0"/>
                </a:lnTo>
                <a:lnTo>
                  <a:pt x="4661952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254217" y="2246913"/>
            <a:ext cx="9779565" cy="353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Cleaning</a:t>
            </a:r>
          </a:p>
          <a:p>
            <a:pPr algn="ctr">
              <a:lnSpc>
                <a:spcPts val="9037"/>
              </a:lnSpc>
            </a:pPr>
          </a:p>
          <a:p>
            <a:pPr algn="ctr" marL="0" indent="0" lvl="1">
              <a:lnSpc>
                <a:spcPts val="903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057879" y="3800272"/>
            <a:ext cx="11198611" cy="380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0"/>
              </a:lnSpc>
            </a:pPr>
          </a:p>
          <a:p>
            <a:pPr algn="l" marL="687865" indent="-343933" lvl="1">
              <a:lnSpc>
                <a:spcPts val="4460"/>
              </a:lnSpc>
              <a:buFont typeface="Arial"/>
              <a:buChar char="•"/>
            </a:pPr>
            <a:r>
              <a:rPr lang="en-US" b="true" sz="318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Skipp</a:t>
            </a:r>
            <a:r>
              <a:rPr lang="en-US" b="true" sz="318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ed first 4 rows in Excel file using skiprows=4.</a:t>
            </a:r>
          </a:p>
          <a:p>
            <a:pPr algn="l" marL="687865" indent="-343933" lvl="1">
              <a:lnSpc>
                <a:spcPts val="4460"/>
              </a:lnSpc>
              <a:buFont typeface="Arial"/>
              <a:buChar char="•"/>
            </a:pPr>
            <a:r>
              <a:rPr lang="en-US" b="true" sz="318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Dropped rows with missing Rank or Title using dropna().</a:t>
            </a:r>
          </a:p>
          <a:p>
            <a:pPr algn="l" marL="687865" indent="-343933" lvl="1">
              <a:lnSpc>
                <a:spcPts val="4460"/>
              </a:lnSpc>
              <a:buFont typeface="Arial"/>
              <a:buChar char="•"/>
            </a:pPr>
            <a:r>
              <a:rPr lang="en-US" b="true" sz="318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Renamed columns to 'Rank' and 'Title'.</a:t>
            </a:r>
          </a:p>
          <a:p>
            <a:pPr algn="l" marL="687865" indent="-343933" lvl="1">
              <a:lnSpc>
                <a:spcPts val="446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186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Goal: keep only clean, useful movie data.</a:t>
            </a:r>
          </a:p>
          <a:p>
            <a:pPr algn="ctr">
              <a:lnSpc>
                <a:spcPts val="3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251" y="4028229"/>
            <a:ext cx="5293498" cy="4944885"/>
            <a:chOff x="0" y="0"/>
            <a:chExt cx="1394172" cy="13023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15665" y="1976166"/>
            <a:ext cx="13856669" cy="353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sz="10041" spc="-461">
                <a:solidFill>
                  <a:srgbClr val="00694C"/>
                </a:solidFill>
                <a:latin typeface="Raleway"/>
                <a:ea typeface="Raleway"/>
                <a:cs typeface="Raleway"/>
                <a:sym typeface="Raleway"/>
              </a:rPr>
              <a:t>The Quiz (questions.py)</a:t>
            </a:r>
          </a:p>
          <a:p>
            <a:pPr algn="ctr">
              <a:lnSpc>
                <a:spcPts val="9037"/>
              </a:lnSpc>
            </a:pPr>
          </a:p>
          <a:p>
            <a:pPr algn="ctr" marL="0" indent="0" lvl="1">
              <a:lnSpc>
                <a:spcPts val="9037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4028229"/>
            <a:ext cx="5293498" cy="4944885"/>
            <a:chOff x="0" y="0"/>
            <a:chExt cx="1394172" cy="13023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965802" y="4028229"/>
            <a:ext cx="5293498" cy="4944885"/>
            <a:chOff x="0" y="0"/>
            <a:chExt cx="1394172" cy="13023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4172" cy="1302357"/>
            </a:xfrm>
            <a:custGeom>
              <a:avLst/>
              <a:gdLst/>
              <a:ahLst/>
              <a:cxnLst/>
              <a:rect r="r" b="b" t="t" l="l"/>
              <a:pathLst>
                <a:path h="1302357" w="1394172">
                  <a:moveTo>
                    <a:pt x="11700" y="0"/>
                  </a:moveTo>
                  <a:lnTo>
                    <a:pt x="1382472" y="0"/>
                  </a:lnTo>
                  <a:cubicBezTo>
                    <a:pt x="1388934" y="0"/>
                    <a:pt x="1394172" y="5238"/>
                    <a:pt x="1394172" y="11700"/>
                  </a:cubicBezTo>
                  <a:lnTo>
                    <a:pt x="1394172" y="1290656"/>
                  </a:lnTo>
                  <a:cubicBezTo>
                    <a:pt x="1394172" y="1297118"/>
                    <a:pt x="1388934" y="1302357"/>
                    <a:pt x="1382472" y="1302357"/>
                  </a:cubicBezTo>
                  <a:lnTo>
                    <a:pt x="11700" y="1302357"/>
                  </a:lnTo>
                  <a:cubicBezTo>
                    <a:pt x="5238" y="1302357"/>
                    <a:pt x="0" y="1297118"/>
                    <a:pt x="0" y="1290656"/>
                  </a:cubicBezTo>
                  <a:lnTo>
                    <a:pt x="0" y="11700"/>
                  </a:lnTo>
                  <a:cubicBezTo>
                    <a:pt x="0" y="5238"/>
                    <a:pt x="5238" y="0"/>
                    <a:pt x="1170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4172" cy="1340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465094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33645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02196" y="4475904"/>
            <a:ext cx="24207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0800"/>
              </a:lnSpc>
            </a:pPr>
            <a:r>
              <a:rPr lang="en-US" b="true" sz="12000" spc="-552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7876" y="6123729"/>
            <a:ext cx="4095146" cy="223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User answers 10 fun personality-based questions.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096427" y="5951644"/>
            <a:ext cx="4095146" cy="256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Each answer is stored in a 'preferences' dictionary.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564978" y="6123729"/>
            <a:ext cx="4095146" cy="2233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Example: {'mood': 'Redemption', 'style': 'Action', 'era': '1990'}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45565" y="1028700"/>
            <a:ext cx="4913735" cy="4377691"/>
          </a:xfrm>
          <a:custGeom>
            <a:avLst/>
            <a:gdLst/>
            <a:ahLst/>
            <a:cxnLst/>
            <a:rect r="r" b="b" t="t" l="l"/>
            <a:pathLst>
              <a:path h="4377691" w="4913735">
                <a:moveTo>
                  <a:pt x="0" y="0"/>
                </a:moveTo>
                <a:lnTo>
                  <a:pt x="4913735" y="0"/>
                </a:lnTo>
                <a:lnTo>
                  <a:pt x="4913735" y="4377691"/>
                </a:lnTo>
                <a:lnTo>
                  <a:pt x="0" y="4377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920431" y="2618864"/>
            <a:ext cx="7223569" cy="4139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0"/>
              </a:lnSpc>
            </a:pPr>
            <a:r>
              <a:rPr lang="en-US" sz="8900" spc="-409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Scoring Logic (main.py)</a:t>
            </a:r>
          </a:p>
          <a:p>
            <a:pPr algn="l">
              <a:lnSpc>
                <a:spcPts val="8010"/>
              </a:lnSpc>
            </a:pPr>
          </a:p>
          <a:p>
            <a:pPr algn="l" marL="0" indent="0" lvl="1">
              <a:lnSpc>
                <a:spcPts val="801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19200" y="6189417"/>
            <a:ext cx="12375654" cy="1908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8712" indent="-389356" lvl="1">
              <a:lnSpc>
                <a:spcPts val="5049"/>
              </a:lnSpc>
              <a:buFont typeface="Arial"/>
              <a:buChar char="•"/>
            </a:pPr>
            <a:r>
              <a:rPr lang="en-US" b="true" sz="3606" spc="-165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Each movie title is scanned for matches with user's answers.</a:t>
            </a:r>
          </a:p>
          <a:p>
            <a:pPr algn="l" marL="778712" indent="-389356" lvl="1">
              <a:lnSpc>
                <a:spcPts val="5049"/>
              </a:lnSpc>
              <a:buFont typeface="Arial"/>
              <a:buChar char="•"/>
            </a:pPr>
            <a:r>
              <a:rPr lang="en-US" b="true" sz="3606" spc="-165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More matches = higher score.</a:t>
            </a:r>
          </a:p>
          <a:p>
            <a:pPr algn="l" marL="778712" indent="-389356" lvl="1">
              <a:lnSpc>
                <a:spcPts val="5049"/>
              </a:lnSpc>
              <a:buFont typeface="Arial"/>
              <a:buChar char="•"/>
            </a:pPr>
            <a:r>
              <a:rPr lang="en-US" b="true" sz="3606" spc="-165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Top 5 films with highest scores are shown at the end.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6180" y="4905046"/>
            <a:ext cx="13515640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00"/>
              </a:lnSpc>
            </a:pPr>
            <a:r>
              <a:rPr lang="en-US" b="true" sz="6000" spc="-276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1. Load and clean Excel file.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17437" y="5875299"/>
            <a:ext cx="12853125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2. Ask 10 creative questions.</a:t>
            </a:r>
          </a:p>
          <a:p>
            <a:pPr algn="ctr">
              <a:lnSpc>
                <a:spcPts val="4059"/>
              </a:lnSpc>
            </a:pPr>
            <a:r>
              <a:rPr lang="en-US" sz="2899" b="true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3. Score each movie title.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4. Print Top 5 film matches.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98216" y="1428750"/>
            <a:ext cx="6908011" cy="536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87"/>
              </a:lnSpc>
            </a:pPr>
            <a:r>
              <a:rPr lang="en-US" b="true" sz="14430" spc="-663">
                <a:solidFill>
                  <a:srgbClr val="00694C"/>
                </a:solidFill>
                <a:latin typeface="Raleway Bold"/>
                <a:ea typeface="Raleway Bold"/>
                <a:cs typeface="Raleway Bold"/>
                <a:sym typeface="Raleway Bold"/>
              </a:rPr>
              <a:t>How It Works</a:t>
            </a:r>
          </a:p>
          <a:p>
            <a:pPr algn="ctr">
              <a:lnSpc>
                <a:spcPts val="12987"/>
              </a:lnSpc>
            </a:pPr>
          </a:p>
          <a:p>
            <a:pPr algn="ctr" marL="0" indent="0" lvl="1">
              <a:lnSpc>
                <a:spcPts val="368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0B4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3950" y="1304925"/>
            <a:ext cx="16040100" cy="353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7"/>
              </a:lnSpc>
            </a:pPr>
            <a:r>
              <a:rPr lang="en-US" b="true" sz="10041" spc="-461">
                <a:solidFill>
                  <a:srgbClr val="FBF6F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Sample Output</a:t>
            </a:r>
          </a:p>
          <a:p>
            <a:pPr algn="ctr">
              <a:lnSpc>
                <a:spcPts val="9037"/>
              </a:lnSpc>
            </a:pPr>
          </a:p>
          <a:p>
            <a:pPr algn="ctr" marL="0" indent="0" lvl="1">
              <a:lnSpc>
                <a:spcPts val="903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4851773" y="2700390"/>
            <a:ext cx="8347413" cy="6048474"/>
            <a:chOff x="0" y="0"/>
            <a:chExt cx="1861095" cy="13485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1095" cy="1348536"/>
            </a:xfrm>
            <a:custGeom>
              <a:avLst/>
              <a:gdLst/>
              <a:ahLst/>
              <a:cxnLst/>
              <a:rect r="r" b="b" t="t" l="l"/>
              <a:pathLst>
                <a:path h="1348536" w="1861095">
                  <a:moveTo>
                    <a:pt x="7420" y="0"/>
                  </a:moveTo>
                  <a:lnTo>
                    <a:pt x="1853675" y="0"/>
                  </a:lnTo>
                  <a:cubicBezTo>
                    <a:pt x="1857773" y="0"/>
                    <a:pt x="1861095" y="3322"/>
                    <a:pt x="1861095" y="7420"/>
                  </a:cubicBezTo>
                  <a:lnTo>
                    <a:pt x="1861095" y="1341116"/>
                  </a:lnTo>
                  <a:cubicBezTo>
                    <a:pt x="1861095" y="1345214"/>
                    <a:pt x="1857773" y="1348536"/>
                    <a:pt x="1853675" y="1348536"/>
                  </a:cubicBezTo>
                  <a:lnTo>
                    <a:pt x="7420" y="1348536"/>
                  </a:lnTo>
                  <a:cubicBezTo>
                    <a:pt x="3322" y="1348536"/>
                    <a:pt x="0" y="1345214"/>
                    <a:pt x="0" y="1341116"/>
                  </a:cubicBezTo>
                  <a:lnTo>
                    <a:pt x="0" y="7420"/>
                  </a:lnTo>
                  <a:cubicBezTo>
                    <a:pt x="0" y="3322"/>
                    <a:pt x="3322" y="0"/>
                    <a:pt x="7420" y="0"/>
                  </a:cubicBezTo>
                  <a:close/>
                </a:path>
              </a:pathLst>
            </a:custGeom>
            <a:solidFill>
              <a:srgbClr val="A9DF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61095" cy="138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398689" y="3740285"/>
            <a:ext cx="7253581" cy="3892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8354" indent="-344177" lvl="1">
              <a:lnSpc>
                <a:spcPts val="4463"/>
              </a:lnSpc>
              <a:buFont typeface="Arial"/>
              <a:buChar char="•"/>
            </a:pPr>
            <a:r>
              <a:rPr lang="en-US" b="true" sz="318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Your Top 5 Film Matches:</a:t>
            </a:r>
          </a:p>
          <a:p>
            <a:pPr algn="just" marL="688354" indent="-344177" lvl="1">
              <a:lnSpc>
                <a:spcPts val="4463"/>
              </a:lnSpc>
              <a:buFont typeface="Arial"/>
              <a:buChar char="•"/>
            </a:pPr>
            <a:r>
              <a:rPr lang="en-US" b="true" sz="318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1. The Shawshank Redemption (Score: 7)</a:t>
            </a:r>
          </a:p>
          <a:p>
            <a:pPr algn="just" marL="688354" indent="-344177" lvl="1">
              <a:lnSpc>
                <a:spcPts val="4463"/>
              </a:lnSpc>
              <a:buFont typeface="Arial"/>
              <a:buChar char="•"/>
            </a:pPr>
            <a:r>
              <a:rPr lang="en-US" b="true" sz="318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2. The Dark Knight (Score: 6)</a:t>
            </a:r>
          </a:p>
          <a:p>
            <a:pPr algn="just" marL="688354" indent="-344177" lvl="1">
              <a:lnSpc>
                <a:spcPts val="4463"/>
              </a:lnSpc>
              <a:buFont typeface="Arial"/>
              <a:buChar char="•"/>
            </a:pPr>
            <a:r>
              <a:rPr lang="en-US" b="true" sz="318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3. Gladiator (Score: 5)</a:t>
            </a:r>
          </a:p>
          <a:p>
            <a:pPr algn="just" marL="688354" indent="-344177" lvl="1">
              <a:lnSpc>
                <a:spcPts val="4463"/>
              </a:lnSpc>
              <a:buFont typeface="Arial"/>
              <a:buChar char="•"/>
            </a:pPr>
            <a:r>
              <a:rPr lang="en-US" b="true" sz="3188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...and more</a:t>
            </a:r>
          </a:p>
          <a:p>
            <a:pPr algn="just">
              <a:lnSpc>
                <a:spcPts val="44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9DF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2015096"/>
            <a:ext cx="7924800" cy="3535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37"/>
              </a:lnSpc>
            </a:pPr>
            <a:r>
              <a:rPr lang="en-US" sz="10041" spc="-461" b="true">
                <a:solidFill>
                  <a:srgbClr val="00694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Conclusion</a:t>
            </a:r>
          </a:p>
          <a:p>
            <a:pPr algn="l">
              <a:lnSpc>
                <a:spcPts val="9037"/>
              </a:lnSpc>
            </a:pPr>
          </a:p>
          <a:p>
            <a:pPr algn="l" marL="0" indent="0" lvl="1">
              <a:lnSpc>
                <a:spcPts val="9037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076825"/>
            <a:ext cx="9784274" cy="299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689" indent="-304344" lvl="1">
              <a:lnSpc>
                <a:spcPts val="39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1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</a:t>
            </a:r>
            <a:r>
              <a:rPr lang="en-US" b="true" sz="281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ovieMatch 250 is a fun and creative recommendation app.</a:t>
            </a:r>
          </a:p>
          <a:p>
            <a:pPr algn="l" marL="608689" indent="-304344" lvl="1">
              <a:lnSpc>
                <a:spcPts val="39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1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It uses pandas and personality-based filtering to suggest great films.</a:t>
            </a:r>
          </a:p>
          <a:p>
            <a:pPr algn="l" marL="608689" indent="-304344" lvl="1">
              <a:lnSpc>
                <a:spcPts val="39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19">
                <a:solidFill>
                  <a:srgbClr val="00694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Simple, clever, and enjoyable for any user.</a:t>
            </a:r>
          </a:p>
          <a:p>
            <a:pPr algn="l">
              <a:lnSpc>
                <a:spcPts val="394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167540" y="1529149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DAGmhT6dTys</dc:identifier>
  <dcterms:modified xsi:type="dcterms:W3CDTF">2011-08-01T06:04:30Z</dcterms:modified>
  <cp:revision>1</cp:revision>
  <dc:title>Green Modern Analysis of Results Presentation</dc:title>
</cp:coreProperties>
</file>