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2" r:id="rId18"/>
    <p:sldId id="283" r:id="rId19"/>
    <p:sldId id="284" r:id="rId20"/>
    <p:sldId id="272" r:id="rId21"/>
    <p:sldId id="285" r:id="rId22"/>
    <p:sldId id="286" r:id="rId23"/>
    <p:sldId id="273" r:id="rId24"/>
    <p:sldId id="279" r:id="rId25"/>
    <p:sldId id="280" r:id="rId26"/>
    <p:sldId id="281" r:id="rId27"/>
  </p:sldIdLst>
  <p:sldSz cx="9144000" cy="6858000" type="screen4x3"/>
  <p:notesSz cx="6858000" cy="9144000"/>
  <p:embeddedFontLst>
    <p:embeddedFont>
      <p:font typeface="Archivo Narrow" panose="020B0604020202020204" charset="0"/>
      <p:regular r:id="rId29"/>
      <p:bold r:id="rId30"/>
      <p:italic r:id="rId31"/>
      <p:boldItalic r:id="rId32"/>
    </p:embeddedFont>
    <p:embeddedFont>
      <p:font typeface="Georgia" panose="02040502050405020303" pitchFamily="18"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7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69" name="Google Shape;16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75" name="Google Shape;17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82" name="Google Shape;18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89" name="Google Shape;18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96" name="Google Shape;19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03" name="Google Shape;20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10" name="Google Shape;21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10" name="Google Shape;21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69824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10" name="Google Shape;21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44386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10" name="Google Shape;21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99632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17" name="Google Shape;21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17" name="Google Shape;21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30485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17" name="Google Shape;21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28828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24" name="Google Shape;22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66" name="Google Shape;26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72" name="Google Shape;27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78" name="Google Shape;27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33" name="Google Shape;13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46" name="Google Shape;14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57" name="Google Shape;15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63" name="Google Shape;16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0" y="1886797"/>
            <a:ext cx="8520600" cy="184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800"/>
              <a:buNone/>
              <a:defRPr sz="2800"/>
            </a:lvl1pPr>
            <a:lvl2pPr lvl="1" algn="ctr">
              <a:lnSpc>
                <a:spcPct val="100000"/>
              </a:lnSpc>
              <a:spcBef>
                <a:spcPts val="0"/>
              </a:spcBef>
              <a:spcAft>
                <a:spcPts val="0"/>
              </a:spcAft>
              <a:buClr>
                <a:srgbClr val="000000"/>
              </a:buClr>
              <a:buSzPts val="2800"/>
              <a:buNone/>
              <a:defRPr sz="2800"/>
            </a:lvl2pPr>
            <a:lvl3pPr lvl="2" algn="ctr">
              <a:lnSpc>
                <a:spcPct val="100000"/>
              </a:lnSpc>
              <a:spcBef>
                <a:spcPts val="0"/>
              </a:spcBef>
              <a:spcAft>
                <a:spcPts val="0"/>
              </a:spcAft>
              <a:buClr>
                <a:srgbClr val="000000"/>
              </a:buClr>
              <a:buSzPts val="2800"/>
              <a:buNone/>
              <a:defRPr sz="2800"/>
            </a:lvl3pPr>
            <a:lvl4pPr lvl="3" algn="ctr">
              <a:lnSpc>
                <a:spcPct val="100000"/>
              </a:lnSpc>
              <a:spcBef>
                <a:spcPts val="0"/>
              </a:spcBef>
              <a:spcAft>
                <a:spcPts val="0"/>
              </a:spcAft>
              <a:buClr>
                <a:srgbClr val="000000"/>
              </a:buClr>
              <a:buSzPts val="2800"/>
              <a:buNone/>
              <a:defRPr sz="2800"/>
            </a:lvl4pPr>
            <a:lvl5pPr lvl="4" algn="ctr">
              <a:lnSpc>
                <a:spcPct val="100000"/>
              </a:lnSpc>
              <a:spcBef>
                <a:spcPts val="0"/>
              </a:spcBef>
              <a:spcAft>
                <a:spcPts val="0"/>
              </a:spcAft>
              <a:buClr>
                <a:srgbClr val="000000"/>
              </a:buClr>
              <a:buSzPts val="2800"/>
              <a:buNone/>
              <a:defRPr sz="2800"/>
            </a:lvl5pPr>
            <a:lvl6pPr lvl="5" algn="ctr">
              <a:lnSpc>
                <a:spcPct val="100000"/>
              </a:lnSpc>
              <a:spcBef>
                <a:spcPts val="0"/>
              </a:spcBef>
              <a:spcAft>
                <a:spcPts val="0"/>
              </a:spcAft>
              <a:buClr>
                <a:srgbClr val="000000"/>
              </a:buClr>
              <a:buSzPts val="2800"/>
              <a:buNone/>
              <a:defRPr sz="2800"/>
            </a:lvl6pPr>
            <a:lvl7pPr lvl="6" algn="ctr">
              <a:lnSpc>
                <a:spcPct val="100000"/>
              </a:lnSpc>
              <a:spcBef>
                <a:spcPts val="0"/>
              </a:spcBef>
              <a:spcAft>
                <a:spcPts val="0"/>
              </a:spcAft>
              <a:buClr>
                <a:srgbClr val="000000"/>
              </a:buClr>
              <a:buSzPts val="2800"/>
              <a:buNone/>
              <a:defRPr sz="2800"/>
            </a:lvl7pPr>
            <a:lvl8pPr lvl="7" algn="ctr">
              <a:lnSpc>
                <a:spcPct val="100000"/>
              </a:lnSpc>
              <a:spcBef>
                <a:spcPts val="0"/>
              </a:spcBef>
              <a:spcAft>
                <a:spcPts val="0"/>
              </a:spcAft>
              <a:buClr>
                <a:srgbClr val="000000"/>
              </a:buClr>
              <a:buSzPts val="2800"/>
              <a:buNone/>
              <a:defRPr sz="2800"/>
            </a:lvl8pPr>
            <a:lvl9pPr lvl="8" algn="ctr">
              <a:lnSpc>
                <a:spcPct val="100000"/>
              </a:lnSpc>
              <a:spcBef>
                <a:spcPts val="0"/>
              </a:spcBef>
              <a:spcAft>
                <a:spcPts val="0"/>
              </a:spcAft>
              <a:buClr>
                <a:srgbClr val="000000"/>
              </a:buClr>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
        <p:nvSpPr>
          <p:cNvPr id="13" name="Google Shape;13;p2"/>
          <p:cNvSpPr/>
          <p:nvPr/>
        </p:nvSpPr>
        <p:spPr>
          <a:xfrm flipH="1">
            <a:off x="18" y="67300"/>
            <a:ext cx="9143982" cy="1420254"/>
          </a:xfrm>
          <a:prstGeom prst="flowChartDocumen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flipH="1">
            <a:off x="18" y="0"/>
            <a:ext cx="9143982" cy="1420254"/>
          </a:xfrm>
          <a:prstGeom prst="flowChartDocument">
            <a:avLst/>
          </a:prstGeom>
          <a:solidFill>
            <a:srgbClr val="0B53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11025" y="5919900"/>
            <a:ext cx="9155100" cy="9381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txBox="1"/>
          <p:nvPr/>
        </p:nvSpPr>
        <p:spPr>
          <a:xfrm>
            <a:off x="25" y="5919900"/>
            <a:ext cx="3572100"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1" i="0" u="none" strike="noStrike" cap="none">
                <a:solidFill>
                  <a:srgbClr val="FFFFFF"/>
                </a:solidFill>
                <a:latin typeface="Georgia"/>
                <a:ea typeface="Georgia"/>
                <a:cs typeface="Georgia"/>
                <a:sym typeface="Georgia"/>
              </a:rPr>
              <a:t>MISSION</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IN" sz="1100" b="0" i="0" u="none" strike="noStrike" cap="non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sz="1100" b="0" i="0" u="none" strike="noStrike" cap="none">
              <a:solidFill>
                <a:srgbClr val="FFFFFF"/>
              </a:solidFill>
              <a:latin typeface="Georgia"/>
              <a:ea typeface="Georgia"/>
              <a:cs typeface="Georgia"/>
              <a:sym typeface="Georgia"/>
            </a:endParaRPr>
          </a:p>
        </p:txBody>
      </p:sp>
      <p:sp>
        <p:nvSpPr>
          <p:cNvPr id="17" name="Google Shape;17;p2"/>
          <p:cNvSpPr txBox="1"/>
          <p:nvPr/>
        </p:nvSpPr>
        <p:spPr>
          <a:xfrm>
            <a:off x="3709075" y="5919900"/>
            <a:ext cx="2030700" cy="641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1" i="0" u="none" strike="noStrike" cap="none">
                <a:solidFill>
                  <a:srgbClr val="FFFFFF"/>
                </a:solidFill>
                <a:latin typeface="Georgia"/>
                <a:ea typeface="Georgia"/>
                <a:cs typeface="Georgia"/>
                <a:sym typeface="Georgia"/>
              </a:rPr>
              <a:t>VISION</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IN" sz="1100" b="0" i="0" u="none" strike="noStrike" cap="none">
                <a:solidFill>
                  <a:srgbClr val="FFFFFF"/>
                </a:solidFill>
                <a:latin typeface="Georgia"/>
                <a:ea typeface="Georgia"/>
                <a:cs typeface="Georgia"/>
                <a:sym typeface="Georgia"/>
              </a:rPr>
              <a:t>Excellence and Service</a:t>
            </a:r>
            <a:endParaRPr sz="1100" b="0" i="0" u="none" strike="noStrike" cap="none">
              <a:solidFill>
                <a:srgbClr val="FFFFFF"/>
              </a:solidFill>
              <a:latin typeface="Georgia"/>
              <a:ea typeface="Georgia"/>
              <a:cs typeface="Georgia"/>
              <a:sym typeface="Georgia"/>
            </a:endParaRPr>
          </a:p>
        </p:txBody>
      </p:sp>
      <p:sp>
        <p:nvSpPr>
          <p:cNvPr id="18" name="Google Shape;18;p2"/>
          <p:cNvSpPr txBox="1"/>
          <p:nvPr/>
        </p:nvSpPr>
        <p:spPr>
          <a:xfrm>
            <a:off x="6067875" y="5919900"/>
            <a:ext cx="2984400"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1" i="0" u="none" strike="noStrike" cap="none">
                <a:solidFill>
                  <a:srgbClr val="FFFFFF"/>
                </a:solidFill>
                <a:latin typeface="Georgia"/>
                <a:ea typeface="Georgia"/>
                <a:cs typeface="Georgia"/>
                <a:sym typeface="Georgia"/>
              </a:rPr>
              <a:t>CORE   VALUES</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IN" sz="1100" b="0" i="0" u="none" strike="noStrike" cap="none">
                <a:solidFill>
                  <a:srgbClr val="FFFFFF"/>
                </a:solidFill>
                <a:latin typeface="Georgia"/>
                <a:ea typeface="Georgia"/>
                <a:cs typeface="Georgia"/>
                <a:sym typeface="Georgia"/>
              </a:rPr>
              <a:t>Faith in God |  Moral Uprightness</a:t>
            </a:r>
            <a:br>
              <a:rPr lang="en-IN" sz="1100" b="0" i="0" u="none" strike="noStrike" cap="none">
                <a:solidFill>
                  <a:srgbClr val="FFFFFF"/>
                </a:solidFill>
                <a:latin typeface="Georgia"/>
                <a:ea typeface="Georgia"/>
                <a:cs typeface="Georgia"/>
                <a:sym typeface="Georgia"/>
              </a:rPr>
            </a:br>
            <a:r>
              <a:rPr lang="en-IN" sz="1100" b="0" i="0" u="none" strike="noStrike" cap="none">
                <a:solidFill>
                  <a:srgbClr val="FFFFFF"/>
                </a:solidFill>
                <a:latin typeface="Georgia"/>
                <a:ea typeface="Georgia"/>
                <a:cs typeface="Georgia"/>
                <a:sym typeface="Georgia"/>
              </a:rPr>
              <a:t> Love of Fellow Beings   </a:t>
            </a:r>
            <a:br>
              <a:rPr lang="en-IN" sz="1100" b="0" i="0" u="none" strike="noStrike" cap="none">
                <a:solidFill>
                  <a:srgbClr val="FFFFFF"/>
                </a:solidFill>
                <a:latin typeface="Georgia"/>
                <a:ea typeface="Georgia"/>
                <a:cs typeface="Georgia"/>
                <a:sym typeface="Georgia"/>
              </a:rPr>
            </a:br>
            <a:r>
              <a:rPr lang="en-IN" sz="1100" b="0" i="0" u="none" strike="noStrike" cap="none">
                <a:solidFill>
                  <a:srgbClr val="FFFFFF"/>
                </a:solidFill>
                <a:latin typeface="Georgia"/>
                <a:ea typeface="Georgia"/>
                <a:cs typeface="Georgia"/>
                <a:sym typeface="Georgia"/>
              </a:rPr>
              <a:t>Social Responsibility | Pursuit of Excellence</a:t>
            </a:r>
            <a:endParaRPr sz="1100" b="0" i="0" u="none" strike="noStrike" cap="none">
              <a:solidFill>
                <a:srgbClr val="FFFFFF"/>
              </a:solidFill>
              <a:latin typeface="Georgia"/>
              <a:ea typeface="Georgia"/>
              <a:cs typeface="Georgia"/>
              <a:sym typeface="Georgia"/>
            </a:endParaRPr>
          </a:p>
        </p:txBody>
      </p:sp>
      <p:pic>
        <p:nvPicPr>
          <p:cNvPr id="19" name="Google Shape;19;p2"/>
          <p:cNvPicPr preferRelativeResize="0"/>
          <p:nvPr/>
        </p:nvPicPr>
        <p:blipFill rotWithShape="1">
          <a:blip r:embed="rId2">
            <a:alphaModFix/>
          </a:blip>
          <a:srcRect/>
          <a:stretch/>
        </p:blipFill>
        <p:spPr>
          <a:xfrm>
            <a:off x="5943450" y="232167"/>
            <a:ext cx="2764676" cy="100220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311700" y="1474833"/>
            <a:ext cx="8520600" cy="2618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93" name="Google Shape;93;p11"/>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Autofit/>
          </a:bodyPr>
          <a:lstStyle>
            <a:lvl1pPr marL="457200" lvl="0" indent="-368300" algn="ctr">
              <a:lnSpc>
                <a:spcPct val="100000"/>
              </a:lnSpc>
              <a:spcBef>
                <a:spcPts val="0"/>
              </a:spcBef>
              <a:spcAft>
                <a:spcPts val="0"/>
              </a:spcAft>
              <a:buClr>
                <a:srgbClr val="000000"/>
              </a:buClr>
              <a:buSzPts val="2200"/>
              <a:buChar char="●"/>
              <a:defRPr/>
            </a:lvl1pPr>
            <a:lvl2pPr marL="914400" lvl="1" indent="-342900" algn="ctr">
              <a:lnSpc>
                <a:spcPct val="100000"/>
              </a:lnSpc>
              <a:spcBef>
                <a:spcPts val="600"/>
              </a:spcBef>
              <a:spcAft>
                <a:spcPts val="0"/>
              </a:spcAft>
              <a:buClr>
                <a:srgbClr val="000000"/>
              </a:buClr>
              <a:buSzPts val="1800"/>
              <a:buChar char="○"/>
              <a:defRPr/>
            </a:lvl2pPr>
            <a:lvl3pPr marL="1371600" lvl="2" indent="-342900" algn="ctr">
              <a:lnSpc>
                <a:spcPct val="100000"/>
              </a:lnSpc>
              <a:spcBef>
                <a:spcPts val="600"/>
              </a:spcBef>
              <a:spcAft>
                <a:spcPts val="0"/>
              </a:spcAft>
              <a:buClr>
                <a:srgbClr val="000000"/>
              </a:buClr>
              <a:buSzPts val="1800"/>
              <a:buChar char="■"/>
              <a:defRPr/>
            </a:lvl3pPr>
            <a:lvl4pPr marL="1828800" lvl="3" indent="-342900" algn="ctr">
              <a:lnSpc>
                <a:spcPct val="100000"/>
              </a:lnSpc>
              <a:spcBef>
                <a:spcPts val="600"/>
              </a:spcBef>
              <a:spcAft>
                <a:spcPts val="0"/>
              </a:spcAft>
              <a:buClr>
                <a:srgbClr val="000000"/>
              </a:buClr>
              <a:buSzPts val="1800"/>
              <a:buChar char="●"/>
              <a:defRPr/>
            </a:lvl4pPr>
            <a:lvl5pPr marL="2286000" lvl="4" indent="-342900" algn="ctr">
              <a:lnSpc>
                <a:spcPct val="100000"/>
              </a:lnSpc>
              <a:spcBef>
                <a:spcPts val="600"/>
              </a:spcBef>
              <a:spcAft>
                <a:spcPts val="0"/>
              </a:spcAft>
              <a:buClr>
                <a:srgbClr val="000000"/>
              </a:buClr>
              <a:buSzPts val="1800"/>
              <a:buChar char="○"/>
              <a:defRPr/>
            </a:lvl5pPr>
            <a:lvl6pPr marL="2743200" lvl="5" indent="-342900" algn="ctr">
              <a:lnSpc>
                <a:spcPct val="100000"/>
              </a:lnSpc>
              <a:spcBef>
                <a:spcPts val="600"/>
              </a:spcBef>
              <a:spcAft>
                <a:spcPts val="0"/>
              </a:spcAft>
              <a:buClr>
                <a:srgbClr val="000000"/>
              </a:buClr>
              <a:buSzPts val="1800"/>
              <a:buChar char="■"/>
              <a:defRPr/>
            </a:lvl6pPr>
            <a:lvl7pPr marL="3200400" lvl="6" indent="-342900" algn="ctr">
              <a:lnSpc>
                <a:spcPct val="100000"/>
              </a:lnSpc>
              <a:spcBef>
                <a:spcPts val="600"/>
              </a:spcBef>
              <a:spcAft>
                <a:spcPts val="0"/>
              </a:spcAft>
              <a:buClr>
                <a:srgbClr val="000000"/>
              </a:buClr>
              <a:buSzPts val="1800"/>
              <a:buChar char="●"/>
              <a:defRPr/>
            </a:lvl7pPr>
            <a:lvl8pPr marL="3657600" lvl="7" indent="-342900" algn="ctr">
              <a:lnSpc>
                <a:spcPct val="100000"/>
              </a:lnSpc>
              <a:spcBef>
                <a:spcPts val="600"/>
              </a:spcBef>
              <a:spcAft>
                <a:spcPts val="0"/>
              </a:spcAft>
              <a:buClr>
                <a:srgbClr val="000000"/>
              </a:buClr>
              <a:buSzPts val="1800"/>
              <a:buChar char="○"/>
              <a:defRPr/>
            </a:lvl8pPr>
            <a:lvl9pPr marL="4114800" lvl="8" indent="-342900" algn="ctr">
              <a:lnSpc>
                <a:spcPct val="100000"/>
              </a:lnSpc>
              <a:spcBef>
                <a:spcPts val="600"/>
              </a:spcBef>
              <a:spcAft>
                <a:spcPts val="600"/>
              </a:spcAft>
              <a:buClr>
                <a:srgbClr val="000000"/>
              </a:buClr>
              <a:buSzPts val="1800"/>
              <a:buChar char="■"/>
              <a:defRPr/>
            </a:lvl9pPr>
          </a:lstStyle>
          <a:p>
            <a:endParaRPr/>
          </a:p>
        </p:txBody>
      </p:sp>
      <p:sp>
        <p:nvSpPr>
          <p:cNvPr id="94" name="Google Shape;94;p1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
        <p:nvSpPr>
          <p:cNvPr id="95" name="Google Shape;95;p11"/>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1"/>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97" name="Google Shape;97;p11"/>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1"/>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1"/>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CHRIST</a:t>
            </a:r>
            <a:br>
              <a:rPr lang="en-IN" sz="1400" b="0" i="0" u="none" strike="noStrike" cap="none">
                <a:solidFill>
                  <a:srgbClr val="FFFFFF"/>
                </a:solidFill>
                <a:latin typeface="Georgia"/>
                <a:ea typeface="Georgia"/>
                <a:cs typeface="Georgia"/>
                <a:sym typeface="Georgia"/>
              </a:rPr>
            </a:br>
            <a:r>
              <a:rPr lang="en-IN"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Google Shape;101;p1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
        <p:nvSpPr>
          <p:cNvPr id="102" name="Google Shape;102;p1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2"/>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104" name="Google Shape;104;p12"/>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2"/>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2"/>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CHRIST</a:t>
            </a:r>
            <a:br>
              <a:rPr lang="en-IN" sz="1400" b="0" i="0" u="none" strike="noStrike" cap="none">
                <a:solidFill>
                  <a:srgbClr val="FFFFFF"/>
                </a:solidFill>
                <a:latin typeface="Georgia"/>
                <a:ea typeface="Georgia"/>
                <a:cs typeface="Georgia"/>
                <a:sym typeface="Georgia"/>
              </a:rPr>
            </a:br>
            <a:r>
              <a:rPr lang="en-IN"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3"/>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68300" algn="l">
              <a:lnSpc>
                <a:spcPct val="100000"/>
              </a:lnSpc>
              <a:spcBef>
                <a:spcPts val="0"/>
              </a:spcBef>
              <a:spcAft>
                <a:spcPts val="0"/>
              </a:spcAft>
              <a:buClr>
                <a:srgbClr val="000000"/>
              </a:buClr>
              <a:buSzPts val="2200"/>
              <a:buChar char="●"/>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a:endParaRPr/>
          </a:p>
        </p:txBody>
      </p:sp>
      <p:sp>
        <p:nvSpPr>
          <p:cNvPr id="23" name="Google Shape;23;p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
        <p:nvSpPr>
          <p:cNvPr id="24" name="Google Shape;24;p3"/>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26" name="Google Shape;26;p3"/>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CHRIST</a:t>
            </a:r>
            <a:br>
              <a:rPr lang="en-IN" sz="1400" b="0" i="0" u="none" strike="noStrike" cap="none">
                <a:solidFill>
                  <a:srgbClr val="FFFFFF"/>
                </a:solidFill>
                <a:latin typeface="Georgia"/>
                <a:ea typeface="Georgia"/>
                <a:cs typeface="Georgia"/>
                <a:sym typeface="Georgia"/>
              </a:rPr>
            </a:br>
            <a:r>
              <a:rPr lang="en-IN"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1" name="Google Shape;31;p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
        <p:nvSpPr>
          <p:cNvPr id="32" name="Google Shape;32;p4"/>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34" name="Google Shape;34;p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4"/>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CHRIST</a:t>
            </a:r>
            <a:br>
              <a:rPr lang="en-IN" sz="1400" b="0" i="0" u="none" strike="noStrike" cap="none">
                <a:solidFill>
                  <a:srgbClr val="FFFFFF"/>
                </a:solidFill>
                <a:latin typeface="Georgia"/>
                <a:ea typeface="Georgia"/>
                <a:cs typeface="Georgia"/>
                <a:sym typeface="Georgia"/>
              </a:rPr>
            </a:br>
            <a:r>
              <a:rPr lang="en-IN"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9" name="Google Shape;39;p5"/>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000000"/>
              </a:buClr>
              <a:buSzPts val="1400"/>
              <a:buChar char="●"/>
              <a:defRPr sz="14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endParaRPr/>
          </a:p>
        </p:txBody>
      </p:sp>
      <p:sp>
        <p:nvSpPr>
          <p:cNvPr id="40" name="Google Shape;40;p5"/>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000000"/>
              </a:buClr>
              <a:buSzPts val="1400"/>
              <a:buChar char="●"/>
              <a:defRPr sz="14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endParaRPr/>
          </a:p>
        </p:txBody>
      </p:sp>
      <p:sp>
        <p:nvSpPr>
          <p:cNvPr id="41" name="Google Shape;41;p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
        <p:nvSpPr>
          <p:cNvPr id="42" name="Google Shape;42;p5"/>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5"/>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44" name="Google Shape;44;p5"/>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5"/>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CHRIST</a:t>
            </a:r>
            <a:br>
              <a:rPr lang="en-IN" sz="1400" b="0" i="0" u="none" strike="noStrike" cap="none">
                <a:solidFill>
                  <a:srgbClr val="FFFFFF"/>
                </a:solidFill>
                <a:latin typeface="Georgia"/>
                <a:ea typeface="Georgia"/>
                <a:cs typeface="Georgia"/>
                <a:sym typeface="Georgia"/>
              </a:rPr>
            </a:br>
            <a:r>
              <a:rPr lang="en-IN"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9" name="Google Shape;49;p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
        <p:nvSpPr>
          <p:cNvPr id="50" name="Google Shape;50;p6"/>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6"/>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52" name="Google Shape;52;p6"/>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6"/>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CHRIST</a:t>
            </a:r>
            <a:br>
              <a:rPr lang="en-IN" sz="1400" b="0" i="0" u="none" strike="noStrike" cap="none">
                <a:solidFill>
                  <a:srgbClr val="FFFFFF"/>
                </a:solidFill>
                <a:latin typeface="Georgia"/>
                <a:ea typeface="Georgia"/>
                <a:cs typeface="Georgia"/>
                <a:sym typeface="Georgia"/>
              </a:rPr>
            </a:br>
            <a:r>
              <a:rPr lang="en-IN"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7" name="Google Shape;57;p7"/>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rgbClr val="000000"/>
              </a:buClr>
              <a:buSzPts val="1200"/>
              <a:buChar char="●"/>
              <a:defRPr sz="12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endParaRPr/>
          </a:p>
        </p:txBody>
      </p:sp>
      <p:sp>
        <p:nvSpPr>
          <p:cNvPr id="58" name="Google Shape;58;p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
        <p:nvSpPr>
          <p:cNvPr id="59" name="Google Shape;59;p7"/>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7"/>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61" name="Google Shape;61;p7"/>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7"/>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7"/>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CHRIST</a:t>
            </a:r>
            <a:br>
              <a:rPr lang="en-IN" sz="1400" b="0" i="0" u="none" strike="noStrike" cap="none">
                <a:solidFill>
                  <a:srgbClr val="FFFFFF"/>
                </a:solidFill>
                <a:latin typeface="Georgia"/>
                <a:ea typeface="Georgia"/>
                <a:cs typeface="Georgia"/>
                <a:sym typeface="Georgia"/>
              </a:rPr>
            </a:br>
            <a:r>
              <a:rPr lang="en-IN"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66" name="Google Shape;66;p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
        <p:nvSpPr>
          <p:cNvPr id="67" name="Google Shape;67;p8"/>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8"/>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69" name="Google Shape;69;p8"/>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8"/>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8"/>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CHRIST</a:t>
            </a:r>
            <a:br>
              <a:rPr lang="en-IN" sz="1400" b="0" i="0" u="none" strike="noStrike" cap="none">
                <a:solidFill>
                  <a:srgbClr val="FFFFFF"/>
                </a:solidFill>
                <a:latin typeface="Georgia"/>
                <a:ea typeface="Georgia"/>
                <a:cs typeface="Georgia"/>
                <a:sym typeface="Georgia"/>
              </a:rPr>
            </a:br>
            <a:r>
              <a:rPr lang="en-IN"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2"/>
        <p:cNvGrpSpPr/>
        <p:nvPr/>
      </p:nvGrpSpPr>
      <p:grpSpPr>
        <a:xfrm>
          <a:off x="0" y="0"/>
          <a:ext cx="0" cy="0"/>
          <a:chOff x="0" y="0"/>
          <a:chExt cx="0" cy="0"/>
        </a:xfrm>
      </p:grpSpPr>
      <p:sp>
        <p:nvSpPr>
          <p:cNvPr id="73" name="Google Shape;73;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9"/>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75" name="Google Shape;75;p9"/>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100"/>
              <a:buNone/>
              <a:defRPr sz="2100"/>
            </a:lvl1pPr>
            <a:lvl2pPr lvl="1" algn="ctr">
              <a:lnSpc>
                <a:spcPct val="100000"/>
              </a:lnSpc>
              <a:spcBef>
                <a:spcPts val="0"/>
              </a:spcBef>
              <a:spcAft>
                <a:spcPts val="0"/>
              </a:spcAft>
              <a:buClr>
                <a:srgbClr val="000000"/>
              </a:buClr>
              <a:buSzPts val="2100"/>
              <a:buNone/>
              <a:defRPr sz="2100"/>
            </a:lvl2pPr>
            <a:lvl3pPr lvl="2" algn="ctr">
              <a:lnSpc>
                <a:spcPct val="100000"/>
              </a:lnSpc>
              <a:spcBef>
                <a:spcPts val="0"/>
              </a:spcBef>
              <a:spcAft>
                <a:spcPts val="0"/>
              </a:spcAft>
              <a:buClr>
                <a:srgbClr val="000000"/>
              </a:buClr>
              <a:buSzPts val="2100"/>
              <a:buNone/>
              <a:defRPr sz="2100"/>
            </a:lvl3pPr>
            <a:lvl4pPr lvl="3" algn="ctr">
              <a:lnSpc>
                <a:spcPct val="100000"/>
              </a:lnSpc>
              <a:spcBef>
                <a:spcPts val="0"/>
              </a:spcBef>
              <a:spcAft>
                <a:spcPts val="0"/>
              </a:spcAft>
              <a:buClr>
                <a:srgbClr val="000000"/>
              </a:buClr>
              <a:buSzPts val="2100"/>
              <a:buNone/>
              <a:defRPr sz="2100"/>
            </a:lvl4pPr>
            <a:lvl5pPr lvl="4" algn="ctr">
              <a:lnSpc>
                <a:spcPct val="100000"/>
              </a:lnSpc>
              <a:spcBef>
                <a:spcPts val="0"/>
              </a:spcBef>
              <a:spcAft>
                <a:spcPts val="0"/>
              </a:spcAft>
              <a:buClr>
                <a:srgbClr val="000000"/>
              </a:buClr>
              <a:buSzPts val="2100"/>
              <a:buNone/>
              <a:defRPr sz="2100"/>
            </a:lvl5pPr>
            <a:lvl6pPr lvl="5" algn="ctr">
              <a:lnSpc>
                <a:spcPct val="100000"/>
              </a:lnSpc>
              <a:spcBef>
                <a:spcPts val="0"/>
              </a:spcBef>
              <a:spcAft>
                <a:spcPts val="0"/>
              </a:spcAft>
              <a:buClr>
                <a:srgbClr val="000000"/>
              </a:buClr>
              <a:buSzPts val="2100"/>
              <a:buNone/>
              <a:defRPr sz="2100"/>
            </a:lvl6pPr>
            <a:lvl7pPr lvl="6" algn="ctr">
              <a:lnSpc>
                <a:spcPct val="100000"/>
              </a:lnSpc>
              <a:spcBef>
                <a:spcPts val="0"/>
              </a:spcBef>
              <a:spcAft>
                <a:spcPts val="0"/>
              </a:spcAft>
              <a:buClr>
                <a:srgbClr val="000000"/>
              </a:buClr>
              <a:buSzPts val="2100"/>
              <a:buNone/>
              <a:defRPr sz="2100"/>
            </a:lvl7pPr>
            <a:lvl8pPr lvl="7" algn="ctr">
              <a:lnSpc>
                <a:spcPct val="100000"/>
              </a:lnSpc>
              <a:spcBef>
                <a:spcPts val="0"/>
              </a:spcBef>
              <a:spcAft>
                <a:spcPts val="0"/>
              </a:spcAft>
              <a:buClr>
                <a:srgbClr val="000000"/>
              </a:buClr>
              <a:buSzPts val="2100"/>
              <a:buNone/>
              <a:defRPr sz="2100"/>
            </a:lvl8pPr>
            <a:lvl9pPr lvl="8" algn="ctr">
              <a:lnSpc>
                <a:spcPct val="100000"/>
              </a:lnSpc>
              <a:spcBef>
                <a:spcPts val="0"/>
              </a:spcBef>
              <a:spcAft>
                <a:spcPts val="0"/>
              </a:spcAft>
              <a:buClr>
                <a:srgbClr val="000000"/>
              </a:buClr>
              <a:buSzPts val="2100"/>
              <a:buNone/>
              <a:defRPr sz="2100"/>
            </a:lvl9pPr>
          </a:lstStyle>
          <a:p>
            <a:endParaRPr/>
          </a:p>
        </p:txBody>
      </p:sp>
      <p:sp>
        <p:nvSpPr>
          <p:cNvPr id="76" name="Google Shape;76;p9"/>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Autofit/>
          </a:bodyPr>
          <a:lstStyle>
            <a:lvl1pPr marL="457200" lvl="0" indent="-368300" algn="l">
              <a:lnSpc>
                <a:spcPct val="100000"/>
              </a:lnSpc>
              <a:spcBef>
                <a:spcPts val="0"/>
              </a:spcBef>
              <a:spcAft>
                <a:spcPts val="0"/>
              </a:spcAft>
              <a:buClr>
                <a:srgbClr val="000000"/>
              </a:buClr>
              <a:buSzPts val="2200"/>
              <a:buChar char="●"/>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a:endParaRPr/>
          </a:p>
        </p:txBody>
      </p:sp>
      <p:sp>
        <p:nvSpPr>
          <p:cNvPr id="77" name="Google Shape;77;p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
        <p:nvSpPr>
          <p:cNvPr id="78" name="Google Shape;78;p9"/>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9"/>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80" name="Google Shape;80;p9"/>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9"/>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9"/>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CHRIST</a:t>
            </a:r>
            <a:br>
              <a:rPr lang="en-IN" sz="1400" b="0" i="0" u="none" strike="noStrike" cap="none">
                <a:solidFill>
                  <a:srgbClr val="FFFFFF"/>
                </a:solidFill>
                <a:latin typeface="Georgia"/>
                <a:ea typeface="Georgia"/>
                <a:cs typeface="Georgia"/>
                <a:sym typeface="Georgia"/>
              </a:rPr>
            </a:br>
            <a:r>
              <a:rPr lang="en-IN"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3"/>
        <p:cNvGrpSpPr/>
        <p:nvPr/>
      </p:nvGrpSpPr>
      <p:grpSpPr>
        <a:xfrm>
          <a:off x="0" y="0"/>
          <a:ext cx="0" cy="0"/>
          <a:chOff x="0" y="0"/>
          <a:chExt cx="0" cy="0"/>
        </a:xfrm>
      </p:grpSpPr>
      <p:sp>
        <p:nvSpPr>
          <p:cNvPr id="84" name="Google Shape;84;p10"/>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000000"/>
              </a:buClr>
              <a:buSzPts val="2200"/>
              <a:buNone/>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a:endParaRPr/>
          </a:p>
        </p:txBody>
      </p:sp>
      <p:sp>
        <p:nvSpPr>
          <p:cNvPr id="85" name="Google Shape;85;p1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
        <p:nvSpPr>
          <p:cNvPr id="86" name="Google Shape;86;p10"/>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0"/>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88" name="Google Shape;88;p10"/>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0"/>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0"/>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IN" sz="1400" b="0" i="0" u="none" strike="noStrike" cap="none">
                <a:solidFill>
                  <a:srgbClr val="FFFFFF"/>
                </a:solidFill>
                <a:latin typeface="Georgia"/>
                <a:ea typeface="Georgia"/>
                <a:cs typeface="Georgia"/>
                <a:sym typeface="Georgia"/>
              </a:rPr>
              <a:t>CHRIST</a:t>
            </a:r>
            <a:br>
              <a:rPr lang="en-IN" sz="1400" b="0" i="0" u="none" strike="noStrike" cap="none">
                <a:solidFill>
                  <a:srgbClr val="FFFFFF"/>
                </a:solidFill>
                <a:latin typeface="Georgia"/>
                <a:ea typeface="Georgia"/>
                <a:cs typeface="Georgia"/>
                <a:sym typeface="Georgia"/>
              </a:rPr>
            </a:br>
            <a:r>
              <a:rPr lang="en-IN"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1pPr>
            <a:lvl2pPr marR="0" lvl="1"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2pPr>
            <a:lvl3pPr marR="0" lvl="2"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3pPr>
            <a:lvl4pPr marR="0" lvl="3"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4pPr>
            <a:lvl5pPr marR="0" lvl="4"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5pPr>
            <a:lvl6pPr marR="0" lvl="5"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6pPr>
            <a:lvl7pPr marR="0" lvl="6"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7pPr>
            <a:lvl8pPr marR="0" lvl="7"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8pPr>
            <a:lvl9pPr marR="0" lvl="8"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marR="0" lvl="0" indent="-368300" algn="l" rtl="0">
              <a:lnSpc>
                <a:spcPct val="100000"/>
              </a:lnSpc>
              <a:spcBef>
                <a:spcPts val="0"/>
              </a:spcBef>
              <a:spcAft>
                <a:spcPts val="0"/>
              </a:spcAft>
              <a:buClr>
                <a:srgbClr val="000000"/>
              </a:buClr>
              <a:buSzPts val="2200"/>
              <a:buFont typeface="Archivo Narrow"/>
              <a:buChar char="●"/>
              <a:defRPr sz="2200" b="0" i="0" u="none" strike="noStrike" cap="none">
                <a:solidFill>
                  <a:srgbClr val="000000"/>
                </a:solidFill>
                <a:latin typeface="Archivo Narrow"/>
                <a:ea typeface="Archivo Narrow"/>
                <a:cs typeface="Archivo Narrow"/>
                <a:sym typeface="Archivo Narrow"/>
              </a:defRPr>
            </a:lvl1pPr>
            <a:lvl2pPr marL="914400" marR="0" lvl="1"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2pPr>
            <a:lvl3pPr marL="1371600" marR="0" lvl="2"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3pPr>
            <a:lvl4pPr marL="1828800" marR="0" lvl="3"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4pPr>
            <a:lvl5pPr marL="2286000" marR="0" lvl="4"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5pPr>
            <a:lvl6pPr marL="2743200" marR="0" lvl="5"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6pPr>
            <a:lvl7pPr marL="3200400" marR="0" lvl="6"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7pPr>
            <a:lvl8pPr marL="3657600" marR="0" lvl="7"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8pPr>
            <a:lvl9pPr marL="4114800" marR="0" lvl="8" indent="-342900" algn="l" rtl="0">
              <a:lnSpc>
                <a:spcPct val="100000"/>
              </a:lnSpc>
              <a:spcBef>
                <a:spcPts val="600"/>
              </a:spcBef>
              <a:spcAft>
                <a:spcPts val="60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rapbootstrap.com/tag/project-management"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s://www.atlassian.com/software/jira?&amp;aceid=&amp;adposition=&amp;adgroup=143541078612&amp;campaign=17623646550&amp;creative=607643157113&amp;device=c&amp;keyword=pm%20management%20project&amp;matchtype=e&amp;network=g&amp;placement=&amp;ds_kids=p71904397651&amp;ds_e=GOOGLE&amp;ds_eid=700000001756546&amp;ds_e1=GOOGLE&amp;gclsrc=ds" TargetMode="External"/><Relationship Id="rId4" Type="http://schemas.openxmlformats.org/officeDocument/2006/relationships/hyperlink" Target="https://monday.com/lp/projectmanagement/bundle/?utm_medium=cpc&amp;utm_source=adwordssearch&amp;utm_campaign=ww2-en-prm-workos-project-project_management-e-search-desktop-exp-aw&amp;utm_keyword=project%20management&amp;utm_match_type=e&amp;cluster=generic&amp;subcluster=project_management_software&amp;ati="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3"/>
          <p:cNvSpPr txBox="1">
            <a:spLocks noGrp="1"/>
          </p:cNvSpPr>
          <p:nvPr>
            <p:ph type="subTitle" idx="1"/>
          </p:nvPr>
        </p:nvSpPr>
        <p:spPr>
          <a:xfrm>
            <a:off x="311700" y="3213066"/>
            <a:ext cx="8520600" cy="1056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2800"/>
              <a:buNone/>
            </a:pPr>
            <a:r>
              <a:rPr lang="en-IN" sz="3600" dirty="0" err="1"/>
              <a:t>WorkWise</a:t>
            </a:r>
            <a:endParaRPr sz="3600" dirty="0"/>
          </a:p>
        </p:txBody>
      </p:sp>
      <p:pic>
        <p:nvPicPr>
          <p:cNvPr id="112" name="Google Shape;112;p13"/>
          <p:cNvPicPr preferRelativeResize="0"/>
          <p:nvPr/>
        </p:nvPicPr>
        <p:blipFill rotWithShape="1">
          <a:blip r:embed="rId3">
            <a:alphaModFix/>
          </a:blip>
          <a:srcRect/>
          <a:stretch/>
        </p:blipFill>
        <p:spPr>
          <a:xfrm>
            <a:off x="311701" y="1548642"/>
            <a:ext cx="3337938" cy="6852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None/>
            </a:pPr>
            <a:r>
              <a:rPr lang="en-IN"/>
              <a:t>PROJECT DESCRIPTION</a:t>
            </a:r>
            <a:endParaRPr/>
          </a:p>
        </p:txBody>
      </p:sp>
      <p:sp>
        <p:nvSpPr>
          <p:cNvPr id="172" name="Google Shape;172;p22"/>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pPr marL="88900" lvl="0" indent="0" algn="l" rtl="0">
              <a:lnSpc>
                <a:spcPct val="100000"/>
              </a:lnSpc>
              <a:spcBef>
                <a:spcPts val="0"/>
              </a:spcBef>
              <a:spcAft>
                <a:spcPts val="0"/>
              </a:spcAft>
              <a:buSzPts val="2200"/>
              <a:buNone/>
            </a:pPr>
            <a:r>
              <a:rPr lang="en-IN" b="1"/>
              <a:t>Modules</a:t>
            </a:r>
            <a:endParaRPr/>
          </a:p>
          <a:p>
            <a:pPr marL="88900" lvl="0" indent="0" algn="l" rtl="0">
              <a:lnSpc>
                <a:spcPct val="100000"/>
              </a:lnSpc>
              <a:spcBef>
                <a:spcPts val="0"/>
              </a:spcBef>
              <a:spcAft>
                <a:spcPts val="0"/>
              </a:spcAft>
              <a:buSzPts val="2200"/>
              <a:buNone/>
            </a:pPr>
            <a:endParaRPr b="1"/>
          </a:p>
          <a:p>
            <a:pPr marL="457200" lvl="0" indent="-368300" algn="l" rtl="0">
              <a:lnSpc>
                <a:spcPct val="100000"/>
              </a:lnSpc>
              <a:spcBef>
                <a:spcPts val="0"/>
              </a:spcBef>
              <a:spcAft>
                <a:spcPts val="0"/>
              </a:spcAft>
              <a:buClr>
                <a:srgbClr val="000000"/>
              </a:buClr>
              <a:buSzPts val="2200"/>
              <a:buChar char="●"/>
            </a:pPr>
            <a:r>
              <a:rPr lang="en-IN" sz="1800" b="1"/>
              <a:t>Project Management</a:t>
            </a:r>
            <a:endParaRPr/>
          </a:p>
          <a:p>
            <a:pPr marL="914400" lvl="1" indent="-342900" algn="l" rtl="0">
              <a:lnSpc>
                <a:spcPct val="100000"/>
              </a:lnSpc>
              <a:spcBef>
                <a:spcPts val="600"/>
              </a:spcBef>
              <a:spcAft>
                <a:spcPts val="0"/>
              </a:spcAft>
              <a:buSzPts val="1800"/>
              <a:buChar char="○"/>
            </a:pPr>
            <a:r>
              <a:rPr lang="en-IN" u="sng"/>
              <a:t>Projects</a:t>
            </a:r>
            <a:r>
              <a:rPr lang="en-IN"/>
              <a:t>: Create a Project with a description of the task which can be assigned faculty in charge responsible for the project. The in charge will be able to create SCRUM activities and sub-activities to be completed for the project.</a:t>
            </a:r>
            <a:endParaRPr/>
          </a:p>
          <a:p>
            <a:pPr marL="914400" lvl="1" indent="-342900" algn="l" rtl="0">
              <a:lnSpc>
                <a:spcPct val="100000"/>
              </a:lnSpc>
              <a:spcBef>
                <a:spcPts val="600"/>
              </a:spcBef>
              <a:spcAft>
                <a:spcPts val="0"/>
              </a:spcAft>
              <a:buSzPts val="1800"/>
              <a:buChar char="○"/>
            </a:pPr>
            <a:r>
              <a:rPr lang="en-IN" u="sng"/>
              <a:t>Analytics</a:t>
            </a:r>
            <a:r>
              <a:rPr lang="en-IN"/>
              <a:t>: Real-time project progress tracker with graphs and charts showing the current project module working on with the number of hours spent on development and the available resources.</a:t>
            </a:r>
            <a:endParaRPr/>
          </a:p>
          <a:p>
            <a:pPr marL="457200" lvl="0" indent="-368300" algn="l" rtl="0">
              <a:lnSpc>
                <a:spcPct val="100000"/>
              </a:lnSpc>
              <a:spcBef>
                <a:spcPts val="0"/>
              </a:spcBef>
              <a:spcAft>
                <a:spcPts val="0"/>
              </a:spcAft>
              <a:buClr>
                <a:schemeClr val="dk1"/>
              </a:buClr>
              <a:buSzPts val="2200"/>
              <a:buChar char="●"/>
            </a:pPr>
            <a:r>
              <a:rPr lang="en-IN" sz="1800" b="1">
                <a:solidFill>
                  <a:schemeClr val="dk1"/>
                </a:solidFill>
              </a:rPr>
              <a:t>HR</a:t>
            </a:r>
            <a:r>
              <a:rPr lang="en-IN" b="1">
                <a:solidFill>
                  <a:schemeClr val="dk1"/>
                </a:solidFill>
              </a:rPr>
              <a:t> </a:t>
            </a:r>
            <a:r>
              <a:rPr lang="en-IN" sz="1800" b="1">
                <a:solidFill>
                  <a:schemeClr val="dk1"/>
                </a:solidFill>
              </a:rPr>
              <a:t>Management</a:t>
            </a:r>
            <a:endParaRPr>
              <a:solidFill>
                <a:schemeClr val="dk1"/>
              </a:solidFill>
            </a:endParaRPr>
          </a:p>
          <a:p>
            <a:pPr marL="914400" lvl="1" indent="-342900" algn="l" rtl="0">
              <a:lnSpc>
                <a:spcPct val="100000"/>
              </a:lnSpc>
              <a:spcBef>
                <a:spcPts val="600"/>
              </a:spcBef>
              <a:spcAft>
                <a:spcPts val="0"/>
              </a:spcAft>
              <a:buClr>
                <a:schemeClr val="dk1"/>
              </a:buClr>
              <a:buSzPts val="1800"/>
              <a:buChar char="○"/>
            </a:pPr>
            <a:r>
              <a:rPr lang="en-IN" u="sng">
                <a:solidFill>
                  <a:schemeClr val="dk1"/>
                </a:solidFill>
              </a:rPr>
              <a:t>Scheduling:</a:t>
            </a:r>
            <a:r>
              <a:rPr lang="en-IN">
                <a:solidFill>
                  <a:schemeClr val="dk1"/>
                </a:solidFill>
              </a:rPr>
              <a:t> Planning and scheduling the project structure by assigning the required number of members which can include assigning a lead consultant who would guid the professors and interns working on the project.</a:t>
            </a:r>
            <a:endParaRPr>
              <a:solidFill>
                <a:schemeClr val="dk1"/>
              </a:solidFill>
            </a:endParaRPr>
          </a:p>
          <a:p>
            <a:pPr marL="914400" lvl="1" indent="-342900" algn="l" rtl="0">
              <a:lnSpc>
                <a:spcPct val="100000"/>
              </a:lnSpc>
              <a:spcBef>
                <a:spcPts val="600"/>
              </a:spcBef>
              <a:spcAft>
                <a:spcPts val="0"/>
              </a:spcAft>
              <a:buClr>
                <a:schemeClr val="dk1"/>
              </a:buClr>
              <a:buSzPts val="1800"/>
              <a:buChar char="○"/>
            </a:pPr>
            <a:r>
              <a:rPr lang="en-IN" u="sng">
                <a:solidFill>
                  <a:schemeClr val="dk1"/>
                </a:solidFill>
              </a:rPr>
              <a:t>Assigning</a:t>
            </a:r>
            <a:r>
              <a:rPr lang="en-IN">
                <a:solidFill>
                  <a:schemeClr val="dk1"/>
                </a:solidFill>
              </a:rPr>
              <a:t>: The assigning of the essential tasks that initiates the project development .</a:t>
            </a:r>
            <a:endParaRPr sz="1800" b="1"/>
          </a:p>
          <a:p>
            <a:pPr marL="457200" lvl="0" indent="-228600" algn="l" rtl="0">
              <a:lnSpc>
                <a:spcPct val="100000"/>
              </a:lnSpc>
              <a:spcBef>
                <a:spcPts val="0"/>
              </a:spcBef>
              <a:spcAft>
                <a:spcPts val="0"/>
              </a:spcAft>
              <a:buClr>
                <a:srgbClr val="000000"/>
              </a:buClr>
              <a:buSzPts val="2200"/>
              <a:buNone/>
            </a:pPr>
            <a:endParaRPr sz="1800"/>
          </a:p>
          <a:p>
            <a:pPr marL="457200" lvl="0" indent="-228600" algn="l" rtl="0">
              <a:lnSpc>
                <a:spcPct val="100000"/>
              </a:lnSpc>
              <a:spcBef>
                <a:spcPts val="0"/>
              </a:spcBef>
              <a:spcAft>
                <a:spcPts val="0"/>
              </a:spcAft>
              <a:buClr>
                <a:srgbClr val="000000"/>
              </a:buClr>
              <a:buSzPts val="2200"/>
              <a:buNone/>
            </a:pP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None/>
            </a:pPr>
            <a:r>
              <a:rPr lang="en-IN"/>
              <a:t>SYSTEM MODEL</a:t>
            </a:r>
            <a:endParaRPr/>
          </a:p>
        </p:txBody>
      </p:sp>
      <p:sp>
        <p:nvSpPr>
          <p:cNvPr id="178" name="Google Shape;178;p23"/>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pPr marL="88900" lvl="0" indent="0" algn="l" rtl="0">
              <a:lnSpc>
                <a:spcPct val="100000"/>
              </a:lnSpc>
              <a:spcBef>
                <a:spcPts val="0"/>
              </a:spcBef>
              <a:spcAft>
                <a:spcPts val="0"/>
              </a:spcAft>
              <a:buSzPts val="2200"/>
              <a:buNone/>
            </a:pPr>
            <a:r>
              <a:rPr lang="en-IN" b="1"/>
              <a:t>Use Case Diagram</a:t>
            </a:r>
            <a:endParaRPr/>
          </a:p>
          <a:p>
            <a:pPr marL="88900" lvl="0" indent="0" algn="l" rtl="0">
              <a:lnSpc>
                <a:spcPct val="100000"/>
              </a:lnSpc>
              <a:spcBef>
                <a:spcPts val="0"/>
              </a:spcBef>
              <a:spcAft>
                <a:spcPts val="0"/>
              </a:spcAft>
              <a:buSzPts val="2200"/>
              <a:buNone/>
            </a:pPr>
            <a:endParaRPr/>
          </a:p>
          <a:p>
            <a:pPr marL="88900" lvl="0" indent="0" algn="l" rtl="0">
              <a:lnSpc>
                <a:spcPct val="100000"/>
              </a:lnSpc>
              <a:spcBef>
                <a:spcPts val="0"/>
              </a:spcBef>
              <a:spcAft>
                <a:spcPts val="0"/>
              </a:spcAft>
              <a:buSzPts val="2200"/>
              <a:buNone/>
            </a:pPr>
            <a:endParaRPr/>
          </a:p>
          <a:p>
            <a:pPr marL="88900" lvl="0" indent="0" algn="l" rtl="0">
              <a:lnSpc>
                <a:spcPct val="100000"/>
              </a:lnSpc>
              <a:spcBef>
                <a:spcPts val="0"/>
              </a:spcBef>
              <a:spcAft>
                <a:spcPts val="0"/>
              </a:spcAft>
              <a:buSzPts val="2200"/>
              <a:buNone/>
            </a:pPr>
            <a:endParaRPr/>
          </a:p>
        </p:txBody>
      </p:sp>
      <p:pic>
        <p:nvPicPr>
          <p:cNvPr id="179" name="Google Shape;179;p23"/>
          <p:cNvPicPr preferRelativeResize="0"/>
          <p:nvPr/>
        </p:nvPicPr>
        <p:blipFill rotWithShape="1">
          <a:blip r:embed="rId3">
            <a:alphaModFix/>
          </a:blip>
          <a:srcRect/>
          <a:stretch/>
        </p:blipFill>
        <p:spPr>
          <a:xfrm>
            <a:off x="3998825" y="642687"/>
            <a:ext cx="5014576" cy="55726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4"/>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None/>
            </a:pPr>
            <a:r>
              <a:rPr lang="en-IN"/>
              <a:t>SYSTEM MODEL</a:t>
            </a:r>
            <a:endParaRPr/>
          </a:p>
        </p:txBody>
      </p:sp>
      <p:sp>
        <p:nvSpPr>
          <p:cNvPr id="185" name="Google Shape;185;p24"/>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pPr marL="88900" lvl="0" indent="0" algn="l" rtl="0">
              <a:lnSpc>
                <a:spcPct val="100000"/>
              </a:lnSpc>
              <a:spcBef>
                <a:spcPts val="0"/>
              </a:spcBef>
              <a:spcAft>
                <a:spcPts val="0"/>
              </a:spcAft>
              <a:buSzPts val="2200"/>
              <a:buNone/>
            </a:pPr>
            <a:r>
              <a:rPr lang="en-IN" b="1"/>
              <a:t>Data Flow Diagram – </a:t>
            </a:r>
            <a:r>
              <a:rPr lang="en-IN"/>
              <a:t>Level 0</a:t>
            </a:r>
            <a:endParaRPr/>
          </a:p>
          <a:p>
            <a:pPr marL="88900" lvl="0" indent="0" algn="l" rtl="0">
              <a:lnSpc>
                <a:spcPct val="100000"/>
              </a:lnSpc>
              <a:spcBef>
                <a:spcPts val="0"/>
              </a:spcBef>
              <a:spcAft>
                <a:spcPts val="0"/>
              </a:spcAft>
              <a:buSzPts val="2200"/>
              <a:buNone/>
            </a:pPr>
            <a:endParaRPr/>
          </a:p>
          <a:p>
            <a:pPr marL="88900" lvl="0" indent="0" algn="l" rtl="0">
              <a:lnSpc>
                <a:spcPct val="100000"/>
              </a:lnSpc>
              <a:spcBef>
                <a:spcPts val="0"/>
              </a:spcBef>
              <a:spcAft>
                <a:spcPts val="0"/>
              </a:spcAft>
              <a:buSzPts val="2200"/>
              <a:buNone/>
            </a:pPr>
            <a:endParaRPr/>
          </a:p>
        </p:txBody>
      </p:sp>
      <p:pic>
        <p:nvPicPr>
          <p:cNvPr id="186" name="Google Shape;186;p24"/>
          <p:cNvPicPr preferRelativeResize="0"/>
          <p:nvPr/>
        </p:nvPicPr>
        <p:blipFill rotWithShape="1">
          <a:blip r:embed="rId3">
            <a:alphaModFix/>
          </a:blip>
          <a:srcRect/>
          <a:stretch/>
        </p:blipFill>
        <p:spPr>
          <a:xfrm>
            <a:off x="971296" y="2596388"/>
            <a:ext cx="6751320" cy="319430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None/>
            </a:pPr>
            <a:r>
              <a:rPr lang="en-IN"/>
              <a:t>SYSTEM MODEL</a:t>
            </a:r>
            <a:endParaRPr/>
          </a:p>
        </p:txBody>
      </p:sp>
      <p:sp>
        <p:nvSpPr>
          <p:cNvPr id="192" name="Google Shape;192;p25"/>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pPr marL="88900" lvl="0" indent="0" algn="l" rtl="0">
              <a:lnSpc>
                <a:spcPct val="100000"/>
              </a:lnSpc>
              <a:spcBef>
                <a:spcPts val="0"/>
              </a:spcBef>
              <a:spcAft>
                <a:spcPts val="0"/>
              </a:spcAft>
              <a:buSzPts val="2200"/>
              <a:buNone/>
            </a:pPr>
            <a:r>
              <a:rPr lang="en-IN" b="1"/>
              <a:t>Data Flow Diagram – </a:t>
            </a:r>
            <a:r>
              <a:rPr lang="en-IN"/>
              <a:t>Level 1</a:t>
            </a:r>
            <a:endParaRPr/>
          </a:p>
          <a:p>
            <a:pPr marL="88900" lvl="0" indent="0" algn="l" rtl="0">
              <a:lnSpc>
                <a:spcPct val="100000"/>
              </a:lnSpc>
              <a:spcBef>
                <a:spcPts val="0"/>
              </a:spcBef>
              <a:spcAft>
                <a:spcPts val="0"/>
              </a:spcAft>
              <a:buSzPts val="2200"/>
              <a:buNone/>
            </a:pPr>
            <a:endParaRPr/>
          </a:p>
          <a:p>
            <a:pPr marL="88900" lvl="0" indent="0" algn="l" rtl="0">
              <a:lnSpc>
                <a:spcPct val="100000"/>
              </a:lnSpc>
              <a:spcBef>
                <a:spcPts val="0"/>
              </a:spcBef>
              <a:spcAft>
                <a:spcPts val="0"/>
              </a:spcAft>
              <a:buSzPts val="2200"/>
              <a:buNone/>
            </a:pPr>
            <a:endParaRPr/>
          </a:p>
          <a:p>
            <a:pPr marL="88900" lvl="0" indent="0" algn="l" rtl="0">
              <a:lnSpc>
                <a:spcPct val="100000"/>
              </a:lnSpc>
              <a:spcBef>
                <a:spcPts val="0"/>
              </a:spcBef>
              <a:spcAft>
                <a:spcPts val="0"/>
              </a:spcAft>
              <a:buSzPts val="2200"/>
              <a:buNone/>
            </a:pPr>
            <a:endParaRPr/>
          </a:p>
          <a:p>
            <a:pPr marL="88900" lvl="0" indent="0" algn="l" rtl="0">
              <a:lnSpc>
                <a:spcPct val="100000"/>
              </a:lnSpc>
              <a:spcBef>
                <a:spcPts val="0"/>
              </a:spcBef>
              <a:spcAft>
                <a:spcPts val="0"/>
              </a:spcAft>
              <a:buSzPts val="2200"/>
              <a:buNone/>
            </a:pPr>
            <a:endParaRPr/>
          </a:p>
        </p:txBody>
      </p:sp>
      <p:pic>
        <p:nvPicPr>
          <p:cNvPr id="193" name="Google Shape;193;p25"/>
          <p:cNvPicPr preferRelativeResize="0"/>
          <p:nvPr/>
        </p:nvPicPr>
        <p:blipFill rotWithShape="1">
          <a:blip r:embed="rId3">
            <a:alphaModFix/>
          </a:blip>
          <a:srcRect/>
          <a:stretch/>
        </p:blipFill>
        <p:spPr>
          <a:xfrm>
            <a:off x="1028700" y="2025034"/>
            <a:ext cx="6743700" cy="42395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None/>
            </a:pPr>
            <a:r>
              <a:rPr lang="en-IN"/>
              <a:t>DATABASE DESIGN</a:t>
            </a:r>
            <a:endParaRPr/>
          </a:p>
        </p:txBody>
      </p:sp>
      <p:pic>
        <p:nvPicPr>
          <p:cNvPr id="199" name="Google Shape;199;p26"/>
          <p:cNvPicPr preferRelativeResize="0"/>
          <p:nvPr/>
        </p:nvPicPr>
        <p:blipFill rotWithShape="1">
          <a:blip r:embed="rId3">
            <a:alphaModFix/>
          </a:blip>
          <a:srcRect b="1019"/>
          <a:stretch/>
        </p:blipFill>
        <p:spPr>
          <a:xfrm>
            <a:off x="0" y="1134900"/>
            <a:ext cx="7658102" cy="5173126"/>
          </a:xfrm>
          <a:prstGeom prst="rect">
            <a:avLst/>
          </a:prstGeom>
          <a:noFill/>
          <a:ln>
            <a:noFill/>
          </a:ln>
        </p:spPr>
      </p:pic>
      <p:sp>
        <p:nvSpPr>
          <p:cNvPr id="200" name="Google Shape;200;p26"/>
          <p:cNvSpPr txBox="1">
            <a:spLocks noGrp="1"/>
          </p:cNvSpPr>
          <p:nvPr>
            <p:ph type="body" idx="1"/>
          </p:nvPr>
        </p:nvSpPr>
        <p:spPr>
          <a:xfrm>
            <a:off x="311700" y="1151408"/>
            <a:ext cx="8520600" cy="4555200"/>
          </a:xfrm>
          <a:prstGeom prst="rect">
            <a:avLst/>
          </a:prstGeom>
          <a:noFill/>
          <a:ln>
            <a:noFill/>
          </a:ln>
        </p:spPr>
        <p:txBody>
          <a:bodyPr spcFirstLastPara="1" wrap="square" lIns="91425" tIns="91425" rIns="91425" bIns="91425" anchor="t" anchorCtr="0">
            <a:noAutofit/>
          </a:bodyPr>
          <a:lstStyle/>
          <a:p>
            <a:pPr marL="88900" lvl="0" indent="0" algn="r" rtl="0">
              <a:lnSpc>
                <a:spcPct val="100000"/>
              </a:lnSpc>
              <a:spcBef>
                <a:spcPts val="0"/>
              </a:spcBef>
              <a:spcAft>
                <a:spcPts val="0"/>
              </a:spcAft>
              <a:buSzPts val="2200"/>
              <a:buNone/>
            </a:pPr>
            <a:r>
              <a:rPr lang="en-IN" b="1"/>
              <a:t>Entity Relationship Diagram</a:t>
            </a:r>
            <a:endParaRPr/>
          </a:p>
          <a:p>
            <a:pPr marL="88900" lvl="0" indent="0" algn="r" rtl="0">
              <a:lnSpc>
                <a:spcPct val="100000"/>
              </a:lnSpc>
              <a:spcBef>
                <a:spcPts val="0"/>
              </a:spcBef>
              <a:spcAft>
                <a:spcPts val="0"/>
              </a:spcAft>
              <a:buSzPts val="22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7"/>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None/>
            </a:pPr>
            <a:r>
              <a:rPr lang="en-IN"/>
              <a:t>INTERFACE DESIGN</a:t>
            </a:r>
            <a:endParaRPr/>
          </a:p>
        </p:txBody>
      </p:sp>
      <p:pic>
        <p:nvPicPr>
          <p:cNvPr id="5" name="image8.png">
            <a:extLst>
              <a:ext uri="{FF2B5EF4-FFF2-40B4-BE49-F238E27FC236}">
                <a16:creationId xmlns:a16="http://schemas.microsoft.com/office/drawing/2014/main" id="{3B6E4349-1ADD-4892-A188-730A59BAED34}"/>
              </a:ext>
            </a:extLst>
          </p:cNvPr>
          <p:cNvPicPr/>
          <p:nvPr/>
        </p:nvPicPr>
        <p:blipFill>
          <a:blip r:embed="rId3"/>
          <a:srcRect/>
          <a:stretch>
            <a:fillRect/>
          </a:stretch>
        </p:blipFill>
        <p:spPr>
          <a:xfrm>
            <a:off x="311700" y="1180607"/>
            <a:ext cx="8520600" cy="4646452"/>
          </a:xfrm>
          <a:prstGeom prst="rect">
            <a:avLst/>
          </a:prstGeo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None/>
            </a:pPr>
            <a:r>
              <a:rPr lang="en-IN"/>
              <a:t>INTERFACE DESIGN</a:t>
            </a:r>
            <a:endParaRPr/>
          </a:p>
        </p:txBody>
      </p:sp>
      <p:pic>
        <p:nvPicPr>
          <p:cNvPr id="5" name="image7.png">
            <a:extLst>
              <a:ext uri="{FF2B5EF4-FFF2-40B4-BE49-F238E27FC236}">
                <a16:creationId xmlns:a16="http://schemas.microsoft.com/office/drawing/2014/main" id="{D459A230-B7FD-4203-9F7F-5C5758A54B96}"/>
              </a:ext>
            </a:extLst>
          </p:cNvPr>
          <p:cNvPicPr/>
          <p:nvPr/>
        </p:nvPicPr>
        <p:blipFill>
          <a:blip r:embed="rId3"/>
          <a:srcRect/>
          <a:stretch>
            <a:fillRect/>
          </a:stretch>
        </p:blipFill>
        <p:spPr>
          <a:xfrm>
            <a:off x="311700" y="1427187"/>
            <a:ext cx="8520600" cy="4579166"/>
          </a:xfrm>
          <a:prstGeom prst="rect">
            <a:avLst/>
          </a:prstGeo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None/>
            </a:pPr>
            <a:r>
              <a:rPr lang="en-IN"/>
              <a:t>INTERFACE DESIGN</a:t>
            </a:r>
            <a:endParaRPr/>
          </a:p>
        </p:txBody>
      </p:sp>
      <p:pic>
        <p:nvPicPr>
          <p:cNvPr id="6" name="image10.png">
            <a:extLst>
              <a:ext uri="{FF2B5EF4-FFF2-40B4-BE49-F238E27FC236}">
                <a16:creationId xmlns:a16="http://schemas.microsoft.com/office/drawing/2014/main" id="{F622AD07-015F-460A-93CB-D763DD1B4D4E}"/>
              </a:ext>
            </a:extLst>
          </p:cNvPr>
          <p:cNvPicPr/>
          <p:nvPr/>
        </p:nvPicPr>
        <p:blipFill>
          <a:blip r:embed="rId3"/>
          <a:srcRect/>
          <a:stretch>
            <a:fillRect/>
          </a:stretch>
        </p:blipFill>
        <p:spPr>
          <a:xfrm>
            <a:off x="311700" y="1197535"/>
            <a:ext cx="8520600" cy="5067097"/>
          </a:xfrm>
          <a:prstGeom prst="rect">
            <a:avLst/>
          </a:prstGeom>
          <a:ln/>
        </p:spPr>
      </p:pic>
    </p:spTree>
    <p:extLst>
      <p:ext uri="{BB962C8B-B14F-4D97-AF65-F5344CB8AC3E}">
        <p14:creationId xmlns:p14="http://schemas.microsoft.com/office/powerpoint/2010/main" val="1198542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None/>
            </a:pPr>
            <a:r>
              <a:rPr lang="en-IN"/>
              <a:t>INTERFACE DESIGN</a:t>
            </a:r>
            <a:endParaRPr/>
          </a:p>
        </p:txBody>
      </p:sp>
      <p:pic>
        <p:nvPicPr>
          <p:cNvPr id="5" name="image7.png">
            <a:extLst>
              <a:ext uri="{FF2B5EF4-FFF2-40B4-BE49-F238E27FC236}">
                <a16:creationId xmlns:a16="http://schemas.microsoft.com/office/drawing/2014/main" id="{D459A230-B7FD-4203-9F7F-5C5758A54B96}"/>
              </a:ext>
            </a:extLst>
          </p:cNvPr>
          <p:cNvPicPr/>
          <p:nvPr/>
        </p:nvPicPr>
        <p:blipFill>
          <a:blip r:embed="rId3"/>
          <a:srcRect/>
          <a:stretch>
            <a:fillRect/>
          </a:stretch>
        </p:blipFill>
        <p:spPr>
          <a:xfrm>
            <a:off x="311700" y="1427187"/>
            <a:ext cx="8520600" cy="4579166"/>
          </a:xfrm>
          <a:prstGeom prst="rect">
            <a:avLst/>
          </a:prstGeom>
          <a:ln/>
        </p:spPr>
      </p:pic>
    </p:spTree>
    <p:extLst>
      <p:ext uri="{BB962C8B-B14F-4D97-AF65-F5344CB8AC3E}">
        <p14:creationId xmlns:p14="http://schemas.microsoft.com/office/powerpoint/2010/main" val="3905742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None/>
            </a:pPr>
            <a:r>
              <a:rPr lang="en-IN"/>
              <a:t>INTERFACE DESIGN</a:t>
            </a:r>
            <a:endParaRPr/>
          </a:p>
        </p:txBody>
      </p:sp>
      <p:pic>
        <p:nvPicPr>
          <p:cNvPr id="4" name="image4.png">
            <a:extLst>
              <a:ext uri="{FF2B5EF4-FFF2-40B4-BE49-F238E27FC236}">
                <a16:creationId xmlns:a16="http://schemas.microsoft.com/office/drawing/2014/main" id="{AD597E91-307F-44EA-AE30-7697638E39C2}"/>
              </a:ext>
            </a:extLst>
          </p:cNvPr>
          <p:cNvPicPr/>
          <p:nvPr/>
        </p:nvPicPr>
        <p:blipFill>
          <a:blip r:embed="rId3"/>
          <a:srcRect/>
          <a:stretch>
            <a:fillRect/>
          </a:stretch>
        </p:blipFill>
        <p:spPr>
          <a:xfrm>
            <a:off x="311700" y="1356867"/>
            <a:ext cx="8520600" cy="4774992"/>
          </a:xfrm>
          <a:prstGeom prst="rect">
            <a:avLst/>
          </a:prstGeom>
          <a:ln/>
        </p:spPr>
      </p:pic>
    </p:spTree>
    <p:extLst>
      <p:ext uri="{BB962C8B-B14F-4D97-AF65-F5344CB8AC3E}">
        <p14:creationId xmlns:p14="http://schemas.microsoft.com/office/powerpoint/2010/main" val="4136681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4"/>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None/>
            </a:pPr>
            <a:r>
              <a:rPr lang="en-IN"/>
              <a:t>ABSTRACT</a:t>
            </a:r>
            <a:endParaRPr/>
          </a:p>
        </p:txBody>
      </p:sp>
      <p:sp>
        <p:nvSpPr>
          <p:cNvPr id="118" name="Google Shape;118;p14"/>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pPr marL="88900" indent="0">
              <a:buNone/>
            </a:pPr>
            <a:r>
              <a:rPr lang="en-IN" dirty="0"/>
              <a:t>The above software is based on the project management system which is proposed in order to make project developments by a group of individuals in an efficient manner by providing the essential tools that make their time in developing the product in a productive manner. The software is focused toward developers who want to create their products in an organized environment where they are able to keep track of all their requirements and are provided with the respective tools to create an effective work pattern. </a:t>
            </a:r>
          </a:p>
          <a:p>
            <a:pPr marL="0" lvl="0" indent="0" algn="l" rtl="0">
              <a:lnSpc>
                <a:spcPct val="100000"/>
              </a:lnSpc>
              <a:spcBef>
                <a:spcPts val="600"/>
              </a:spcBef>
              <a:spcAft>
                <a:spcPts val="600"/>
              </a:spcAft>
              <a:buClr>
                <a:srgbClr val="000000"/>
              </a:buClr>
              <a:buSzPts val="22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None/>
            </a:pPr>
            <a:r>
              <a:rPr lang="en-IN"/>
              <a:t>INTERFACE DESIGN</a:t>
            </a:r>
            <a:endParaRPr/>
          </a:p>
        </p:txBody>
      </p:sp>
      <p:pic>
        <p:nvPicPr>
          <p:cNvPr id="7" name="image6.png">
            <a:extLst>
              <a:ext uri="{FF2B5EF4-FFF2-40B4-BE49-F238E27FC236}">
                <a16:creationId xmlns:a16="http://schemas.microsoft.com/office/drawing/2014/main" id="{3806B6E8-59DE-49BB-9E92-42EDC4013583}"/>
              </a:ext>
            </a:extLst>
          </p:cNvPr>
          <p:cNvPicPr/>
          <p:nvPr/>
        </p:nvPicPr>
        <p:blipFill>
          <a:blip r:embed="rId3"/>
          <a:srcRect/>
          <a:stretch>
            <a:fillRect/>
          </a:stretch>
        </p:blipFill>
        <p:spPr>
          <a:xfrm>
            <a:off x="462148" y="1356867"/>
            <a:ext cx="8242581" cy="4676380"/>
          </a:xfrm>
          <a:prstGeom prst="rect">
            <a:avLst/>
          </a:prstGeo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None/>
            </a:pPr>
            <a:r>
              <a:rPr lang="en-IN"/>
              <a:t>INTERFACE DESIGN</a:t>
            </a:r>
            <a:endParaRPr/>
          </a:p>
        </p:txBody>
      </p:sp>
      <p:pic>
        <p:nvPicPr>
          <p:cNvPr id="4" name="image1.png">
            <a:extLst>
              <a:ext uri="{FF2B5EF4-FFF2-40B4-BE49-F238E27FC236}">
                <a16:creationId xmlns:a16="http://schemas.microsoft.com/office/drawing/2014/main" id="{EE263603-CF9F-4A28-8987-FE2806F09954}"/>
              </a:ext>
            </a:extLst>
          </p:cNvPr>
          <p:cNvPicPr/>
          <p:nvPr/>
        </p:nvPicPr>
        <p:blipFill>
          <a:blip r:embed="rId3"/>
          <a:srcRect/>
          <a:stretch>
            <a:fillRect/>
          </a:stretch>
        </p:blipFill>
        <p:spPr>
          <a:xfrm>
            <a:off x="311700" y="1356866"/>
            <a:ext cx="8520600" cy="4640521"/>
          </a:xfrm>
          <a:prstGeom prst="rect">
            <a:avLst/>
          </a:prstGeom>
          <a:ln/>
        </p:spPr>
      </p:pic>
    </p:spTree>
    <p:extLst>
      <p:ext uri="{BB962C8B-B14F-4D97-AF65-F5344CB8AC3E}">
        <p14:creationId xmlns:p14="http://schemas.microsoft.com/office/powerpoint/2010/main" val="2740456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None/>
            </a:pPr>
            <a:r>
              <a:rPr lang="en-IN"/>
              <a:t>INTERFACE DESIGN</a:t>
            </a:r>
            <a:endParaRPr/>
          </a:p>
        </p:txBody>
      </p:sp>
      <p:pic>
        <p:nvPicPr>
          <p:cNvPr id="4" name="image2.png">
            <a:extLst>
              <a:ext uri="{FF2B5EF4-FFF2-40B4-BE49-F238E27FC236}">
                <a16:creationId xmlns:a16="http://schemas.microsoft.com/office/drawing/2014/main" id="{D84B783D-E667-476B-AA29-CFC8C9F88E8B}"/>
              </a:ext>
            </a:extLst>
          </p:cNvPr>
          <p:cNvPicPr/>
          <p:nvPr/>
        </p:nvPicPr>
        <p:blipFill>
          <a:blip r:embed="rId3"/>
          <a:srcRect/>
          <a:stretch>
            <a:fillRect/>
          </a:stretch>
        </p:blipFill>
        <p:spPr>
          <a:xfrm>
            <a:off x="311700" y="1334454"/>
            <a:ext cx="8520600" cy="4815333"/>
          </a:xfrm>
          <a:prstGeom prst="rect">
            <a:avLst/>
          </a:prstGeom>
          <a:ln/>
        </p:spPr>
      </p:pic>
    </p:spTree>
    <p:extLst>
      <p:ext uri="{BB962C8B-B14F-4D97-AF65-F5344CB8AC3E}">
        <p14:creationId xmlns:p14="http://schemas.microsoft.com/office/powerpoint/2010/main" val="1209774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None/>
            </a:pPr>
            <a:r>
              <a:rPr lang="en-IN"/>
              <a:t>INTERFACE DESIGN</a:t>
            </a:r>
            <a:endParaRPr/>
          </a:p>
        </p:txBody>
      </p:sp>
      <p:pic>
        <p:nvPicPr>
          <p:cNvPr id="7" name="image5.png">
            <a:extLst>
              <a:ext uri="{FF2B5EF4-FFF2-40B4-BE49-F238E27FC236}">
                <a16:creationId xmlns:a16="http://schemas.microsoft.com/office/drawing/2014/main" id="{2EE9F168-801D-472F-9D48-8A9F0E9AC566}"/>
              </a:ext>
            </a:extLst>
          </p:cNvPr>
          <p:cNvPicPr/>
          <p:nvPr/>
        </p:nvPicPr>
        <p:blipFill>
          <a:blip r:embed="rId3"/>
          <a:srcRect/>
          <a:stretch>
            <a:fillRect/>
          </a:stretch>
        </p:blipFill>
        <p:spPr>
          <a:xfrm>
            <a:off x="408360" y="1356867"/>
            <a:ext cx="8423940" cy="4730168"/>
          </a:xfrm>
          <a:prstGeom prst="rect">
            <a:avLst/>
          </a:prstGeo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None/>
            </a:pPr>
            <a:r>
              <a:rPr lang="en-IN"/>
              <a:t>IMPLEMENTATION</a:t>
            </a:r>
            <a:endParaRPr/>
          </a:p>
        </p:txBody>
      </p:sp>
      <p:sp>
        <p:nvSpPr>
          <p:cNvPr id="269" name="Google Shape;269;p36"/>
          <p:cNvSpPr txBox="1">
            <a:spLocks noGrp="1"/>
          </p:cNvSpPr>
          <p:nvPr>
            <p:ph type="body" idx="1"/>
          </p:nvPr>
        </p:nvSpPr>
        <p:spPr>
          <a:xfrm>
            <a:off x="542400" y="1356875"/>
            <a:ext cx="8059200" cy="45552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Clr>
                <a:srgbClr val="000000"/>
              </a:buClr>
              <a:buSzPts val="2200"/>
              <a:buNone/>
            </a:pPr>
            <a:r>
              <a:rPr lang="en-IN" sz="1800"/>
              <a:t>MVC (Model-View-Controller) is a software design pattern built around the interconnection of three main component types, in a programming language such as PHP, often with a strong focus on object- oriented programming (OOP) software paradigms. The three component types are loosely termed models, views, and controllers. </a:t>
            </a:r>
            <a:endParaRPr sz="1800"/>
          </a:p>
          <a:p>
            <a:pPr marL="457200" lvl="0" indent="-228600" algn="l" rtl="0">
              <a:lnSpc>
                <a:spcPct val="100000"/>
              </a:lnSpc>
              <a:spcBef>
                <a:spcPts val="0"/>
              </a:spcBef>
              <a:spcAft>
                <a:spcPts val="0"/>
              </a:spcAft>
              <a:buClr>
                <a:srgbClr val="000000"/>
              </a:buClr>
              <a:buSzPts val="2200"/>
              <a:buNone/>
            </a:pPr>
            <a:endParaRPr sz="1800"/>
          </a:p>
          <a:p>
            <a:pPr marL="457200" lvl="0" indent="-228600" algn="l" rtl="0">
              <a:lnSpc>
                <a:spcPct val="100000"/>
              </a:lnSpc>
              <a:spcBef>
                <a:spcPts val="0"/>
              </a:spcBef>
              <a:spcAft>
                <a:spcPts val="0"/>
              </a:spcAft>
              <a:buClr>
                <a:srgbClr val="000000"/>
              </a:buClr>
              <a:buSzPts val="2200"/>
              <a:buNone/>
            </a:pPr>
            <a:endParaRPr sz="1800"/>
          </a:p>
          <a:p>
            <a:pPr marL="457200" lvl="0" indent="0" algn="l" rtl="0">
              <a:lnSpc>
                <a:spcPct val="100000"/>
              </a:lnSpc>
              <a:spcBef>
                <a:spcPts val="0"/>
              </a:spcBef>
              <a:spcAft>
                <a:spcPts val="0"/>
              </a:spcAft>
              <a:buSzPts val="2200"/>
              <a:buNone/>
            </a:pPr>
            <a:r>
              <a:rPr lang="en-IN" sz="1800" b="1">
                <a:solidFill>
                  <a:schemeClr val="dk1"/>
                </a:solidFill>
              </a:rPr>
              <a:t>Rationale For Choosing MVC</a:t>
            </a:r>
            <a:endParaRPr sz="1800" b="1">
              <a:solidFill>
                <a:schemeClr val="dk1"/>
              </a:solidFill>
            </a:endParaRPr>
          </a:p>
          <a:p>
            <a:pPr marL="457200" lvl="0" indent="0" algn="l" rtl="0">
              <a:lnSpc>
                <a:spcPct val="100000"/>
              </a:lnSpc>
              <a:spcBef>
                <a:spcPts val="0"/>
              </a:spcBef>
              <a:spcAft>
                <a:spcPts val="0"/>
              </a:spcAft>
              <a:buClr>
                <a:schemeClr val="dk1"/>
              </a:buClr>
              <a:buSzPts val="1100"/>
              <a:buFont typeface="Arial"/>
              <a:buNone/>
            </a:pPr>
            <a:r>
              <a:rPr lang="en-IN" sz="1800">
                <a:solidFill>
                  <a:schemeClr val="dk1"/>
                </a:solidFill>
              </a:rPr>
              <a:t>The architecture of implementation adopted was the MVC architectural pattern. This pattern was chosen because the application was to be developed using Django and most Django  frameworks are MVC based which proves the power of MVC and its flexibility and robustness.And the list below shows popular MVC frameworks are Flask.</a:t>
            </a:r>
            <a:endParaRPr/>
          </a:p>
          <a:p>
            <a:pPr marL="457200" lvl="0" indent="-228600" algn="l" rtl="0">
              <a:lnSpc>
                <a:spcPct val="100000"/>
              </a:lnSpc>
              <a:spcBef>
                <a:spcPts val="0"/>
              </a:spcBef>
              <a:spcAft>
                <a:spcPts val="0"/>
              </a:spcAft>
              <a:buClr>
                <a:srgbClr val="000000"/>
              </a:buClr>
              <a:buSzPts val="2200"/>
              <a:buNone/>
            </a:pPr>
            <a:endParaRPr sz="1800"/>
          </a:p>
          <a:p>
            <a:pPr marL="457200" lvl="0" indent="-228600" algn="l" rtl="0">
              <a:lnSpc>
                <a:spcPct val="100000"/>
              </a:lnSpc>
              <a:spcBef>
                <a:spcPts val="0"/>
              </a:spcBef>
              <a:spcAft>
                <a:spcPts val="0"/>
              </a:spcAft>
              <a:buClr>
                <a:srgbClr val="000000"/>
              </a:buClr>
              <a:buSzPts val="2200"/>
              <a:buFont typeface="Arial"/>
              <a:buNone/>
            </a:pP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None/>
            </a:pPr>
            <a:r>
              <a:rPr lang="en-IN"/>
              <a:t>References</a:t>
            </a:r>
            <a:endParaRPr/>
          </a:p>
        </p:txBody>
      </p:sp>
      <p:sp>
        <p:nvSpPr>
          <p:cNvPr id="275" name="Google Shape;275;p37"/>
          <p:cNvSpPr txBox="1">
            <a:spLocks noGrp="1"/>
          </p:cNvSpPr>
          <p:nvPr>
            <p:ph type="body" idx="1"/>
          </p:nvPr>
        </p:nvSpPr>
        <p:spPr>
          <a:xfrm>
            <a:off x="542400" y="1356875"/>
            <a:ext cx="8059200" cy="45552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IN" sz="1800" u="sng">
                <a:solidFill>
                  <a:schemeClr val="hlink"/>
                </a:solidFill>
                <a:hlinkClick r:id="rId3"/>
              </a:rPr>
              <a:t>https://wrapbootstrap.com/tag/project-management</a:t>
            </a:r>
            <a:endParaRPr sz="1800"/>
          </a:p>
          <a:p>
            <a:pPr marL="457200" lvl="0" indent="-342900" algn="l" rtl="0">
              <a:lnSpc>
                <a:spcPct val="100000"/>
              </a:lnSpc>
              <a:spcBef>
                <a:spcPts val="0"/>
              </a:spcBef>
              <a:spcAft>
                <a:spcPts val="0"/>
              </a:spcAft>
              <a:buSzPts val="1800"/>
              <a:buChar char="●"/>
            </a:pPr>
            <a:r>
              <a:rPr lang="en-IN" sz="1800" u="sng">
                <a:solidFill>
                  <a:schemeClr val="hlink"/>
                </a:solidFill>
                <a:hlinkClick r:id="rId4"/>
              </a:rPr>
              <a:t>https://monday.com/lp/projectmanagement/bundle/?utm_medium=cpc&amp;utm_source=adwordssearch&amp;utm_campaign=ww2-en-prm-workos-project-project_management-e-search-desktop-exp-aw&amp;utm_keyword=project%20management&amp;utm_match_type=e&amp;cluster=generic&amp;subcluster=project_management_software&amp;ati=</a:t>
            </a:r>
            <a:endParaRPr sz="1800"/>
          </a:p>
          <a:p>
            <a:pPr marL="457200" lvl="0" indent="-342900" algn="l" rtl="0">
              <a:lnSpc>
                <a:spcPct val="100000"/>
              </a:lnSpc>
              <a:spcBef>
                <a:spcPts val="0"/>
              </a:spcBef>
              <a:spcAft>
                <a:spcPts val="0"/>
              </a:spcAft>
              <a:buSzPts val="1800"/>
              <a:buChar char="●"/>
            </a:pPr>
            <a:r>
              <a:rPr lang="en-IN" sz="1800" u="sng">
                <a:solidFill>
                  <a:schemeClr val="hlink"/>
                </a:solidFill>
                <a:hlinkClick r:id="rId5"/>
              </a:rPr>
              <a:t>https://www.atlassian.com/software/jira?&amp;aceid=&amp;adposition=&amp;adgroup=143541078612&amp;campaign=17623646550&amp;creative=607643157113&amp;device=c&amp;keyword=pm%20management%20project&amp;matchtype=e&amp;network=g&amp;placement=&amp;ds_kids=p71904397651&amp;ds_e=GOOGLE&amp;ds_eid=700000001756546&amp;ds_e1=GOOGLE&amp;gclsrc=ds</a:t>
            </a:r>
            <a:endParaRPr sz="1800"/>
          </a:p>
          <a:p>
            <a:pPr marL="914400" lvl="0" indent="0" algn="l" rtl="0">
              <a:lnSpc>
                <a:spcPct val="100000"/>
              </a:lnSpc>
              <a:spcBef>
                <a:spcPts val="0"/>
              </a:spcBef>
              <a:spcAft>
                <a:spcPts val="0"/>
              </a:spcAft>
              <a:buSzPts val="2200"/>
              <a:buNone/>
            </a:pPr>
            <a:endParaRPr sz="1800"/>
          </a:p>
          <a:p>
            <a:pPr marL="457200" lvl="0" indent="-228600" algn="l" rtl="0">
              <a:lnSpc>
                <a:spcPct val="100000"/>
              </a:lnSpc>
              <a:spcBef>
                <a:spcPts val="0"/>
              </a:spcBef>
              <a:spcAft>
                <a:spcPts val="0"/>
              </a:spcAft>
              <a:buClr>
                <a:srgbClr val="000000"/>
              </a:buClr>
              <a:buSzPts val="2200"/>
              <a:buNone/>
            </a:pPr>
            <a:endParaRPr sz="1800"/>
          </a:p>
          <a:p>
            <a:pPr marL="457200" lvl="0" indent="-228600" algn="l" rtl="0">
              <a:lnSpc>
                <a:spcPct val="100000"/>
              </a:lnSpc>
              <a:spcBef>
                <a:spcPts val="0"/>
              </a:spcBef>
              <a:spcAft>
                <a:spcPts val="0"/>
              </a:spcAft>
              <a:buClr>
                <a:srgbClr val="000000"/>
              </a:buClr>
              <a:buSzPts val="2200"/>
              <a:buNone/>
            </a:pP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8"/>
          <p:cNvSpPr txBox="1">
            <a:spLocks noGrp="1"/>
          </p:cNvSpPr>
          <p:nvPr>
            <p:ph type="title"/>
          </p:nvPr>
        </p:nvSpPr>
        <p:spPr>
          <a:xfrm>
            <a:off x="275850" y="2370000"/>
            <a:ext cx="8592300" cy="211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2800"/>
              <a:buNone/>
            </a:pPr>
            <a:r>
              <a:rPr lang="en-IN" sz="6500"/>
              <a:t>THANK </a:t>
            </a:r>
            <a:endParaRPr sz="6500"/>
          </a:p>
          <a:p>
            <a:pPr marL="0" lvl="0" indent="0" algn="ctr" rtl="0">
              <a:lnSpc>
                <a:spcPct val="100000"/>
              </a:lnSpc>
              <a:spcBef>
                <a:spcPts val="0"/>
              </a:spcBef>
              <a:spcAft>
                <a:spcPts val="0"/>
              </a:spcAft>
              <a:buClr>
                <a:srgbClr val="000000"/>
              </a:buClr>
              <a:buSzPts val="2800"/>
              <a:buNone/>
            </a:pPr>
            <a:r>
              <a:rPr lang="en-IN" sz="6500"/>
              <a:t>YOU</a:t>
            </a:r>
            <a:endParaRPr sz="6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None/>
            </a:pPr>
            <a:r>
              <a:rPr lang="en-IN"/>
              <a:t>OBJECTIVES</a:t>
            </a:r>
            <a:endParaRPr/>
          </a:p>
        </p:txBody>
      </p:sp>
      <p:sp>
        <p:nvSpPr>
          <p:cNvPr id="124" name="Google Shape;124;p15"/>
          <p:cNvSpPr txBox="1">
            <a:spLocks noGrp="1"/>
          </p:cNvSpPr>
          <p:nvPr>
            <p:ph type="body" idx="1"/>
          </p:nvPr>
        </p:nvSpPr>
        <p:spPr>
          <a:xfrm>
            <a:off x="311700" y="1285621"/>
            <a:ext cx="8520600" cy="4555200"/>
          </a:xfrm>
          <a:prstGeom prst="rect">
            <a:avLst/>
          </a:prstGeom>
          <a:noFill/>
          <a:ln>
            <a:noFill/>
          </a:ln>
        </p:spPr>
        <p:txBody>
          <a:bodyPr spcFirstLastPara="1" wrap="square" lIns="91425" tIns="91425" rIns="91425" bIns="91425" anchor="t" anchorCtr="0">
            <a:normAutofit lnSpcReduction="10000"/>
          </a:bodyPr>
          <a:lstStyle/>
          <a:p>
            <a:pPr marL="88900" indent="0">
              <a:buNone/>
            </a:pPr>
            <a:r>
              <a:rPr lang="en-IN" dirty="0"/>
              <a:t>The software fulfils objectives which are core to project developments these include:</a:t>
            </a:r>
          </a:p>
          <a:p>
            <a:pPr marL="88900" indent="0">
              <a:buNone/>
            </a:pPr>
            <a:r>
              <a:rPr lang="en-IN" dirty="0"/>
              <a:t> </a:t>
            </a:r>
          </a:p>
          <a:p>
            <a:r>
              <a:rPr lang="en-IN" dirty="0"/>
              <a:t>Details about the project development details such as project domain and a brief description of the product developed under it. 2. Providing certain tools that make the development process efficient which could include workspaces for each development team which includes platforms to conduct virtual meets, calendar to schedule events, and storage tools to store all the project requirements and progress. </a:t>
            </a:r>
          </a:p>
          <a:p>
            <a:endParaRPr lang="en-IN" dirty="0"/>
          </a:p>
          <a:p>
            <a:r>
              <a:rPr lang="en-IN" dirty="0"/>
              <a:t>Scheduling different tasks to be accomplished for a successful project </a:t>
            </a:r>
          </a:p>
          <a:p>
            <a:endParaRPr lang="en-IN" dirty="0"/>
          </a:p>
          <a:p>
            <a:r>
              <a:rPr lang="en-IN" dirty="0"/>
              <a:t>The details of the individuals who are a part of the project along with their role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None/>
            </a:pPr>
            <a:r>
              <a:rPr lang="en-IN"/>
              <a:t>OBJECTIVES</a:t>
            </a:r>
            <a:endParaRPr/>
          </a:p>
        </p:txBody>
      </p:sp>
      <p:sp>
        <p:nvSpPr>
          <p:cNvPr id="130" name="Google Shape;130;p16"/>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r>
              <a:rPr lang="en-IN" sz="2400" dirty="0"/>
              <a:t>Keeping a track of all the tasks assigned and completed by each team member by updating the status of each task. </a:t>
            </a:r>
          </a:p>
          <a:p>
            <a:endParaRPr lang="en-IN" sz="2400" dirty="0"/>
          </a:p>
          <a:p>
            <a:r>
              <a:rPr lang="en-IN" sz="2400" dirty="0"/>
              <a:t>The work details of the team members such as number of tasks completed, the number of hours spent, pending tasks and deadlines.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None/>
            </a:pPr>
            <a:r>
              <a:rPr lang="en-IN"/>
              <a:t>PROPOSED SYSTEM - Proposed Problem Definition</a:t>
            </a:r>
            <a:br>
              <a:rPr lang="en-IN"/>
            </a:br>
            <a:endParaRPr/>
          </a:p>
        </p:txBody>
      </p:sp>
      <p:sp>
        <p:nvSpPr>
          <p:cNvPr id="136" name="Google Shape;136;p17"/>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pPr marL="88900" indent="0">
              <a:buNone/>
            </a:pPr>
            <a:r>
              <a:rPr lang="en-IN" dirty="0"/>
              <a:t>Developing a product in the real world environment is a tedious task as it demands a lot of human effort and resources which can make the development of these products difficult and time consuming. The manual gathering of the requirements and the forming the appropriate team for the development can cause human error which could prove costly in the future. The ways of scheduling the tasks required to complete the project and keeping track of the task completions by each team member can sometimes go so out of hand that the end product may not fulfil all what it was meant to do at the initial phase of the project development.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None/>
            </a:pPr>
            <a:r>
              <a:rPr lang="en-IN"/>
              <a:t>Existing System</a:t>
            </a:r>
            <a:endParaRPr/>
          </a:p>
        </p:txBody>
      </p:sp>
      <p:sp>
        <p:nvSpPr>
          <p:cNvPr id="142" name="Google Shape;142;p18"/>
          <p:cNvSpPr txBox="1"/>
          <p:nvPr/>
        </p:nvSpPr>
        <p:spPr>
          <a:xfrm>
            <a:off x="417450" y="4750900"/>
            <a:ext cx="5357100" cy="1154400"/>
          </a:xfrm>
          <a:prstGeom prst="rect">
            <a:avLst/>
          </a:prstGeom>
          <a:noFill/>
          <a:ln>
            <a:noFill/>
          </a:ln>
        </p:spPr>
        <p:txBody>
          <a:bodyPr spcFirstLastPara="1" wrap="square" lIns="91425" tIns="91425" rIns="91425" bIns="91425" anchor="t" anchorCtr="0">
            <a:spAutoFit/>
          </a:bodyPr>
          <a:lstStyle/>
          <a:p>
            <a:pPr marL="457200" marR="0" lvl="0" indent="-361950" algn="l" rtl="0">
              <a:lnSpc>
                <a:spcPct val="100000"/>
              </a:lnSpc>
              <a:spcBef>
                <a:spcPts val="0"/>
              </a:spcBef>
              <a:spcAft>
                <a:spcPts val="0"/>
              </a:spcAft>
              <a:buClr>
                <a:srgbClr val="000000"/>
              </a:buClr>
              <a:buSzPts val="2100"/>
              <a:buFont typeface="Archivo Narrow"/>
              <a:buChar char="●"/>
            </a:pPr>
            <a:r>
              <a:rPr lang="en-IN" sz="2100" b="0" i="0" u="none" strike="noStrike" cap="none">
                <a:solidFill>
                  <a:srgbClr val="000000"/>
                </a:solidFill>
                <a:latin typeface="Archivo Narrow"/>
                <a:ea typeface="Archivo Narrow"/>
                <a:cs typeface="Archivo Narrow"/>
                <a:sym typeface="Archivo Narrow"/>
              </a:rPr>
              <a:t>Inclined towards Software projects, </a:t>
            </a:r>
            <a:endParaRPr sz="2100" b="0" i="0" u="none" strike="noStrike" cap="none">
              <a:solidFill>
                <a:srgbClr val="000000"/>
              </a:solidFill>
              <a:latin typeface="Archivo Narrow"/>
              <a:ea typeface="Archivo Narrow"/>
              <a:cs typeface="Archivo Narrow"/>
              <a:sym typeface="Archivo Narrow"/>
            </a:endParaRPr>
          </a:p>
          <a:p>
            <a:pPr marL="457200" marR="0" lvl="0" indent="-361950" algn="l" rtl="0">
              <a:lnSpc>
                <a:spcPct val="100000"/>
              </a:lnSpc>
              <a:spcBef>
                <a:spcPts val="0"/>
              </a:spcBef>
              <a:spcAft>
                <a:spcPts val="0"/>
              </a:spcAft>
              <a:buClr>
                <a:srgbClr val="000000"/>
              </a:buClr>
              <a:buSzPts val="2100"/>
              <a:buFont typeface="Archivo Narrow"/>
              <a:buChar char="●"/>
            </a:pPr>
            <a:r>
              <a:rPr lang="en-IN" sz="2100" b="0" i="0" u="none" strike="noStrike" cap="none">
                <a:solidFill>
                  <a:srgbClr val="000000"/>
                </a:solidFill>
                <a:latin typeface="Archivo Narrow"/>
                <a:ea typeface="Archivo Narrow"/>
                <a:cs typeface="Archivo Narrow"/>
                <a:sym typeface="Archivo Narrow"/>
              </a:rPr>
              <a:t>Lacks cohesiveness between applications</a:t>
            </a:r>
            <a:endParaRPr sz="2100" b="0" i="0" u="none" strike="noStrike" cap="none">
              <a:solidFill>
                <a:srgbClr val="000000"/>
              </a:solidFill>
              <a:latin typeface="Archivo Narrow"/>
              <a:ea typeface="Archivo Narrow"/>
              <a:cs typeface="Archivo Narrow"/>
              <a:sym typeface="Archivo Narrow"/>
            </a:endParaRPr>
          </a:p>
          <a:p>
            <a:pPr marL="457200" marR="0" lvl="0" indent="-361950" algn="l" rtl="0">
              <a:lnSpc>
                <a:spcPct val="100000"/>
              </a:lnSpc>
              <a:spcBef>
                <a:spcPts val="0"/>
              </a:spcBef>
              <a:spcAft>
                <a:spcPts val="0"/>
              </a:spcAft>
              <a:buClr>
                <a:srgbClr val="000000"/>
              </a:buClr>
              <a:buSzPts val="2100"/>
              <a:buFont typeface="Archivo Narrow"/>
              <a:buChar char="●"/>
            </a:pPr>
            <a:r>
              <a:rPr lang="en-IN" sz="2100" b="0" i="0" u="none" strike="noStrike" cap="none">
                <a:solidFill>
                  <a:srgbClr val="000000"/>
                </a:solidFill>
                <a:latin typeface="Archivo Narrow"/>
                <a:ea typeface="Archivo Narrow"/>
                <a:cs typeface="Archivo Narrow"/>
                <a:sym typeface="Archivo Narrow"/>
              </a:rPr>
              <a:t>cumbersome to coordinate all apps.</a:t>
            </a:r>
            <a:endParaRPr sz="2100" b="0" i="0" u="none" strike="noStrike" cap="none">
              <a:solidFill>
                <a:srgbClr val="000000"/>
              </a:solidFill>
              <a:latin typeface="Archivo Narrow"/>
              <a:ea typeface="Archivo Narrow"/>
              <a:cs typeface="Archivo Narrow"/>
              <a:sym typeface="Archivo Narrow"/>
            </a:endParaRPr>
          </a:p>
        </p:txBody>
      </p:sp>
      <p:pic>
        <p:nvPicPr>
          <p:cNvPr id="143" name="Google Shape;143;p18"/>
          <p:cNvPicPr preferRelativeResize="0"/>
          <p:nvPr/>
        </p:nvPicPr>
        <p:blipFill rotWithShape="1">
          <a:blip r:embed="rId3">
            <a:alphaModFix/>
          </a:blip>
          <a:srcRect/>
          <a:stretch/>
        </p:blipFill>
        <p:spPr>
          <a:xfrm>
            <a:off x="2189925" y="1208925"/>
            <a:ext cx="6690399" cy="3541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None/>
            </a:pPr>
            <a:r>
              <a:rPr lang="en-IN"/>
              <a:t>PROPOSED SYSTEM - Proposed Tools and Platform</a:t>
            </a:r>
            <a:br>
              <a:rPr lang="en-IN"/>
            </a:br>
            <a:endParaRPr/>
          </a:p>
        </p:txBody>
      </p:sp>
      <p:pic>
        <p:nvPicPr>
          <p:cNvPr id="149" name="Google Shape;149;p19"/>
          <p:cNvPicPr preferRelativeResize="0"/>
          <p:nvPr/>
        </p:nvPicPr>
        <p:blipFill rotWithShape="1">
          <a:blip r:embed="rId3">
            <a:alphaModFix/>
          </a:blip>
          <a:srcRect/>
          <a:stretch/>
        </p:blipFill>
        <p:spPr>
          <a:xfrm>
            <a:off x="4676960" y="4442204"/>
            <a:ext cx="1564929" cy="1564929"/>
          </a:xfrm>
          <a:prstGeom prst="rect">
            <a:avLst/>
          </a:prstGeom>
          <a:noFill/>
          <a:ln>
            <a:noFill/>
          </a:ln>
        </p:spPr>
      </p:pic>
      <p:pic>
        <p:nvPicPr>
          <p:cNvPr id="150" name="Google Shape;150;p19"/>
          <p:cNvPicPr preferRelativeResize="0"/>
          <p:nvPr/>
        </p:nvPicPr>
        <p:blipFill rotWithShape="1">
          <a:blip r:embed="rId4">
            <a:alphaModFix/>
          </a:blip>
          <a:srcRect/>
          <a:stretch/>
        </p:blipFill>
        <p:spPr>
          <a:xfrm>
            <a:off x="862637" y="2694638"/>
            <a:ext cx="1567800" cy="1567800"/>
          </a:xfrm>
          <a:prstGeom prst="roundRect">
            <a:avLst>
              <a:gd name="adj" fmla="val 16667"/>
            </a:avLst>
          </a:prstGeom>
          <a:noFill/>
          <a:ln>
            <a:noFill/>
          </a:ln>
        </p:spPr>
      </p:pic>
      <p:pic>
        <p:nvPicPr>
          <p:cNvPr id="151" name="Google Shape;151;p19"/>
          <p:cNvPicPr preferRelativeResize="0"/>
          <p:nvPr/>
        </p:nvPicPr>
        <p:blipFill rotWithShape="1">
          <a:blip r:embed="rId5">
            <a:alphaModFix/>
          </a:blip>
          <a:srcRect/>
          <a:stretch/>
        </p:blipFill>
        <p:spPr>
          <a:xfrm>
            <a:off x="2230488" y="1392391"/>
            <a:ext cx="1901674" cy="857448"/>
          </a:xfrm>
          <a:prstGeom prst="roundRect">
            <a:avLst>
              <a:gd name="adj" fmla="val 16667"/>
            </a:avLst>
          </a:prstGeom>
          <a:noFill/>
          <a:ln>
            <a:noFill/>
          </a:ln>
        </p:spPr>
      </p:pic>
      <p:pic>
        <p:nvPicPr>
          <p:cNvPr id="152" name="Google Shape;152;p19" descr="upload.wikimedia.org/wikipedia/fr/thumb/6/62/My..."/>
          <p:cNvPicPr preferRelativeResize="0"/>
          <p:nvPr/>
        </p:nvPicPr>
        <p:blipFill rotWithShape="1">
          <a:blip r:embed="rId6">
            <a:alphaModFix/>
          </a:blip>
          <a:srcRect/>
          <a:stretch/>
        </p:blipFill>
        <p:spPr>
          <a:xfrm>
            <a:off x="5053503" y="1392391"/>
            <a:ext cx="1656793" cy="857448"/>
          </a:xfrm>
          <a:prstGeom prst="rect">
            <a:avLst/>
          </a:prstGeom>
          <a:noFill/>
          <a:ln>
            <a:noFill/>
          </a:ln>
        </p:spPr>
      </p:pic>
      <p:pic>
        <p:nvPicPr>
          <p:cNvPr id="153" name="Google Shape;153;p19" descr="Bootstrap · The most popular HTML, CSS, and JS library in the world."/>
          <p:cNvPicPr preferRelativeResize="0"/>
          <p:nvPr/>
        </p:nvPicPr>
        <p:blipFill rotWithShape="1">
          <a:blip r:embed="rId7">
            <a:alphaModFix/>
          </a:blip>
          <a:srcRect/>
          <a:stretch/>
        </p:blipFill>
        <p:spPr>
          <a:xfrm>
            <a:off x="5881900" y="2595563"/>
            <a:ext cx="2743200" cy="1666875"/>
          </a:xfrm>
          <a:prstGeom prst="rect">
            <a:avLst/>
          </a:prstGeom>
          <a:noFill/>
          <a:ln>
            <a:noFill/>
          </a:ln>
        </p:spPr>
      </p:pic>
      <p:pic>
        <p:nvPicPr>
          <p:cNvPr id="154" name="Google Shape;154;p19" descr="Learn JavaScript Tutorial - javatpoint"/>
          <p:cNvPicPr preferRelativeResize="0"/>
          <p:nvPr/>
        </p:nvPicPr>
        <p:blipFill rotWithShape="1">
          <a:blip r:embed="rId8">
            <a:alphaModFix/>
          </a:blip>
          <a:srcRect/>
          <a:stretch/>
        </p:blipFill>
        <p:spPr>
          <a:xfrm>
            <a:off x="2665356" y="4442204"/>
            <a:ext cx="1567800" cy="1567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None/>
            </a:pPr>
            <a:r>
              <a:rPr lang="en-IN"/>
              <a:t>PROJECT DESCRIPTION</a:t>
            </a:r>
            <a:endParaRPr/>
          </a:p>
        </p:txBody>
      </p:sp>
      <p:sp>
        <p:nvSpPr>
          <p:cNvPr id="160" name="Google Shape;160;p20"/>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pPr marL="88900" lvl="0" indent="0" algn="l" rtl="0">
              <a:lnSpc>
                <a:spcPct val="100000"/>
              </a:lnSpc>
              <a:spcBef>
                <a:spcPts val="0"/>
              </a:spcBef>
              <a:spcAft>
                <a:spcPts val="0"/>
              </a:spcAft>
              <a:buSzPts val="2200"/>
              <a:buNone/>
            </a:pPr>
            <a:r>
              <a:rPr lang="en-IN" b="1"/>
              <a:t>Users</a:t>
            </a:r>
            <a:endParaRPr/>
          </a:p>
          <a:p>
            <a:pPr marL="88900" lvl="0" indent="0" algn="l" rtl="0">
              <a:lnSpc>
                <a:spcPct val="100000"/>
              </a:lnSpc>
              <a:spcBef>
                <a:spcPts val="0"/>
              </a:spcBef>
              <a:spcAft>
                <a:spcPts val="0"/>
              </a:spcAft>
              <a:buSzPts val="2200"/>
              <a:buNone/>
            </a:pPr>
            <a:endParaRPr b="1"/>
          </a:p>
          <a:p>
            <a:pPr marL="457200" lvl="0" indent="-368300" algn="l" rtl="0">
              <a:lnSpc>
                <a:spcPct val="100000"/>
              </a:lnSpc>
              <a:spcBef>
                <a:spcPts val="0"/>
              </a:spcBef>
              <a:spcAft>
                <a:spcPts val="0"/>
              </a:spcAft>
              <a:buSzPts val="2200"/>
              <a:buChar char="●"/>
            </a:pPr>
            <a:r>
              <a:rPr lang="en-IN" sz="1800" b="1"/>
              <a:t>Head Consultant -</a:t>
            </a:r>
            <a:endParaRPr sz="1800"/>
          </a:p>
          <a:p>
            <a:pPr marL="571500" lvl="1" indent="0" algn="l" rtl="0">
              <a:lnSpc>
                <a:spcPct val="100000"/>
              </a:lnSpc>
              <a:spcBef>
                <a:spcPts val="600"/>
              </a:spcBef>
              <a:spcAft>
                <a:spcPts val="0"/>
              </a:spcAft>
              <a:buSzPts val="1800"/>
              <a:buNone/>
            </a:pPr>
            <a:r>
              <a:rPr lang="en-IN"/>
              <a:t>The head consultant is responsible for reviewing the project's details and project budget and selecting the projects which can be assigned for further process. Head consultants can view the completed projects and the team that has done the project and also assign the lead consultant and professor to handle new projects.</a:t>
            </a:r>
            <a:endParaRPr/>
          </a:p>
          <a:p>
            <a:pPr marL="571500" lvl="1" indent="0" algn="l" rtl="0">
              <a:lnSpc>
                <a:spcPct val="100000"/>
              </a:lnSpc>
              <a:spcBef>
                <a:spcPts val="600"/>
              </a:spcBef>
              <a:spcAft>
                <a:spcPts val="0"/>
              </a:spcAft>
              <a:buSzPts val="1800"/>
              <a:buNone/>
            </a:pPr>
            <a:endParaRPr/>
          </a:p>
          <a:p>
            <a:pPr marL="457200" lvl="0" indent="-368300" algn="l" rtl="0">
              <a:lnSpc>
                <a:spcPct val="100000"/>
              </a:lnSpc>
              <a:spcBef>
                <a:spcPts val="0"/>
              </a:spcBef>
              <a:spcAft>
                <a:spcPts val="0"/>
              </a:spcAft>
              <a:buSzPts val="2200"/>
              <a:buChar char="●"/>
            </a:pPr>
            <a:r>
              <a:rPr lang="en-IN" sz="1800" b="1"/>
              <a:t>Lead Consultants -</a:t>
            </a:r>
            <a:endParaRPr sz="1800"/>
          </a:p>
          <a:p>
            <a:pPr marL="571500" lvl="1" indent="0" algn="l" rtl="0">
              <a:lnSpc>
                <a:spcPct val="100000"/>
              </a:lnSpc>
              <a:spcBef>
                <a:spcPts val="600"/>
              </a:spcBef>
              <a:spcAft>
                <a:spcPts val="0"/>
              </a:spcAft>
              <a:buSzPts val="1800"/>
              <a:buNone/>
            </a:pPr>
            <a:r>
              <a:rPr lang="en-IN"/>
              <a:t>The lead consultant is responsible for creating the project, send for review to the head consultant, and confirm, then view work on the project and provide the interns with required information about the project and track the project completion status.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None/>
            </a:pPr>
            <a:r>
              <a:rPr lang="en-IN"/>
              <a:t>PROJECT DESCRIPTION</a:t>
            </a:r>
            <a:endParaRPr/>
          </a:p>
        </p:txBody>
      </p:sp>
      <p:sp>
        <p:nvSpPr>
          <p:cNvPr id="166" name="Google Shape;166;p2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p>
            <a:pPr marL="457200" lvl="0" indent="-368300" algn="l" rtl="0">
              <a:lnSpc>
                <a:spcPct val="100000"/>
              </a:lnSpc>
              <a:spcBef>
                <a:spcPts val="0"/>
              </a:spcBef>
              <a:spcAft>
                <a:spcPts val="0"/>
              </a:spcAft>
              <a:buClr>
                <a:srgbClr val="000000"/>
              </a:buClr>
              <a:buSzPts val="2200"/>
              <a:buChar char="●"/>
            </a:pPr>
            <a:r>
              <a:rPr lang="en-IN" sz="1800" b="1"/>
              <a:t>Professor -</a:t>
            </a:r>
            <a:endParaRPr sz="1800"/>
          </a:p>
          <a:p>
            <a:pPr marL="571500" lvl="1" indent="0" algn="l" rtl="0">
              <a:lnSpc>
                <a:spcPct val="100000"/>
              </a:lnSpc>
              <a:spcBef>
                <a:spcPts val="600"/>
              </a:spcBef>
              <a:spcAft>
                <a:spcPts val="0"/>
              </a:spcAft>
              <a:buSzPts val="1800"/>
              <a:buNone/>
            </a:pPr>
            <a:r>
              <a:rPr lang="en-IN"/>
              <a:t>Professor is the one responsible for reviewing the project progress status, checking if the project has met all the requirements and demanding any changes if necessary. They can also view the whole project files and each intern’s progress.</a:t>
            </a:r>
            <a:endParaRPr/>
          </a:p>
          <a:p>
            <a:pPr marL="571500" lvl="1" indent="0" algn="l" rtl="0">
              <a:lnSpc>
                <a:spcPct val="100000"/>
              </a:lnSpc>
              <a:spcBef>
                <a:spcPts val="600"/>
              </a:spcBef>
              <a:spcAft>
                <a:spcPts val="0"/>
              </a:spcAft>
              <a:buSzPts val="1800"/>
              <a:buNone/>
            </a:pPr>
            <a:endParaRPr/>
          </a:p>
          <a:p>
            <a:pPr marL="457200" lvl="0" indent="-368300" algn="l" rtl="0">
              <a:lnSpc>
                <a:spcPct val="100000"/>
              </a:lnSpc>
              <a:spcBef>
                <a:spcPts val="0"/>
              </a:spcBef>
              <a:spcAft>
                <a:spcPts val="0"/>
              </a:spcAft>
              <a:buSzPts val="2200"/>
              <a:buChar char="●"/>
            </a:pPr>
            <a:r>
              <a:rPr lang="en-IN" sz="1800" b="1"/>
              <a:t>Senior Interns -</a:t>
            </a:r>
            <a:endParaRPr sz="1800"/>
          </a:p>
          <a:p>
            <a:pPr marL="571500" lvl="1" indent="0" algn="l" rtl="0">
              <a:lnSpc>
                <a:spcPct val="100000"/>
              </a:lnSpc>
              <a:spcBef>
                <a:spcPts val="600"/>
              </a:spcBef>
              <a:spcAft>
                <a:spcPts val="0"/>
              </a:spcAft>
              <a:buSzPts val="1800"/>
              <a:buNone/>
            </a:pPr>
            <a:r>
              <a:rPr lang="en-IN"/>
              <a:t>Senior interns can upload their project description, status and the files of the project that is completed.</a:t>
            </a:r>
            <a:endParaRPr/>
          </a:p>
          <a:p>
            <a:pPr marL="914400" lvl="1" indent="-228600" algn="l" rtl="0">
              <a:lnSpc>
                <a:spcPct val="100000"/>
              </a:lnSpc>
              <a:spcBef>
                <a:spcPts val="600"/>
              </a:spcBef>
              <a:spcAft>
                <a:spcPts val="0"/>
              </a:spcAft>
              <a:buSzPts val="1800"/>
              <a:buNone/>
            </a:pPr>
            <a:endParaRPr/>
          </a:p>
          <a:p>
            <a:pPr marL="457200" lvl="0" indent="-368300" algn="l" rtl="0">
              <a:lnSpc>
                <a:spcPct val="100000"/>
              </a:lnSpc>
              <a:spcBef>
                <a:spcPts val="0"/>
              </a:spcBef>
              <a:spcAft>
                <a:spcPts val="0"/>
              </a:spcAft>
              <a:buSzPts val="2200"/>
              <a:buChar char="●"/>
            </a:pPr>
            <a:r>
              <a:rPr lang="en-IN" sz="1800" b="1"/>
              <a:t>Interns -</a:t>
            </a:r>
            <a:endParaRPr sz="1800"/>
          </a:p>
          <a:p>
            <a:pPr marL="571500" lvl="1" indent="0" algn="l" rtl="0">
              <a:lnSpc>
                <a:spcPct val="100000"/>
              </a:lnSpc>
              <a:spcBef>
                <a:spcPts val="600"/>
              </a:spcBef>
              <a:spcAft>
                <a:spcPts val="0"/>
              </a:spcAft>
              <a:buSzPts val="1800"/>
              <a:buNone/>
            </a:pPr>
            <a:r>
              <a:rPr lang="en-IN"/>
              <a:t>Interns can report their completion status, add a detailed comment to the activity done, receive feedback from professor, also receive project details from lead consultant and submit the required files of the project.</a:t>
            </a:r>
            <a:endParaRPr/>
          </a:p>
          <a:p>
            <a:pPr marL="88900" lvl="0" indent="0" algn="l" rtl="0">
              <a:lnSpc>
                <a:spcPct val="100000"/>
              </a:lnSpc>
              <a:spcBef>
                <a:spcPts val="0"/>
              </a:spcBef>
              <a:spcAft>
                <a:spcPts val="0"/>
              </a:spcAft>
              <a:buSzPts val="2200"/>
              <a:buNone/>
            </a:pPr>
            <a:endParaRPr/>
          </a:p>
          <a:p>
            <a:pPr marL="88900" lvl="0" indent="0" algn="l" rtl="0">
              <a:lnSpc>
                <a:spcPct val="100000"/>
              </a:lnSpc>
              <a:spcBef>
                <a:spcPts val="0"/>
              </a:spcBef>
              <a:spcAft>
                <a:spcPts val="0"/>
              </a:spcAft>
              <a:buSzPts val="2200"/>
              <a:buNone/>
            </a:pPr>
            <a:endParaRPr b="1"/>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1038</Words>
  <Application>Microsoft Office PowerPoint</Application>
  <PresentationFormat>On-screen Show (4:3)</PresentationFormat>
  <Paragraphs>81</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Georgia</vt:lpstr>
      <vt:lpstr>Archivo Narrow</vt:lpstr>
      <vt:lpstr>Simple Light</vt:lpstr>
      <vt:lpstr>PowerPoint Presentation</vt:lpstr>
      <vt:lpstr>ABSTRACT</vt:lpstr>
      <vt:lpstr>OBJECTIVES</vt:lpstr>
      <vt:lpstr>OBJECTIVES</vt:lpstr>
      <vt:lpstr>PROPOSED SYSTEM - Proposed Problem Definition </vt:lpstr>
      <vt:lpstr>Existing System</vt:lpstr>
      <vt:lpstr>PROPOSED SYSTEM - Proposed Tools and Platform </vt:lpstr>
      <vt:lpstr>PROJECT DESCRIPTION</vt:lpstr>
      <vt:lpstr>PROJECT DESCRIPTION</vt:lpstr>
      <vt:lpstr>PROJECT DESCRIPTION</vt:lpstr>
      <vt:lpstr>SYSTEM MODEL</vt:lpstr>
      <vt:lpstr>SYSTEM MODEL</vt:lpstr>
      <vt:lpstr>SYSTEM MODEL</vt:lpstr>
      <vt:lpstr>DATABASE DESIGN</vt:lpstr>
      <vt:lpstr>INTERFACE DESIGN</vt:lpstr>
      <vt:lpstr>INTERFACE DESIGN</vt:lpstr>
      <vt:lpstr>INTERFACE DESIGN</vt:lpstr>
      <vt:lpstr>INTERFACE DESIGN</vt:lpstr>
      <vt:lpstr>INTERFACE DESIGN</vt:lpstr>
      <vt:lpstr>INTERFACE DESIGN</vt:lpstr>
      <vt:lpstr>INTERFACE DESIGN</vt:lpstr>
      <vt:lpstr>INTERFACE DESIGN</vt:lpstr>
      <vt:lpstr>INTERFACE DESIGN</vt:lpstr>
      <vt:lpstr>IMPLEMENTATION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Balakrishna R</cp:lastModifiedBy>
  <cp:revision>2</cp:revision>
  <dcterms:modified xsi:type="dcterms:W3CDTF">2023-03-06T03:52:20Z</dcterms:modified>
</cp:coreProperties>
</file>