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6B6BD0-241A-4168-95F0-8BC8A93DAA45}"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334614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B6BD0-241A-4168-95F0-8BC8A93DAA45}"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410519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B6BD0-241A-4168-95F0-8BC8A93DAA45}"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0438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B6BD0-241A-4168-95F0-8BC8A93DAA45}"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350755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B6BD0-241A-4168-95F0-8BC8A93DAA45}"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9436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B6BD0-241A-4168-95F0-8BC8A93DAA45}"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3767315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B6BD0-241A-4168-95F0-8BC8A93DAA45}"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2694148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B6BD0-241A-4168-95F0-8BC8A93DAA45}"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402130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B6BD0-241A-4168-95F0-8BC8A93DAA45}"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187221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B6BD0-241A-4168-95F0-8BC8A93DAA45}"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134707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6B6BD0-241A-4168-95F0-8BC8A93DAA45}"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39210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6B6BD0-241A-4168-95F0-8BC8A93DAA45}"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298076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6B6BD0-241A-4168-95F0-8BC8A93DAA45}"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66691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B6BD0-241A-4168-95F0-8BC8A93DAA45}"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193090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B6BD0-241A-4168-95F0-8BC8A93DAA45}"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10364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6B6BD0-241A-4168-95F0-8BC8A93DAA45}"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9CFF7-1536-44C7-B0B3-828FF7BB0F67}" type="slidenum">
              <a:rPr lang="en-US" smtClean="0"/>
              <a:t>‹#›</a:t>
            </a:fld>
            <a:endParaRPr lang="en-US"/>
          </a:p>
        </p:txBody>
      </p:sp>
    </p:spTree>
    <p:extLst>
      <p:ext uri="{BB962C8B-B14F-4D97-AF65-F5344CB8AC3E}">
        <p14:creationId xmlns:p14="http://schemas.microsoft.com/office/powerpoint/2010/main" val="235716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6B6BD0-241A-4168-95F0-8BC8A93DAA45}" type="datetimeFigureOut">
              <a:rPr lang="en-US" smtClean="0"/>
              <a:t>12/6/2022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E9CFF7-1536-44C7-B0B3-828FF7BB0F67}" type="slidenum">
              <a:rPr lang="en-US" smtClean="0"/>
              <a:t>‹#›</a:t>
            </a:fld>
            <a:endParaRPr lang="en-US"/>
          </a:p>
        </p:txBody>
      </p:sp>
    </p:spTree>
    <p:extLst>
      <p:ext uri="{BB962C8B-B14F-4D97-AF65-F5344CB8AC3E}">
        <p14:creationId xmlns:p14="http://schemas.microsoft.com/office/powerpoint/2010/main" val="1313081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A4AB3-2F50-4E9E-8443-E4DE108A192A}"/>
              </a:ext>
            </a:extLst>
          </p:cNvPr>
          <p:cNvSpPr>
            <a:spLocks noGrp="1"/>
          </p:cNvSpPr>
          <p:nvPr>
            <p:ph type="ctrTitle"/>
          </p:nvPr>
        </p:nvSpPr>
        <p:spPr>
          <a:xfrm>
            <a:off x="-560884" y="857087"/>
            <a:ext cx="9240650" cy="2403100"/>
          </a:xfrm>
        </p:spPr>
        <p:txBody>
          <a:bodyPr/>
          <a:lstStyle/>
          <a:p>
            <a:r>
              <a:rPr lang="en-US" b="1" dirty="0"/>
              <a:t>Networking</a:t>
            </a:r>
            <a:endParaRPr lang="en-US" dirty="0"/>
          </a:p>
        </p:txBody>
      </p:sp>
    </p:spTree>
    <p:extLst>
      <p:ext uri="{BB962C8B-B14F-4D97-AF65-F5344CB8AC3E}">
        <p14:creationId xmlns:p14="http://schemas.microsoft.com/office/powerpoint/2010/main" val="55167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1111F1-3F28-4237-9215-3EA158F4CFA3}"/>
              </a:ext>
            </a:extLst>
          </p:cNvPr>
          <p:cNvPicPr>
            <a:picLocks noChangeAspect="1"/>
          </p:cNvPicPr>
          <p:nvPr/>
        </p:nvPicPr>
        <p:blipFill>
          <a:blip r:embed="rId2"/>
          <a:stretch>
            <a:fillRect/>
          </a:stretch>
        </p:blipFill>
        <p:spPr>
          <a:xfrm>
            <a:off x="0" y="0"/>
            <a:ext cx="9064764" cy="3107568"/>
          </a:xfrm>
          <a:prstGeom prst="rect">
            <a:avLst/>
          </a:prstGeom>
        </p:spPr>
      </p:pic>
      <p:pic>
        <p:nvPicPr>
          <p:cNvPr id="7" name="Picture 6">
            <a:extLst>
              <a:ext uri="{FF2B5EF4-FFF2-40B4-BE49-F238E27FC236}">
                <a16:creationId xmlns:a16="http://schemas.microsoft.com/office/drawing/2014/main" id="{171931AC-AABF-4D54-B52F-735477CBFC39}"/>
              </a:ext>
            </a:extLst>
          </p:cNvPr>
          <p:cNvPicPr>
            <a:picLocks noChangeAspect="1"/>
          </p:cNvPicPr>
          <p:nvPr/>
        </p:nvPicPr>
        <p:blipFill>
          <a:blip r:embed="rId3"/>
          <a:stretch>
            <a:fillRect/>
          </a:stretch>
        </p:blipFill>
        <p:spPr>
          <a:xfrm>
            <a:off x="0" y="3107567"/>
            <a:ext cx="9064764" cy="1547643"/>
          </a:xfrm>
          <a:prstGeom prst="rect">
            <a:avLst/>
          </a:prstGeom>
        </p:spPr>
      </p:pic>
      <p:pic>
        <p:nvPicPr>
          <p:cNvPr id="8" name="Picture 7">
            <a:extLst>
              <a:ext uri="{FF2B5EF4-FFF2-40B4-BE49-F238E27FC236}">
                <a16:creationId xmlns:a16="http://schemas.microsoft.com/office/drawing/2014/main" id="{F950C7FD-2E49-409F-BD70-0752DAD9A213}"/>
              </a:ext>
            </a:extLst>
          </p:cNvPr>
          <p:cNvPicPr>
            <a:picLocks noChangeAspect="1"/>
          </p:cNvPicPr>
          <p:nvPr/>
        </p:nvPicPr>
        <p:blipFill>
          <a:blip r:embed="rId4"/>
          <a:stretch>
            <a:fillRect/>
          </a:stretch>
        </p:blipFill>
        <p:spPr>
          <a:xfrm>
            <a:off x="-1" y="4655209"/>
            <a:ext cx="9064764" cy="2082446"/>
          </a:xfrm>
          <a:prstGeom prst="rect">
            <a:avLst/>
          </a:prstGeom>
        </p:spPr>
      </p:pic>
    </p:spTree>
    <p:extLst>
      <p:ext uri="{BB962C8B-B14F-4D97-AF65-F5344CB8AC3E}">
        <p14:creationId xmlns:p14="http://schemas.microsoft.com/office/powerpoint/2010/main" val="523411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9CA5-E640-4679-9A9A-1F38F5A8CB9F}"/>
              </a:ext>
            </a:extLst>
          </p:cNvPr>
          <p:cNvSpPr>
            <a:spLocks noGrp="1"/>
          </p:cNvSpPr>
          <p:nvPr>
            <p:ph type="title"/>
          </p:nvPr>
        </p:nvSpPr>
        <p:spPr>
          <a:xfrm>
            <a:off x="0" y="0"/>
            <a:ext cx="9274002" cy="829994"/>
          </a:xfrm>
        </p:spPr>
        <p:txBody>
          <a:bodyPr>
            <a:normAutofit fontScale="90000"/>
          </a:bodyPr>
          <a:lstStyle/>
          <a:p>
            <a:r>
              <a:rPr lang="en-US" dirty="0"/>
              <a:t>What are subnets and subnet masks in computer networks?</a:t>
            </a:r>
            <a:br>
              <a:rPr lang="en-US" dirty="0"/>
            </a:br>
            <a:endParaRPr lang="en-US" dirty="0"/>
          </a:p>
        </p:txBody>
      </p:sp>
      <p:sp>
        <p:nvSpPr>
          <p:cNvPr id="3" name="Content Placeholder 2">
            <a:extLst>
              <a:ext uri="{FF2B5EF4-FFF2-40B4-BE49-F238E27FC236}">
                <a16:creationId xmlns:a16="http://schemas.microsoft.com/office/drawing/2014/main" id="{11E08EBB-38A9-40E7-B744-2F83237A6C4E}"/>
              </a:ext>
            </a:extLst>
          </p:cNvPr>
          <p:cNvSpPr>
            <a:spLocks noGrp="1"/>
          </p:cNvSpPr>
          <p:nvPr>
            <p:ph idx="1"/>
          </p:nvPr>
        </p:nvSpPr>
        <p:spPr>
          <a:xfrm>
            <a:off x="-1" y="1055077"/>
            <a:ext cx="9383152" cy="4164037"/>
          </a:xfrm>
        </p:spPr>
        <p:txBody>
          <a:bodyPr>
            <a:normAutofit/>
          </a:bodyPr>
          <a:lstStyle/>
          <a:p>
            <a:r>
              <a:rPr lang="en-US" sz="2400" b="1" dirty="0"/>
              <a:t>Subnet Mask</a:t>
            </a:r>
            <a:r>
              <a:rPr lang="en-US" sz="2400" dirty="0"/>
              <a:t> is used in networking to create multiple sub networks in a network. It divides the IP address into multiple parts which can be assigned to every computer. Subnet Mask is made by setting the network bits to all "1"s and setting host bits to all "0"s. Within a given network, two host addresses are reserved for a special purpose, and cannot be assigned to hosts.</a:t>
            </a:r>
          </a:p>
          <a:p>
            <a:r>
              <a:rPr lang="en-US" sz="2400" dirty="0"/>
              <a:t>The binary "0" in the subnet mask tell us about the host address. It tells us about the IP of the host which has done subnetting.</a:t>
            </a:r>
          </a:p>
          <a:p>
            <a:r>
              <a:rPr lang="en-US" sz="2400" dirty="0"/>
              <a:t>Suppose we have a subnet address as 192.168.1.0. In this, all host addresses are zero. It will be represented in binary as</a:t>
            </a:r>
          </a:p>
          <a:p>
            <a:endParaRPr lang="en-US" sz="2400" dirty="0"/>
          </a:p>
        </p:txBody>
      </p:sp>
      <p:pic>
        <p:nvPicPr>
          <p:cNvPr id="5" name="Picture 4">
            <a:extLst>
              <a:ext uri="{FF2B5EF4-FFF2-40B4-BE49-F238E27FC236}">
                <a16:creationId xmlns:a16="http://schemas.microsoft.com/office/drawing/2014/main" id="{F2F4640E-4683-47AE-8E0F-CA3771F40997}"/>
              </a:ext>
            </a:extLst>
          </p:cNvPr>
          <p:cNvPicPr>
            <a:picLocks noChangeAspect="1"/>
          </p:cNvPicPr>
          <p:nvPr/>
        </p:nvPicPr>
        <p:blipFill>
          <a:blip r:embed="rId2"/>
          <a:stretch>
            <a:fillRect/>
          </a:stretch>
        </p:blipFill>
        <p:spPr>
          <a:xfrm>
            <a:off x="2175155" y="5219114"/>
            <a:ext cx="5674618" cy="769151"/>
          </a:xfrm>
          <a:prstGeom prst="rect">
            <a:avLst/>
          </a:prstGeom>
        </p:spPr>
      </p:pic>
      <p:sp>
        <p:nvSpPr>
          <p:cNvPr id="6" name="Rectangle 5">
            <a:extLst>
              <a:ext uri="{FF2B5EF4-FFF2-40B4-BE49-F238E27FC236}">
                <a16:creationId xmlns:a16="http://schemas.microsoft.com/office/drawing/2014/main" id="{070FD65B-E855-4D42-9107-5AD5E99831B0}"/>
              </a:ext>
            </a:extLst>
          </p:cNvPr>
          <p:cNvSpPr/>
          <p:nvPr/>
        </p:nvSpPr>
        <p:spPr>
          <a:xfrm>
            <a:off x="1403062" y="6151043"/>
            <a:ext cx="7546297" cy="461665"/>
          </a:xfrm>
          <a:prstGeom prst="rect">
            <a:avLst/>
          </a:prstGeom>
        </p:spPr>
        <p:txBody>
          <a:bodyPr wrap="none">
            <a:spAutoFit/>
          </a:bodyPr>
          <a:lstStyle/>
          <a:p>
            <a:r>
              <a:rPr lang="en-US" sz="2400" dirty="0">
                <a:solidFill>
                  <a:srgbClr val="000000"/>
                </a:solidFill>
                <a:latin typeface="Nunito"/>
              </a:rPr>
              <a:t>In this way, we set the host bits to zero in the Subnet mask.</a:t>
            </a:r>
            <a:endParaRPr lang="en-US" sz="2400" dirty="0"/>
          </a:p>
        </p:txBody>
      </p:sp>
    </p:spTree>
    <p:extLst>
      <p:ext uri="{BB962C8B-B14F-4D97-AF65-F5344CB8AC3E}">
        <p14:creationId xmlns:p14="http://schemas.microsoft.com/office/powerpoint/2010/main" val="4061830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C65B9D1E-6F39-4822-BD89-DE27E6AC8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83" y="1489068"/>
            <a:ext cx="9011529" cy="3392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68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0F67F-765F-4EE2-AE2E-47218C022687}"/>
              </a:ext>
            </a:extLst>
          </p:cNvPr>
          <p:cNvSpPr>
            <a:spLocks noGrp="1"/>
          </p:cNvSpPr>
          <p:nvPr>
            <p:ph idx="1"/>
          </p:nvPr>
        </p:nvSpPr>
        <p:spPr>
          <a:xfrm>
            <a:off x="196949" y="506437"/>
            <a:ext cx="9312812" cy="6091311"/>
          </a:xfrm>
        </p:spPr>
        <p:txBody>
          <a:bodyPr>
            <a:normAutofit/>
          </a:bodyPr>
          <a:lstStyle/>
          <a:p>
            <a:r>
              <a:rPr lang="en-US" sz="2800" dirty="0"/>
              <a:t>Every website needs a unique IP address, in order to uniquely identify the website, we are dividing the IP network into two or more networks called subnet, which is preferred to control network traffic.</a:t>
            </a:r>
          </a:p>
          <a:p>
            <a:r>
              <a:rPr lang="en-US" sz="2800" dirty="0"/>
              <a:t>It is a smaller network inside a large network. This technique makes the network routing an efficient one.</a:t>
            </a:r>
          </a:p>
          <a:p>
            <a:r>
              <a:rPr lang="en-US" sz="2800" dirty="0"/>
              <a:t>The main features of subnet are as follows :</a:t>
            </a:r>
          </a:p>
          <a:p>
            <a:pPr lvl="1">
              <a:buFont typeface="+mj-lt"/>
              <a:buAutoNum type="arabicPeriod"/>
            </a:pPr>
            <a:r>
              <a:rPr lang="en-US" sz="2400" dirty="0"/>
              <a:t>Reduce network congestion.</a:t>
            </a:r>
          </a:p>
          <a:p>
            <a:pPr lvl="1">
              <a:buFont typeface="+mj-lt"/>
              <a:buAutoNum type="arabicPeriod"/>
            </a:pPr>
            <a:r>
              <a:rPr lang="en-US" sz="2400" dirty="0"/>
              <a:t>Control network growth</a:t>
            </a:r>
          </a:p>
          <a:p>
            <a:pPr lvl="1">
              <a:buFont typeface="+mj-lt"/>
              <a:buAutoNum type="arabicPeriod"/>
            </a:pPr>
            <a:r>
              <a:rPr lang="en-US" sz="2400" dirty="0"/>
              <a:t>Ease administration</a:t>
            </a:r>
          </a:p>
          <a:p>
            <a:pPr lvl="1">
              <a:buFont typeface="+mj-lt"/>
              <a:buAutoNum type="arabicPeriod"/>
            </a:pPr>
            <a:r>
              <a:rPr lang="en-US" sz="2400" dirty="0"/>
              <a:t>Boost network security</a:t>
            </a:r>
          </a:p>
          <a:p>
            <a:endParaRPr lang="en-US" sz="2800" dirty="0"/>
          </a:p>
        </p:txBody>
      </p:sp>
    </p:spTree>
    <p:extLst>
      <p:ext uri="{BB962C8B-B14F-4D97-AF65-F5344CB8AC3E}">
        <p14:creationId xmlns:p14="http://schemas.microsoft.com/office/powerpoint/2010/main" val="81642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3945-C582-4652-AB41-19E505D5D46E}"/>
              </a:ext>
            </a:extLst>
          </p:cNvPr>
          <p:cNvSpPr>
            <a:spLocks noGrp="1"/>
          </p:cNvSpPr>
          <p:nvPr>
            <p:ph type="title"/>
          </p:nvPr>
        </p:nvSpPr>
        <p:spPr>
          <a:xfrm>
            <a:off x="0" y="0"/>
            <a:ext cx="8596668" cy="970671"/>
          </a:xfrm>
        </p:spPr>
        <p:txBody>
          <a:bodyPr>
            <a:normAutofit fontScale="90000"/>
          </a:bodyPr>
          <a:lstStyle/>
          <a:p>
            <a:r>
              <a:rPr lang="en-US" b="1" dirty="0"/>
              <a:t>What is Computer Networking?</a:t>
            </a:r>
            <a:br>
              <a:rPr lang="en-US" b="1" dirty="0"/>
            </a:br>
            <a:endParaRPr lang="en-US" dirty="0"/>
          </a:p>
        </p:txBody>
      </p:sp>
      <p:sp>
        <p:nvSpPr>
          <p:cNvPr id="3" name="Content Placeholder 2">
            <a:extLst>
              <a:ext uri="{FF2B5EF4-FFF2-40B4-BE49-F238E27FC236}">
                <a16:creationId xmlns:a16="http://schemas.microsoft.com/office/drawing/2014/main" id="{E02DEE06-EABA-4178-AF53-8B24E6B3332E}"/>
              </a:ext>
            </a:extLst>
          </p:cNvPr>
          <p:cNvSpPr>
            <a:spLocks noGrp="1"/>
          </p:cNvSpPr>
          <p:nvPr>
            <p:ph idx="1"/>
          </p:nvPr>
        </p:nvSpPr>
        <p:spPr>
          <a:xfrm>
            <a:off x="-1" y="669413"/>
            <a:ext cx="9481625" cy="6083079"/>
          </a:xfrm>
        </p:spPr>
        <p:txBody>
          <a:bodyPr>
            <a:normAutofit/>
          </a:bodyPr>
          <a:lstStyle/>
          <a:p>
            <a:r>
              <a:rPr lang="en-US" sz="2800" dirty="0"/>
              <a:t>A computer network is a system that connects numerous independent computers in order to share information (data) and resources. The integration of computers and other different devices allows users to communicate more easily.</a:t>
            </a:r>
          </a:p>
          <a:p>
            <a:r>
              <a:rPr lang="en-US" sz="2800" dirty="0"/>
              <a:t>A network connection can be established using either cable or wireless media. Hardware and software are used to connect computers and tools in any network.</a:t>
            </a:r>
          </a:p>
          <a:p>
            <a:r>
              <a:rPr lang="en-US" sz="2800" dirty="0"/>
              <a:t>A computer network consists of various kinds of nodes. Servers, networking hardware, personal computers, and other specialized or general-purpose hosts can all be nodes in a computer network. Host names and network addresses are used to identify them.</a:t>
            </a:r>
          </a:p>
        </p:txBody>
      </p:sp>
    </p:spTree>
    <p:extLst>
      <p:ext uri="{BB962C8B-B14F-4D97-AF65-F5344CB8AC3E}">
        <p14:creationId xmlns:p14="http://schemas.microsoft.com/office/powerpoint/2010/main" val="292885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uter Network Components">
            <a:extLst>
              <a:ext uri="{FF2B5EF4-FFF2-40B4-BE49-F238E27FC236}">
                <a16:creationId xmlns:a16="http://schemas.microsoft.com/office/drawing/2014/main" id="{88CC19A4-0856-47B9-9B61-B08666B9F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474" y="333375"/>
            <a:ext cx="6457950" cy="619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62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7F66-F5FC-407E-96D2-B8803F6365B9}"/>
              </a:ext>
            </a:extLst>
          </p:cNvPr>
          <p:cNvSpPr>
            <a:spLocks noGrp="1"/>
          </p:cNvSpPr>
          <p:nvPr>
            <p:ph type="title"/>
          </p:nvPr>
        </p:nvSpPr>
        <p:spPr>
          <a:xfrm>
            <a:off x="0" y="0"/>
            <a:ext cx="8596668" cy="816638"/>
          </a:xfrm>
        </p:spPr>
        <p:txBody>
          <a:bodyPr/>
          <a:lstStyle/>
          <a:p>
            <a:r>
              <a:rPr lang="en-US" b="1" dirty="0"/>
              <a:t>IP Addresses</a:t>
            </a:r>
            <a:endParaRPr lang="en-US" dirty="0"/>
          </a:p>
        </p:txBody>
      </p:sp>
      <p:sp>
        <p:nvSpPr>
          <p:cNvPr id="3" name="Content Placeholder 2">
            <a:extLst>
              <a:ext uri="{FF2B5EF4-FFF2-40B4-BE49-F238E27FC236}">
                <a16:creationId xmlns:a16="http://schemas.microsoft.com/office/drawing/2014/main" id="{8714CACC-FB84-4F68-AE3A-8F7DCD09599E}"/>
              </a:ext>
            </a:extLst>
          </p:cNvPr>
          <p:cNvSpPr>
            <a:spLocks noGrp="1"/>
          </p:cNvSpPr>
          <p:nvPr>
            <p:ph idx="1"/>
          </p:nvPr>
        </p:nvSpPr>
        <p:spPr>
          <a:xfrm>
            <a:off x="239149" y="641278"/>
            <a:ext cx="9340949" cy="6040876"/>
          </a:xfrm>
        </p:spPr>
        <p:txBody>
          <a:bodyPr>
            <a:normAutofit fontScale="92500"/>
          </a:bodyPr>
          <a:lstStyle/>
          <a:p>
            <a:r>
              <a:rPr lang="en-US" sz="2400" dirty="0"/>
              <a:t>An IP address is a unique address that identifies a device on the internet or a local network. IP stands for "Internet Protocol," which is the set of rules governing the format of data sent via the internet or local network.</a:t>
            </a:r>
          </a:p>
          <a:p>
            <a:r>
              <a:rPr lang="en-US" sz="2400" dirty="0"/>
              <a:t>The internet needs a way to differentiate between different computers, routers, and websites. IP addresses provide a way of doing so and form an essential part of how the internet works.</a:t>
            </a:r>
          </a:p>
          <a:p>
            <a:r>
              <a:rPr lang="en-US" sz="2400" dirty="0"/>
              <a:t>IP addresses are expressed as a set of four numbers — an example address might be 192.158.1.38. Each number in the set can range from 0 to 255. So, the full IP addressing range goes from 0.0.0.0 to 255.255.255.255.</a:t>
            </a:r>
          </a:p>
          <a:p>
            <a:r>
              <a:rPr lang="en-US" sz="2400" dirty="0"/>
              <a:t>IP addresses are not random. They are mathematically produced and allocated by the </a:t>
            </a:r>
            <a:r>
              <a:rPr lang="en-US" sz="2400" u="sng" dirty="0"/>
              <a:t>Internet Assigned Numbers Authority </a:t>
            </a:r>
            <a:r>
              <a:rPr lang="en-US" sz="2400" dirty="0"/>
              <a:t>(IANA)</a:t>
            </a:r>
          </a:p>
          <a:p>
            <a:r>
              <a:rPr lang="en-US" sz="2400" dirty="0"/>
              <a:t>All devices find, send, and exchange information with other connected devices using this protocol. By speaking the same language, any computer in any location can talk to one another.</a:t>
            </a:r>
          </a:p>
          <a:p>
            <a:endParaRPr lang="en-US" sz="2400" dirty="0"/>
          </a:p>
        </p:txBody>
      </p:sp>
    </p:spTree>
    <p:extLst>
      <p:ext uri="{BB962C8B-B14F-4D97-AF65-F5344CB8AC3E}">
        <p14:creationId xmlns:p14="http://schemas.microsoft.com/office/powerpoint/2010/main" val="147426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3CD7-4AB1-4C55-88C6-8DFFEFEA502D}"/>
              </a:ext>
            </a:extLst>
          </p:cNvPr>
          <p:cNvSpPr>
            <a:spLocks noGrp="1"/>
          </p:cNvSpPr>
          <p:nvPr>
            <p:ph type="title"/>
          </p:nvPr>
        </p:nvSpPr>
        <p:spPr>
          <a:xfrm>
            <a:off x="0" y="0"/>
            <a:ext cx="8596668" cy="604911"/>
          </a:xfrm>
        </p:spPr>
        <p:txBody>
          <a:bodyPr>
            <a:normAutofit fontScale="90000"/>
          </a:bodyPr>
          <a:lstStyle/>
          <a:p>
            <a:r>
              <a:rPr lang="en-US" dirty="0"/>
              <a:t>What is IPv4?</a:t>
            </a:r>
            <a:br>
              <a:rPr lang="en-US" dirty="0"/>
            </a:br>
            <a:r>
              <a:rPr lang="en-US" b="1" dirty="0"/>
              <a:t/>
            </a:r>
            <a:br>
              <a:rPr lang="en-US" b="1" dirty="0"/>
            </a:br>
            <a:endParaRPr lang="en-US" dirty="0"/>
          </a:p>
        </p:txBody>
      </p:sp>
      <p:sp>
        <p:nvSpPr>
          <p:cNvPr id="3" name="Content Placeholder 2">
            <a:extLst>
              <a:ext uri="{FF2B5EF4-FFF2-40B4-BE49-F238E27FC236}">
                <a16:creationId xmlns:a16="http://schemas.microsoft.com/office/drawing/2014/main" id="{252CAFFB-722D-4FDC-A51D-22C62688C249}"/>
              </a:ext>
            </a:extLst>
          </p:cNvPr>
          <p:cNvSpPr>
            <a:spLocks noGrp="1"/>
          </p:cNvSpPr>
          <p:nvPr>
            <p:ph idx="1"/>
          </p:nvPr>
        </p:nvSpPr>
        <p:spPr>
          <a:xfrm>
            <a:off x="0" y="604911"/>
            <a:ext cx="9411286" cy="3784209"/>
          </a:xfrm>
        </p:spPr>
        <p:txBody>
          <a:bodyPr/>
          <a:lstStyle/>
          <a:p>
            <a:r>
              <a:rPr lang="en-US" dirty="0"/>
              <a:t>IPv4 is a version 4 of IP. It is a current version and the most commonly used IP address. It is a 32-bit address written in four numbers separated by 'dot', i.e., periods. This address is unique for each device. For example, </a:t>
            </a:r>
            <a:r>
              <a:rPr lang="en-US" b="1" dirty="0"/>
              <a:t>66.94.29.13</a:t>
            </a:r>
          </a:p>
          <a:p>
            <a:r>
              <a:rPr lang="en-US" dirty="0"/>
              <a:t>Each group of numbers separated by periods is called an Octet. Each number in an octet is in the range from 0-255.</a:t>
            </a:r>
          </a:p>
          <a:p>
            <a:r>
              <a:rPr lang="en-US" dirty="0"/>
              <a:t>In today's computer network world, computers do not understand the IP addresses in the standard numeric format as the computers understand the numbers in binary form only. The binary number can be either 1 or 0. The IPv4 consists of four sets, and these sets represent the octet. The bits in each octet represent a number.</a:t>
            </a:r>
          </a:p>
          <a:p>
            <a:r>
              <a:rPr lang="en-US" dirty="0"/>
              <a:t>Each bit in an octet can be either 1 or 0. If the bit the 1, then the number it represents will count, and if the bit is 0, then the number it represents does not count.</a:t>
            </a:r>
          </a:p>
          <a:p>
            <a:endParaRPr lang="en-US" dirty="0"/>
          </a:p>
        </p:txBody>
      </p:sp>
      <p:pic>
        <p:nvPicPr>
          <p:cNvPr id="2050" name="Picture 2" descr="IPv4 vs IPv6">
            <a:extLst>
              <a:ext uri="{FF2B5EF4-FFF2-40B4-BE49-F238E27FC236}">
                <a16:creationId xmlns:a16="http://schemas.microsoft.com/office/drawing/2014/main" id="{45FE2CC7-A66B-41F1-871F-A2928D425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173" y="5091091"/>
            <a:ext cx="6112488" cy="6608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0EE7F42-7A15-4F81-8C0C-AC78BF559E2B}"/>
              </a:ext>
            </a:extLst>
          </p:cNvPr>
          <p:cNvSpPr/>
          <p:nvPr/>
        </p:nvSpPr>
        <p:spPr>
          <a:xfrm>
            <a:off x="1571405" y="5751900"/>
            <a:ext cx="5898025" cy="369332"/>
          </a:xfrm>
          <a:prstGeom prst="rect">
            <a:avLst/>
          </a:prstGeom>
        </p:spPr>
        <p:txBody>
          <a:bodyPr wrap="none">
            <a:spAutoFit/>
          </a:bodyPr>
          <a:lstStyle/>
          <a:p>
            <a:r>
              <a:rPr lang="en-US" dirty="0">
                <a:solidFill>
                  <a:srgbClr val="333333"/>
                </a:solidFill>
                <a:latin typeface="inter-regular"/>
              </a:rPr>
              <a:t>The above representation shows the structure of 8- bit octet.</a:t>
            </a:r>
            <a:endParaRPr lang="en-US" dirty="0"/>
          </a:p>
        </p:txBody>
      </p:sp>
    </p:spTree>
    <p:extLst>
      <p:ext uri="{BB962C8B-B14F-4D97-AF65-F5344CB8AC3E}">
        <p14:creationId xmlns:p14="http://schemas.microsoft.com/office/powerpoint/2010/main" val="242928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2602-A0F4-4C28-AB2C-1DEAEF3A773F}"/>
              </a:ext>
            </a:extLst>
          </p:cNvPr>
          <p:cNvSpPr>
            <a:spLocks noGrp="1"/>
          </p:cNvSpPr>
          <p:nvPr>
            <p:ph type="title"/>
          </p:nvPr>
        </p:nvSpPr>
        <p:spPr>
          <a:xfrm>
            <a:off x="196948" y="187960"/>
            <a:ext cx="9214338" cy="1320800"/>
          </a:xfrm>
        </p:spPr>
        <p:txBody>
          <a:bodyPr>
            <a:normAutofit/>
          </a:bodyPr>
          <a:lstStyle/>
          <a:p>
            <a:r>
              <a:rPr lang="en-US" sz="3200" dirty="0"/>
              <a:t>Now, we will see how to obtain the binary representation of the IP address</a:t>
            </a:r>
          </a:p>
        </p:txBody>
      </p:sp>
      <p:pic>
        <p:nvPicPr>
          <p:cNvPr id="3074" name="Picture 2" descr=" IPv4 Address format with dotted decimal notation">
            <a:extLst>
              <a:ext uri="{FF2B5EF4-FFF2-40B4-BE49-F238E27FC236}">
                <a16:creationId xmlns:a16="http://schemas.microsoft.com/office/drawing/2014/main" id="{47FDCC2D-9A38-4CB3-8AE9-4DF3CBEBA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273" y="1730327"/>
            <a:ext cx="6897687" cy="3879949"/>
          </a:xfrm>
          <a:prstGeom prst="round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10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FFB471-CE1D-4BA3-A415-4972CDE0B9A1}"/>
              </a:ext>
            </a:extLst>
          </p:cNvPr>
          <p:cNvPicPr>
            <a:picLocks noChangeAspect="1"/>
          </p:cNvPicPr>
          <p:nvPr/>
        </p:nvPicPr>
        <p:blipFill>
          <a:blip r:embed="rId2"/>
          <a:stretch>
            <a:fillRect/>
          </a:stretch>
        </p:blipFill>
        <p:spPr>
          <a:xfrm>
            <a:off x="1115094" y="845209"/>
            <a:ext cx="8143206" cy="1682091"/>
          </a:xfrm>
          <a:prstGeom prst="rect">
            <a:avLst/>
          </a:prstGeom>
        </p:spPr>
      </p:pic>
      <p:sp>
        <p:nvSpPr>
          <p:cNvPr id="6" name="Rectangle 5">
            <a:extLst>
              <a:ext uri="{FF2B5EF4-FFF2-40B4-BE49-F238E27FC236}">
                <a16:creationId xmlns:a16="http://schemas.microsoft.com/office/drawing/2014/main" id="{4D52A000-A2E3-4AE5-90A8-E074FCA1CA83}"/>
              </a:ext>
            </a:extLst>
          </p:cNvPr>
          <p:cNvSpPr/>
          <p:nvPr/>
        </p:nvSpPr>
        <p:spPr>
          <a:xfrm>
            <a:off x="1016000" y="2527300"/>
            <a:ext cx="8242300" cy="3539430"/>
          </a:xfrm>
          <a:prstGeom prst="rect">
            <a:avLst/>
          </a:prstGeom>
        </p:spPr>
        <p:txBody>
          <a:bodyPr wrap="square">
            <a:spAutoFit/>
          </a:bodyPr>
          <a:lstStyle/>
          <a:p>
            <a:pPr algn="ctr"/>
            <a:r>
              <a:rPr lang="en-US" sz="2800" dirty="0">
                <a:solidFill>
                  <a:srgbClr val="333333"/>
                </a:solidFill>
                <a:latin typeface="inter-regular"/>
              </a:rPr>
              <a:t>To obtain 123, we put 1 under 64, 32, 16, 8, 2 and 1 as the sum of these numbers is equal to 123, and the remaining bits will be zero. Therefore, the binary bit version of 123 is </a:t>
            </a:r>
            <a:r>
              <a:rPr lang="en-US" sz="2800" b="1" dirty="0">
                <a:solidFill>
                  <a:srgbClr val="333333"/>
                </a:solidFill>
                <a:latin typeface="inter-regular"/>
              </a:rPr>
              <a:t>01111011</a:t>
            </a:r>
          </a:p>
          <a:p>
            <a:pPr algn="ctr"/>
            <a:endParaRPr lang="en-US" sz="2800" b="1" dirty="0">
              <a:solidFill>
                <a:srgbClr val="333333"/>
              </a:solidFill>
              <a:latin typeface="inter-regular"/>
            </a:endParaRPr>
          </a:p>
          <a:p>
            <a:pPr algn="ctr"/>
            <a:r>
              <a:rPr lang="en-US" sz="2800" dirty="0">
                <a:solidFill>
                  <a:srgbClr val="333333"/>
                </a:solidFill>
                <a:latin typeface="inter-regular"/>
              </a:rPr>
              <a:t>To get a binary representation of all other numbers such as 89, 46 and 72 we apply the same logic for each of them </a:t>
            </a:r>
            <a:endParaRPr lang="en-US" sz="2800" dirty="0"/>
          </a:p>
        </p:txBody>
      </p:sp>
    </p:spTree>
    <p:extLst>
      <p:ext uri="{BB962C8B-B14F-4D97-AF65-F5344CB8AC3E}">
        <p14:creationId xmlns:p14="http://schemas.microsoft.com/office/powerpoint/2010/main" val="313381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2B9D-98D6-4C81-B2CB-0C849B2B9B8A}"/>
              </a:ext>
            </a:extLst>
          </p:cNvPr>
          <p:cNvSpPr>
            <a:spLocks noGrp="1"/>
          </p:cNvSpPr>
          <p:nvPr>
            <p:ph type="title"/>
          </p:nvPr>
        </p:nvSpPr>
        <p:spPr>
          <a:xfrm>
            <a:off x="0" y="0"/>
            <a:ext cx="8596668" cy="1320800"/>
          </a:xfrm>
        </p:spPr>
        <p:txBody>
          <a:bodyPr/>
          <a:lstStyle/>
          <a:p>
            <a:r>
              <a:rPr lang="en-US" dirty="0"/>
              <a:t>Drawback of IPv4</a:t>
            </a:r>
            <a:br>
              <a:rPr lang="en-US" dirty="0"/>
            </a:br>
            <a:endParaRPr lang="en-US" dirty="0"/>
          </a:p>
        </p:txBody>
      </p:sp>
      <p:sp>
        <p:nvSpPr>
          <p:cNvPr id="3" name="Content Placeholder 2">
            <a:extLst>
              <a:ext uri="{FF2B5EF4-FFF2-40B4-BE49-F238E27FC236}">
                <a16:creationId xmlns:a16="http://schemas.microsoft.com/office/drawing/2014/main" id="{6A25813E-6724-44FC-8566-9CD78DC052B3}"/>
              </a:ext>
            </a:extLst>
          </p:cNvPr>
          <p:cNvSpPr>
            <a:spLocks noGrp="1"/>
          </p:cNvSpPr>
          <p:nvPr>
            <p:ph idx="1"/>
          </p:nvPr>
        </p:nvSpPr>
        <p:spPr>
          <a:xfrm>
            <a:off x="105834" y="660400"/>
            <a:ext cx="9266766" cy="3880773"/>
          </a:xfrm>
        </p:spPr>
        <p:txBody>
          <a:bodyPr>
            <a:normAutofit/>
          </a:bodyPr>
          <a:lstStyle/>
          <a:p>
            <a:r>
              <a:rPr lang="en-US" sz="2400" dirty="0"/>
              <a:t>Currently, the population of the world is 7.6 billion. Every user is having more than one device connected with the internet, and private companies also rely on the internet. As we know that IPv4 produces 4 billion addresses, which are not enough for each device connected to the internet on a planet.</a:t>
            </a:r>
          </a:p>
          <a:p>
            <a:r>
              <a:rPr lang="en-US" sz="2400" dirty="0"/>
              <a:t>So it gave rise to the development of the next generation of IP addresses, i.e., IPv6.</a:t>
            </a:r>
          </a:p>
        </p:txBody>
      </p:sp>
      <p:pic>
        <p:nvPicPr>
          <p:cNvPr id="4098" name="Picture 2">
            <a:extLst>
              <a:ext uri="{FF2B5EF4-FFF2-40B4-BE49-F238E27FC236}">
                <a16:creationId xmlns:a16="http://schemas.microsoft.com/office/drawing/2014/main" id="{3B9B86C2-EADB-4746-991E-C29E31056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163" y="3672198"/>
            <a:ext cx="3322637" cy="2525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015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5CC0-9A7C-4CF5-B535-439EA3A9C8D2}"/>
              </a:ext>
            </a:extLst>
          </p:cNvPr>
          <p:cNvSpPr>
            <a:spLocks noGrp="1"/>
          </p:cNvSpPr>
          <p:nvPr>
            <p:ph type="title"/>
          </p:nvPr>
        </p:nvSpPr>
        <p:spPr>
          <a:xfrm>
            <a:off x="0" y="0"/>
            <a:ext cx="8596668" cy="816638"/>
          </a:xfrm>
        </p:spPr>
        <p:txBody>
          <a:bodyPr>
            <a:normAutofit fontScale="90000"/>
          </a:bodyPr>
          <a:lstStyle/>
          <a:p>
            <a:r>
              <a:rPr lang="en-US" dirty="0"/>
              <a:t>What is IPv6?</a:t>
            </a:r>
            <a:br>
              <a:rPr lang="en-US" dirty="0"/>
            </a:br>
            <a:endParaRPr lang="en-US" dirty="0"/>
          </a:p>
        </p:txBody>
      </p:sp>
      <p:sp>
        <p:nvSpPr>
          <p:cNvPr id="3" name="Content Placeholder 2">
            <a:extLst>
              <a:ext uri="{FF2B5EF4-FFF2-40B4-BE49-F238E27FC236}">
                <a16:creationId xmlns:a16="http://schemas.microsoft.com/office/drawing/2014/main" id="{67DA05BA-3A08-4CFA-8F7E-0BD719851BBE}"/>
              </a:ext>
            </a:extLst>
          </p:cNvPr>
          <p:cNvSpPr>
            <a:spLocks noGrp="1"/>
          </p:cNvSpPr>
          <p:nvPr>
            <p:ph idx="1"/>
          </p:nvPr>
        </p:nvSpPr>
        <p:spPr>
          <a:xfrm>
            <a:off x="0" y="623889"/>
            <a:ext cx="9580098" cy="4351751"/>
          </a:xfrm>
        </p:spPr>
        <p:txBody>
          <a:bodyPr>
            <a:normAutofit/>
          </a:bodyPr>
          <a:lstStyle/>
          <a:p>
            <a:r>
              <a:rPr lang="en-US" sz="2000" dirty="0"/>
              <a:t>IPv4 produces 4 billion addresses, and the developers think that these addresses are enough, but they were wrong. IPv6 is the next generation of IP addresses. The main difference between IPv4 and IPv6 is the address size of IP addresses. The IPv4 is a 32-bit address, whereas IPv6 is a 128-bit hexadecimal address. IPv6 provides a large address space, and it contains a simple header as compared to IPv4.</a:t>
            </a:r>
          </a:p>
          <a:p>
            <a:r>
              <a:rPr lang="en-US" sz="2000" dirty="0"/>
              <a:t>This hexadecimal address contains both numbers and alphabets. Due to the usage of both the numbers and alphabets, IPv6 is capable of producing over 340 undecillion (3.4*10</a:t>
            </a:r>
            <a:r>
              <a:rPr lang="en-US" sz="2000" baseline="30000" dirty="0"/>
              <a:t>38</a:t>
            </a:r>
            <a:r>
              <a:rPr lang="en-US" sz="2000" dirty="0"/>
              <a:t>) addresses.</a:t>
            </a:r>
          </a:p>
          <a:p>
            <a:r>
              <a:rPr lang="en-US" sz="2000" dirty="0"/>
              <a:t>IPv6 is a 128-bit hexadecimal address made up of 8 sets of 16 bits each, and these 8 sets are separated by a colon. In IPv6, each hexadecimal character represents 4 bits. So, we need to convert 4 bits to a hexadecimal number at a time</a:t>
            </a:r>
          </a:p>
          <a:p>
            <a:endParaRPr lang="en-US" sz="2000" dirty="0"/>
          </a:p>
        </p:txBody>
      </p:sp>
      <p:pic>
        <p:nvPicPr>
          <p:cNvPr id="6146" name="Picture 2" descr="IPv4 vs IPv6">
            <a:extLst>
              <a:ext uri="{FF2B5EF4-FFF2-40B4-BE49-F238E27FC236}">
                <a16:creationId xmlns:a16="http://schemas.microsoft.com/office/drawing/2014/main" id="{CF9E7B6E-624C-4EAC-9F3E-DF8CFC9CF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22" y="4975640"/>
            <a:ext cx="8325270" cy="125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516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152</TotalTime>
  <Words>1066</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inter-regular</vt:lpstr>
      <vt:lpstr>Nunito</vt:lpstr>
      <vt:lpstr>Trebuchet MS</vt:lpstr>
      <vt:lpstr>Wingdings 3</vt:lpstr>
      <vt:lpstr>Facet</vt:lpstr>
      <vt:lpstr>Networking</vt:lpstr>
      <vt:lpstr>What is Computer Networking? </vt:lpstr>
      <vt:lpstr>PowerPoint Presentation</vt:lpstr>
      <vt:lpstr>IP Addresses</vt:lpstr>
      <vt:lpstr>What is IPv4?  </vt:lpstr>
      <vt:lpstr>Now, we will see how to obtain the binary representation of the IP address</vt:lpstr>
      <vt:lpstr>PowerPoint Presentation</vt:lpstr>
      <vt:lpstr>Drawback of IPv4 </vt:lpstr>
      <vt:lpstr>What is IPv6? </vt:lpstr>
      <vt:lpstr>PowerPoint Presentation</vt:lpstr>
      <vt:lpstr>What are subnets and subnet masks in computer networks?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dc:title>
  <dc:creator>Əsəd Əsədzadə</dc:creator>
  <cp:lastModifiedBy>User</cp:lastModifiedBy>
  <cp:revision>14</cp:revision>
  <dcterms:created xsi:type="dcterms:W3CDTF">2022-12-03T18:42:38Z</dcterms:created>
  <dcterms:modified xsi:type="dcterms:W3CDTF">2022-12-06T18:41:42Z</dcterms:modified>
</cp:coreProperties>
</file>