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9/27/2022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452" y="1458687"/>
            <a:ext cx="8676222" cy="3200400"/>
          </a:xfrm>
        </p:spPr>
        <p:txBody>
          <a:bodyPr/>
          <a:lstStyle/>
          <a:p>
            <a:r>
              <a:rPr lang="en-US" dirty="0" smtClean="0"/>
              <a:t>Virtualization and containerization. Hypervisors</a:t>
            </a:r>
            <a:endParaRPr lang="en-US" dirty="0"/>
          </a:p>
        </p:txBody>
      </p:sp>
    </p:spTree>
    <p:extLst>
      <p:ext uri="{BB962C8B-B14F-4D97-AF65-F5344CB8AC3E}">
        <p14:creationId xmlns:p14="http://schemas.microsoft.com/office/powerpoint/2010/main" val="243471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68800"/>
          </a:xfrm>
        </p:spPr>
        <p:txBody>
          <a:bodyPr/>
          <a:lstStyle/>
          <a:p>
            <a:pPr algn="l"/>
            <a:r>
              <a:rPr lang="en-US" dirty="0" smtClean="0"/>
              <a:t>What is virtualization?</a:t>
            </a:r>
            <a:endParaRPr lang="en-US" dirty="0"/>
          </a:p>
        </p:txBody>
      </p:sp>
      <p:sp>
        <p:nvSpPr>
          <p:cNvPr id="3" name="Text Placeholder 2"/>
          <p:cNvSpPr>
            <a:spLocks noGrp="1"/>
          </p:cNvSpPr>
          <p:nvPr>
            <p:ph type="body" idx="1"/>
          </p:nvPr>
        </p:nvSpPr>
        <p:spPr>
          <a:xfrm>
            <a:off x="1" y="1632857"/>
            <a:ext cx="7916090" cy="4004924"/>
          </a:xfrm>
        </p:spPr>
        <p:txBody>
          <a:bodyPr/>
          <a:lstStyle/>
          <a:p>
            <a:pPr algn="l"/>
            <a:r>
              <a:rPr lang="en-US" dirty="0">
                <a:effectLst/>
              </a:rPr>
              <a:t>Virtualization is </a:t>
            </a:r>
            <a:r>
              <a:rPr lang="en-US" dirty="0" smtClean="0">
                <a:effectLst/>
              </a:rPr>
              <a:t>a technology </a:t>
            </a:r>
            <a:r>
              <a:rPr lang="en-US" dirty="0">
                <a:effectLst/>
              </a:rPr>
              <a:t>that lets you create useful IT services using resources that are traditionally bound to hardware. The technologies that enabled virtualization—like hypervisors—were developed decades ago to give multiple users simultaneous access to computers that performed batch processing. Batch processing was a popular computing style in the business sector that ran routine tasks thousands of times very </a:t>
            </a:r>
            <a:r>
              <a:rPr lang="en-US" dirty="0" smtClean="0">
                <a:effectLst/>
              </a:rPr>
              <a:t>quickly. </a:t>
            </a:r>
            <a:r>
              <a:rPr lang="en-US" dirty="0">
                <a:effectLst/>
              </a:rPr>
              <a:t>Virtualization’s widespread applicability helped reduce vendor lock-in and made it the foundation of cloud computing. </a:t>
            </a:r>
            <a:endParaRPr lang="en-US" dirty="0"/>
          </a:p>
        </p:txBody>
      </p:sp>
      <p:sp>
        <p:nvSpPr>
          <p:cNvPr id="8" name="Text Placeholder 2"/>
          <p:cNvSpPr txBox="1">
            <a:spLocks/>
          </p:cNvSpPr>
          <p:nvPr/>
        </p:nvSpPr>
        <p:spPr>
          <a:xfrm>
            <a:off x="8373291" y="3707765"/>
            <a:ext cx="7916090" cy="400492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buClr>
              <a:buSzPct val="100000"/>
              <a:buFont typeface="Arial"/>
              <a:buNone/>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endParaRPr lang="en-US" dirty="0"/>
          </a:p>
        </p:txBody>
      </p:sp>
      <p:pic>
        <p:nvPicPr>
          <p:cNvPr id="9" name="Picture 2" descr="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706" y="1744325"/>
            <a:ext cx="3603812" cy="249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1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603377" cy="1598022"/>
          </a:xfrm>
        </p:spPr>
        <p:txBody>
          <a:bodyPr/>
          <a:lstStyle/>
          <a:p>
            <a:pPr algn="l"/>
            <a:r>
              <a:rPr lang="en-US" dirty="0" smtClean="0"/>
              <a:t>How does it work?</a:t>
            </a:r>
            <a:endParaRPr lang="en-US" dirty="0"/>
          </a:p>
        </p:txBody>
      </p:sp>
      <p:sp>
        <p:nvSpPr>
          <p:cNvPr id="3" name="Subtitle 2"/>
          <p:cNvSpPr>
            <a:spLocks noGrp="1"/>
          </p:cNvSpPr>
          <p:nvPr>
            <p:ph type="subTitle" idx="1"/>
          </p:nvPr>
        </p:nvSpPr>
        <p:spPr>
          <a:xfrm>
            <a:off x="104503" y="1598021"/>
            <a:ext cx="10789919" cy="4972595"/>
          </a:xfrm>
        </p:spPr>
        <p:txBody>
          <a:bodyPr/>
          <a:lstStyle/>
          <a:p>
            <a:pPr algn="l"/>
            <a:r>
              <a:rPr lang="en-US" dirty="0">
                <a:effectLst/>
              </a:rPr>
              <a:t>Software called hypervisors </a:t>
            </a:r>
            <a:r>
              <a:rPr lang="en-US" dirty="0" smtClean="0">
                <a:effectLst/>
              </a:rPr>
              <a:t>separates </a:t>
            </a:r>
            <a:r>
              <a:rPr lang="en-US" dirty="0">
                <a:effectLst/>
              </a:rPr>
              <a:t>the physical resources from the virtual environments—the things that need those resources. Hypervisors can sit on top of an operating system (like on a laptop) or be installed directly onto hardware (like a server), which is how most enterprises virtualize. Hypervisors take your physical resources and divide them up so that virtual environments can use them.</a:t>
            </a:r>
            <a:endParaRPr lang="en-US" dirty="0"/>
          </a:p>
        </p:txBody>
      </p:sp>
    </p:spTree>
    <p:extLst>
      <p:ext uri="{BB962C8B-B14F-4D97-AF65-F5344CB8AC3E}">
        <p14:creationId xmlns:p14="http://schemas.microsoft.com/office/powerpoint/2010/main" val="33018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6354" cy="757646"/>
          </a:xfrm>
        </p:spPr>
        <p:txBody>
          <a:bodyPr/>
          <a:lstStyle/>
          <a:p>
            <a:pPr algn="l"/>
            <a:r>
              <a:rPr lang="en-US" dirty="0" smtClean="0"/>
              <a:t>Types of virtualization</a:t>
            </a:r>
            <a:endParaRPr lang="en-US" dirty="0"/>
          </a:p>
        </p:txBody>
      </p:sp>
      <p:sp>
        <p:nvSpPr>
          <p:cNvPr id="3" name="Text Placeholder 2"/>
          <p:cNvSpPr>
            <a:spLocks noGrp="1"/>
          </p:cNvSpPr>
          <p:nvPr>
            <p:ph type="body" idx="1"/>
          </p:nvPr>
        </p:nvSpPr>
        <p:spPr>
          <a:xfrm>
            <a:off x="0" y="666206"/>
            <a:ext cx="10437813" cy="6191794"/>
          </a:xfrm>
        </p:spPr>
        <p:txBody>
          <a:bodyPr/>
          <a:lstStyle/>
          <a:p>
            <a:pPr algn="l"/>
            <a:r>
              <a:rPr lang="en-US" b="1" dirty="0">
                <a:effectLst/>
              </a:rPr>
              <a:t>Data </a:t>
            </a:r>
            <a:r>
              <a:rPr lang="en-US" b="1" dirty="0" smtClean="0">
                <a:effectLst/>
              </a:rPr>
              <a:t>virtualization:</a:t>
            </a:r>
            <a:endParaRPr lang="en-US" b="1" dirty="0">
              <a:effectLst/>
            </a:endParaRPr>
          </a:p>
          <a:p>
            <a:pPr algn="l"/>
            <a:r>
              <a:rPr lang="en-US" dirty="0">
                <a:effectLst/>
              </a:rPr>
              <a:t>Data virtualization tools sit in front of multiple data sources and allows them to be treated as </a:t>
            </a:r>
            <a:r>
              <a:rPr lang="en-US" dirty="0" smtClean="0">
                <a:effectLst/>
              </a:rPr>
              <a:t>a single </a:t>
            </a:r>
            <a:r>
              <a:rPr lang="en-US" dirty="0">
                <a:effectLst/>
              </a:rPr>
              <a:t>source, delivering the needed data—in the required form—at the right time to any application or user</a:t>
            </a:r>
            <a:r>
              <a:rPr lang="en-US" dirty="0" smtClean="0">
                <a:effectLst/>
              </a:rPr>
              <a:t>.</a:t>
            </a:r>
          </a:p>
          <a:p>
            <a:pPr algn="l"/>
            <a:r>
              <a:rPr lang="en-US" b="1" dirty="0">
                <a:effectLst/>
              </a:rPr>
              <a:t>Desktop virtualization</a:t>
            </a:r>
          </a:p>
          <a:p>
            <a:pPr algn="l"/>
            <a:r>
              <a:rPr lang="en-US" dirty="0">
                <a:effectLst/>
              </a:rPr>
              <a:t>desktop virtualization allows admins to perform mass configurations, updates, and security checks on all virtual desktops</a:t>
            </a:r>
            <a:r>
              <a:rPr lang="en-US" dirty="0" smtClean="0">
                <a:effectLst/>
              </a:rPr>
              <a:t>.</a:t>
            </a:r>
          </a:p>
          <a:p>
            <a:pPr algn="l"/>
            <a:r>
              <a:rPr lang="en-US" b="1" dirty="0">
                <a:effectLst/>
              </a:rPr>
              <a:t>Server virtualization</a:t>
            </a:r>
          </a:p>
          <a:p>
            <a:pPr algn="l"/>
            <a:r>
              <a:rPr lang="en-US" dirty="0">
                <a:effectLst/>
              </a:rPr>
              <a:t>Servers are computers designed to process a high volume of specific tasks really well so other computers—like laptops and desktops—can do a variety of other </a:t>
            </a:r>
            <a:r>
              <a:rPr lang="en-US" dirty="0" smtClean="0">
                <a:effectLst/>
              </a:rPr>
              <a:t>tasks.</a:t>
            </a:r>
          </a:p>
          <a:p>
            <a:pPr algn="l"/>
            <a:r>
              <a:rPr lang="en-US" b="1" dirty="0">
                <a:effectLst/>
              </a:rPr>
              <a:t>Operating system virtualization</a:t>
            </a:r>
          </a:p>
          <a:p>
            <a:pPr algn="l"/>
            <a:r>
              <a:rPr lang="en-US" dirty="0">
                <a:effectLst/>
              </a:rPr>
              <a:t>Operating system virtualization happens at the </a:t>
            </a:r>
            <a:r>
              <a:rPr lang="en-US" dirty="0" smtClean="0">
                <a:effectLst/>
              </a:rPr>
              <a:t>kernel—the </a:t>
            </a:r>
            <a:r>
              <a:rPr lang="en-US" dirty="0">
                <a:effectLst/>
              </a:rPr>
              <a:t>central task managers of operating systems. It’s a useful way to run Linux and Windows environments side-by-side.</a:t>
            </a:r>
            <a:endParaRPr lang="en-US" dirty="0" smtClean="0">
              <a:effectLst/>
            </a:endParaRPr>
          </a:p>
          <a:p>
            <a:pPr algn="l"/>
            <a:endParaRPr lang="en-US" dirty="0"/>
          </a:p>
        </p:txBody>
      </p:sp>
    </p:spTree>
    <p:extLst>
      <p:ext uri="{BB962C8B-B14F-4D97-AF65-F5344CB8AC3E}">
        <p14:creationId xmlns:p14="http://schemas.microsoft.com/office/powerpoint/2010/main" val="29633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165079" cy="683622"/>
          </a:xfrm>
        </p:spPr>
        <p:txBody>
          <a:bodyPr>
            <a:normAutofit fontScale="90000"/>
          </a:bodyPr>
          <a:lstStyle/>
          <a:p>
            <a:r>
              <a:rPr lang="en-US" dirty="0" smtClean="0"/>
              <a:t>containerization</a:t>
            </a:r>
            <a:endParaRPr lang="en-US" dirty="0"/>
          </a:p>
        </p:txBody>
      </p:sp>
      <p:sp>
        <p:nvSpPr>
          <p:cNvPr id="3" name="Subtitle 2"/>
          <p:cNvSpPr>
            <a:spLocks noGrp="1"/>
          </p:cNvSpPr>
          <p:nvPr>
            <p:ph type="subTitle" idx="1"/>
          </p:nvPr>
        </p:nvSpPr>
        <p:spPr>
          <a:xfrm>
            <a:off x="0" y="849085"/>
            <a:ext cx="5238206" cy="5786845"/>
          </a:xfrm>
        </p:spPr>
        <p:txBody>
          <a:bodyPr/>
          <a:lstStyle/>
          <a:p>
            <a:pPr algn="l"/>
            <a:r>
              <a:rPr lang="en-US" dirty="0">
                <a:effectLst/>
              </a:rPr>
              <a:t>Containerization is the packaging together of software code with all it’s necessary components like libraries, frameworks, and other dependencies so that they are isolated in their own "</a:t>
            </a:r>
            <a:r>
              <a:rPr lang="en-US" dirty="0" smtClean="0">
                <a:effectLst/>
              </a:rPr>
              <a:t>container“. Containers </a:t>
            </a:r>
            <a:r>
              <a:rPr lang="en-US" dirty="0">
                <a:effectLst/>
              </a:rPr>
              <a:t>are an alternative to coding on one platform or operating </a:t>
            </a:r>
            <a:r>
              <a:rPr lang="en-US" dirty="0" smtClean="0">
                <a:effectLst/>
              </a:rPr>
              <a:t>system. </a:t>
            </a:r>
            <a:r>
              <a:rPr lang="en-US" dirty="0">
                <a:effectLst/>
              </a:rPr>
              <a:t>Similarly, developers can use the same tools when working with containers in one host environment as they’d use in another, which makes the </a:t>
            </a:r>
            <a:r>
              <a:rPr lang="en-US" dirty="0" smtClean="0">
                <a:effectLst/>
              </a:rPr>
              <a:t>development </a:t>
            </a:r>
            <a:r>
              <a:rPr lang="en-US" dirty="0">
                <a:effectLst/>
              </a:rPr>
              <a:t>containerized apps across operating systems much more simple.</a:t>
            </a:r>
            <a:endParaRPr lang="en-US" dirty="0"/>
          </a:p>
        </p:txBody>
      </p:sp>
      <p:pic>
        <p:nvPicPr>
          <p:cNvPr id="5" name="Picture 4"/>
          <p:cNvPicPr>
            <a:picLocks noChangeAspect="1"/>
          </p:cNvPicPr>
          <p:nvPr/>
        </p:nvPicPr>
        <p:blipFill>
          <a:blip r:embed="rId2"/>
          <a:stretch>
            <a:fillRect/>
          </a:stretch>
        </p:blipFill>
        <p:spPr>
          <a:xfrm>
            <a:off x="6557554" y="1731235"/>
            <a:ext cx="4990012" cy="2684011"/>
          </a:xfrm>
          <a:prstGeom prst="rect">
            <a:avLst/>
          </a:prstGeom>
        </p:spPr>
      </p:pic>
    </p:spTree>
    <p:extLst>
      <p:ext uri="{BB962C8B-B14F-4D97-AF65-F5344CB8AC3E}">
        <p14:creationId xmlns:p14="http://schemas.microsoft.com/office/powerpoint/2010/main" val="105672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81851" cy="783771"/>
          </a:xfrm>
        </p:spPr>
        <p:txBody>
          <a:bodyPr/>
          <a:lstStyle/>
          <a:p>
            <a:pPr algn="l"/>
            <a:r>
              <a:rPr lang="en-US" dirty="0" smtClean="0"/>
              <a:t>Hypervisors</a:t>
            </a:r>
            <a:endParaRPr lang="en-US" dirty="0"/>
          </a:p>
        </p:txBody>
      </p:sp>
      <p:sp>
        <p:nvSpPr>
          <p:cNvPr id="3" name="Text Placeholder 2"/>
          <p:cNvSpPr>
            <a:spLocks noGrp="1"/>
          </p:cNvSpPr>
          <p:nvPr>
            <p:ph type="body" idx="1"/>
          </p:nvPr>
        </p:nvSpPr>
        <p:spPr>
          <a:xfrm>
            <a:off x="0" y="1590044"/>
            <a:ext cx="7628709" cy="4993636"/>
          </a:xfrm>
        </p:spPr>
        <p:txBody>
          <a:bodyPr/>
          <a:lstStyle/>
          <a:p>
            <a:pPr algn="l"/>
            <a:r>
              <a:rPr lang="en-US" dirty="0">
                <a:effectLst/>
              </a:rPr>
              <a:t>A</a:t>
            </a:r>
            <a:r>
              <a:rPr lang="en-US" b="1" dirty="0">
                <a:effectLst/>
              </a:rPr>
              <a:t> hypervisor</a:t>
            </a:r>
            <a:r>
              <a:rPr lang="en-US" dirty="0">
                <a:effectLst/>
              </a:rPr>
              <a:t>, also known as a virtual machine monitor or VMM, is software that creates and runs virtual machines (VMs). A hypervisor allows one host computer to support multiple guest VMs by virtually sharing its resources, such as memory and processing. Hypervisors make it possible to use more of a system’s available resources and provide greater IT mobility since the guest VMs are independent of the host hardware. This means they can be easily moved between different servers. There are two main hypervisor types, referred to as “Type 1” (or “bare metal”) and “Type 2” (or “hosted”). A </a:t>
            </a:r>
            <a:r>
              <a:rPr lang="en-US" b="1" dirty="0">
                <a:effectLst/>
              </a:rPr>
              <a:t>type 1 hypervisor</a:t>
            </a:r>
            <a:r>
              <a:rPr lang="en-US" dirty="0">
                <a:effectLst/>
              </a:rPr>
              <a:t> acts like a lightweight operating system and runs directly on the host’s hardware, while a </a:t>
            </a:r>
            <a:r>
              <a:rPr lang="en-US" b="1" dirty="0">
                <a:effectLst/>
              </a:rPr>
              <a:t>type 2 hypervisor</a:t>
            </a:r>
            <a:r>
              <a:rPr lang="en-US" dirty="0">
                <a:effectLst/>
              </a:rPr>
              <a:t> runs as a software layer on an operating system, like other computer programs. </a:t>
            </a:r>
            <a:endParaRPr lang="en-US" dirty="0"/>
          </a:p>
        </p:txBody>
      </p:sp>
      <p:pic>
        <p:nvPicPr>
          <p:cNvPr id="5" name="Picture 4"/>
          <p:cNvPicPr>
            <a:picLocks noChangeAspect="1"/>
          </p:cNvPicPr>
          <p:nvPr/>
        </p:nvPicPr>
        <p:blipFill>
          <a:blip r:embed="rId2"/>
          <a:stretch>
            <a:fillRect/>
          </a:stretch>
        </p:blipFill>
        <p:spPr>
          <a:xfrm>
            <a:off x="7955281" y="1590044"/>
            <a:ext cx="3594870" cy="2642322"/>
          </a:xfrm>
          <a:prstGeom prst="rect">
            <a:avLst/>
          </a:prstGeom>
        </p:spPr>
      </p:pic>
    </p:spTree>
    <p:extLst>
      <p:ext uri="{BB962C8B-B14F-4D97-AF65-F5344CB8AC3E}">
        <p14:creationId xmlns:p14="http://schemas.microsoft.com/office/powerpoint/2010/main" val="69150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Mesh</Template>
  <TotalTime>25</TotalTime>
  <Words>535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Virtualization and containerization. Hypervisors</vt:lpstr>
      <vt:lpstr>What is virtualization?</vt:lpstr>
      <vt:lpstr>How does it work?</vt:lpstr>
      <vt:lpstr>Types of virtualization</vt:lpstr>
      <vt:lpstr>containerization</vt:lpstr>
      <vt:lpstr>Hypervisors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containerization. Hypervisors</dc:title>
  <dc:creator>User</dc:creator>
  <cp:lastModifiedBy>User</cp:lastModifiedBy>
  <cp:revision>3</cp:revision>
  <dcterms:created xsi:type="dcterms:W3CDTF">2022-09-24T07:39:22Z</dcterms:created>
  <dcterms:modified xsi:type="dcterms:W3CDTF">2022-09-27T14:07:18Z</dcterms:modified>
</cp:coreProperties>
</file>