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211251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208665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0526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214501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2026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3702439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180632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424329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134533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C3833A-560B-4DCC-A861-AAC2242F4CC7}"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402390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C3833A-560B-4DCC-A861-AAC2242F4CC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78556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C3833A-560B-4DCC-A861-AAC2242F4CC7}"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178845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3833A-560B-4DCC-A861-AAC2242F4CC7}"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418694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3833A-560B-4DCC-A861-AAC2242F4CC7}"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356917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C3833A-560B-4DCC-A861-AAC2242F4CC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287887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C3833A-560B-4DCC-A861-AAC2242F4CC7}"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25BEF-F445-4C3D-B048-1DE1EC083B5E}" type="slidenum">
              <a:rPr lang="en-US" smtClean="0"/>
              <a:t>‹#›</a:t>
            </a:fld>
            <a:endParaRPr lang="en-US"/>
          </a:p>
        </p:txBody>
      </p:sp>
    </p:spTree>
    <p:extLst>
      <p:ext uri="{BB962C8B-B14F-4D97-AF65-F5344CB8AC3E}">
        <p14:creationId xmlns:p14="http://schemas.microsoft.com/office/powerpoint/2010/main" val="266679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C3833A-560B-4DCC-A861-AAC2242F4CC7}" type="datetimeFigureOut">
              <a:rPr lang="en-US" smtClean="0"/>
              <a:t>11/7/2022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425BEF-F445-4C3D-B048-1DE1EC083B5E}" type="slidenum">
              <a:rPr lang="en-US" smtClean="0"/>
              <a:t>‹#›</a:t>
            </a:fld>
            <a:endParaRPr lang="en-US"/>
          </a:p>
        </p:txBody>
      </p:sp>
    </p:spTree>
    <p:extLst>
      <p:ext uri="{BB962C8B-B14F-4D97-AF65-F5344CB8AC3E}">
        <p14:creationId xmlns:p14="http://schemas.microsoft.com/office/powerpoint/2010/main" val="898926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DDOS prevention. </a:t>
            </a:r>
            <a:r>
              <a:rPr lang="en-US" b="1" dirty="0" err="1"/>
              <a:t>Cloudflare</a:t>
            </a:r>
            <a:endParaRPr lang="en-US" dirty="0"/>
          </a:p>
        </p:txBody>
      </p:sp>
    </p:spTree>
    <p:extLst>
      <p:ext uri="{BB962C8B-B14F-4D97-AF65-F5344CB8AC3E}">
        <p14:creationId xmlns:p14="http://schemas.microsoft.com/office/powerpoint/2010/main" val="160954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0343" y="209005"/>
            <a:ext cx="8046720" cy="6426925"/>
          </a:xfrm>
        </p:spPr>
        <p:txBody>
          <a:bodyPr/>
          <a:lstStyle/>
          <a:p>
            <a:r>
              <a:rPr lang="en-US" dirty="0"/>
              <a:t>WHAT IS A DDOS ATTACK?</a:t>
            </a:r>
          </a:p>
          <a:p>
            <a:r>
              <a:rPr lang="en-US" dirty="0"/>
              <a:t>A Denial of Service (</a:t>
            </a:r>
            <a:r>
              <a:rPr lang="en-US" dirty="0" err="1"/>
              <a:t>DoS</a:t>
            </a:r>
            <a:r>
              <a:rPr lang="en-US" dirty="0"/>
              <a:t>) attack is a malicious attempt to affect the availability of a targeted system, such as a website or application, to legitimate end users. Typically, attackers generate large volumes of packets or requests ultimately overwhelming the target system. In case of a Distributed Denial of Service (</a:t>
            </a:r>
            <a:r>
              <a:rPr lang="en-US" dirty="0" err="1"/>
              <a:t>DDoS</a:t>
            </a:r>
            <a:r>
              <a:rPr lang="en-US" dirty="0"/>
              <a:t>) attack, and the attacker uses multiple compromised or controlled sources to generate the attack.</a:t>
            </a:r>
          </a:p>
          <a:p>
            <a:r>
              <a:rPr lang="en-US" dirty="0"/>
              <a:t>In general, </a:t>
            </a:r>
            <a:r>
              <a:rPr lang="en-US" dirty="0" err="1"/>
              <a:t>DDoS</a:t>
            </a:r>
            <a:r>
              <a:rPr lang="en-US" dirty="0"/>
              <a:t> attacks can be segregated by which layer of the Open Systems Interconnection (OSI) model they attack. They are most common at the Network (layer 3), Transport (Layer 4), Presentation (Layer 6) and Application (Layer 7) Layers.</a:t>
            </a:r>
          </a:p>
          <a:p>
            <a:endParaRPr lang="en-US" dirty="0"/>
          </a:p>
        </p:txBody>
      </p:sp>
    </p:spTree>
    <p:extLst>
      <p:ext uri="{BB962C8B-B14F-4D97-AF65-F5344CB8AC3E}">
        <p14:creationId xmlns:p14="http://schemas.microsoft.com/office/powerpoint/2010/main" val="106209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389" y="156754"/>
            <a:ext cx="8464731" cy="6426926"/>
          </a:xfrm>
        </p:spPr>
        <p:txBody>
          <a:bodyPr/>
          <a:lstStyle/>
          <a:p>
            <a:r>
              <a:rPr lang="en-US" dirty="0" err="1"/>
              <a:t>DDoS</a:t>
            </a:r>
            <a:r>
              <a:rPr lang="en-US" dirty="0"/>
              <a:t> Protection Techniques</a:t>
            </a:r>
          </a:p>
          <a:p>
            <a:r>
              <a:rPr lang="en-US" dirty="0"/>
              <a:t>Reduce Attack Surface Area</a:t>
            </a:r>
          </a:p>
          <a:p>
            <a:r>
              <a:rPr lang="en-US" dirty="0"/>
              <a:t>One of the first techniques to mitigate </a:t>
            </a:r>
            <a:r>
              <a:rPr lang="en-US" dirty="0" err="1"/>
              <a:t>DDoS</a:t>
            </a:r>
            <a:r>
              <a:rPr lang="en-US" dirty="0"/>
              <a:t> attacks is to minimize the surface area that can be attacked thereby limiting the options for attackers and allowing you to build protections in a single place. We want to ensure that we do not expose our application or resources to ports, protocols or applications from where they do not expect any communication. Thus, minimizing the possible points of attack and letting us concentrate our mitigation efforts. In some cases, you can do this by placing your computation resources behind Content Distribution Networks (CDNs) or Load Balancers and restricting direct Internet traffic to certain parts of your infrastructure like your database servers. In other cases, you can use firewalls or Access Control Lists (ACLs) to control what traffic reaches your applications.</a:t>
            </a:r>
          </a:p>
          <a:p>
            <a:r>
              <a:rPr lang="en-US" dirty="0"/>
              <a:t>Plan for Scale</a:t>
            </a:r>
          </a:p>
          <a:p>
            <a:r>
              <a:rPr lang="en-US" dirty="0"/>
              <a:t>The two key considerations for mitigating large scale volumetric </a:t>
            </a:r>
            <a:r>
              <a:rPr lang="en-US" dirty="0" err="1"/>
              <a:t>DDoS</a:t>
            </a:r>
            <a:r>
              <a:rPr lang="en-US" dirty="0"/>
              <a:t> attacks are bandwidth (or transit) capacity and server capacity to absorb and mitigate attacks.</a:t>
            </a:r>
          </a:p>
          <a:p>
            <a:endParaRPr lang="en-US" dirty="0"/>
          </a:p>
        </p:txBody>
      </p:sp>
    </p:spTree>
    <p:extLst>
      <p:ext uri="{BB962C8B-B14F-4D97-AF65-F5344CB8AC3E}">
        <p14:creationId xmlns:p14="http://schemas.microsoft.com/office/powerpoint/2010/main" val="183591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390" y="391885"/>
            <a:ext cx="8020594" cy="6061165"/>
          </a:xfrm>
        </p:spPr>
        <p:txBody>
          <a:bodyPr/>
          <a:lstStyle/>
          <a:p>
            <a:r>
              <a:rPr lang="en-US" u="sng" dirty="0"/>
              <a:t>Transit capacity.</a:t>
            </a:r>
            <a:r>
              <a:rPr lang="en-US" dirty="0"/>
              <a:t> When architecting your applications, make sure your hosting provider provides ample redundant Internet connectivity that allows you to handle large volumes of traffic. Since the ultimate objective of </a:t>
            </a:r>
            <a:r>
              <a:rPr lang="en-US" dirty="0" err="1"/>
              <a:t>DDoS</a:t>
            </a:r>
            <a:r>
              <a:rPr lang="en-US" dirty="0"/>
              <a:t> attacks is to affect the availability of your resources/applications, you should locate them, not only close to your end users but also to large Internet exchanges which will give your users easy access to your application even during high volumes of traffic</a:t>
            </a:r>
            <a:r>
              <a:rPr lang="en-US" dirty="0" smtClean="0"/>
              <a:t>.</a:t>
            </a:r>
          </a:p>
          <a:p>
            <a:r>
              <a:rPr lang="en-US" u="sng" dirty="0"/>
              <a:t>Server capacity.</a:t>
            </a:r>
            <a:r>
              <a:rPr lang="en-US" dirty="0"/>
              <a:t> Most </a:t>
            </a:r>
            <a:r>
              <a:rPr lang="en-US" dirty="0" err="1"/>
              <a:t>DDoS</a:t>
            </a:r>
            <a:r>
              <a:rPr lang="en-US" dirty="0"/>
              <a:t> attacks are volumetric attacks that use up a lot of resources; it is, therefore, important that you can quickly scale up or down on your computation resources. You can either do this by running on larger computation resources or those with features like more extensive network interfaces or enhanced networking that support larger volumes. </a:t>
            </a:r>
          </a:p>
        </p:txBody>
      </p:sp>
    </p:spTree>
    <p:extLst>
      <p:ext uri="{BB962C8B-B14F-4D97-AF65-F5344CB8AC3E}">
        <p14:creationId xmlns:p14="http://schemas.microsoft.com/office/powerpoint/2010/main" val="76265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6834" y="235131"/>
            <a:ext cx="8125098" cy="6335486"/>
          </a:xfrm>
        </p:spPr>
        <p:txBody>
          <a:bodyPr/>
          <a:lstStyle/>
          <a:p>
            <a:r>
              <a:rPr lang="en-US" dirty="0"/>
              <a:t>Know what is normal and abnormal traffic</a:t>
            </a:r>
          </a:p>
          <a:p>
            <a:r>
              <a:rPr lang="en-US" dirty="0"/>
              <a:t>Whenever we detect elevated levels of traffic hitting a host, the very baseline is to be able only to accept as much traffic as our host can handle without affecting availability. This concept is called rate limiting. More advanced protection techniques can go one step further and intelligently only accept traffic that is legitimate by analyzing the individual packets themselves. To do this, you need to understand the characteristics of good traffic that the target usually receives and be able to compare each packet against this baseline.</a:t>
            </a:r>
          </a:p>
          <a:p>
            <a:r>
              <a:rPr lang="en-US" dirty="0"/>
              <a:t>Deploy Firewalls for Sophisticated Application attacks</a:t>
            </a:r>
          </a:p>
          <a:p>
            <a:r>
              <a:rPr lang="en-US" dirty="0"/>
              <a:t>A good practice is to use a Web Application Firewall (WAF) against attacks, such as SQL injection or cross-site request forgery, that attempt to exploit a vulnerability in your application itself. Additionally, due to the unique nature of these attacks, you should be able to easily create customized mitigations against illegitimate requests which could have characteristics like disguising as good traffic or coming from bad IPs, unexpected geographies, etc. At times it might also be helpful in mitigating attacks as they happen to get experienced support to study traffic patterns and create customized protections.</a:t>
            </a:r>
          </a:p>
          <a:p>
            <a:endParaRPr lang="en-US" dirty="0"/>
          </a:p>
        </p:txBody>
      </p:sp>
    </p:spTree>
    <p:extLst>
      <p:ext uri="{BB962C8B-B14F-4D97-AF65-F5344CB8AC3E}">
        <p14:creationId xmlns:p14="http://schemas.microsoft.com/office/powerpoint/2010/main" val="243601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7463" y="391886"/>
            <a:ext cx="8346540" cy="6035039"/>
          </a:xfrm>
        </p:spPr>
        <p:txBody>
          <a:bodyPr/>
          <a:lstStyle/>
          <a:p>
            <a:pPr algn="ctr"/>
            <a:r>
              <a:rPr lang="en-US" dirty="0" err="1"/>
              <a:t>Cloudflare</a:t>
            </a:r>
            <a:r>
              <a:rPr lang="en-US" dirty="0"/>
              <a:t> is </a:t>
            </a:r>
            <a:r>
              <a:rPr lang="en-US" b="1" dirty="0"/>
              <a:t>a global network designed to make everything you connect to the Internet secure, private, fast, and reliable</a:t>
            </a:r>
            <a:r>
              <a:rPr lang="en-US" dirty="0"/>
              <a:t>. Secure your websites, APIs, and Internet applications. Protect corporate networks, employees, and devices. Write and deploy code that runs on the network edge</a:t>
            </a:r>
            <a:r>
              <a:rPr lang="en-US" dirty="0" smtClean="0"/>
              <a:t>.</a:t>
            </a:r>
          </a:p>
          <a:p>
            <a:pPr algn="ctr"/>
            <a:r>
              <a:rPr lang="en-US" dirty="0"/>
              <a:t>Make applications and websites fast, available, scalable and safe with our global threat protection network. Stay online regardless of traffic spikes, attacks, or outages. Get performance and security from our industry leading network for a better user experience</a:t>
            </a:r>
            <a:r>
              <a:rPr lang="en-US" dirty="0" smtClean="0"/>
              <a:t>.</a:t>
            </a:r>
          </a:p>
          <a:p>
            <a:pPr algn="ctr"/>
            <a:r>
              <a:rPr lang="en-US" dirty="0"/>
              <a:t>Networking solutions to help connect, secure, and accelerate networks. Without the cost or complexity of legacy network hardware. Upgrade to a single global network with built-in, software-defined Zero Trust services, </a:t>
            </a:r>
            <a:r>
              <a:rPr lang="en-US" dirty="0" err="1"/>
              <a:t>DDoS</a:t>
            </a:r>
            <a:r>
              <a:rPr lang="en-US" dirty="0"/>
              <a:t> mitigation, firewalls, and traffic acceleration</a:t>
            </a:r>
            <a:r>
              <a:rPr lang="en-US" dirty="0" smtClean="0"/>
              <a:t>.</a:t>
            </a:r>
          </a:p>
          <a:p>
            <a:pPr algn="ctr"/>
            <a:r>
              <a:rPr lang="en-US" dirty="0"/>
              <a:t>At home or in the office, your workforce requires secure access to internal tools and applications. </a:t>
            </a:r>
            <a:r>
              <a:rPr lang="en-US" dirty="0" err="1"/>
              <a:t>Cloudflare</a:t>
            </a:r>
            <a:r>
              <a:rPr lang="en-US" dirty="0"/>
              <a:t> Zero Trust enables seamless, identity and software-defined security. Secure your remote teams, devices, and data. All without sacrificing performance or usability.</a:t>
            </a:r>
            <a:endParaRPr lang="en-US" dirty="0"/>
          </a:p>
        </p:txBody>
      </p:sp>
    </p:spTree>
    <p:extLst>
      <p:ext uri="{BB962C8B-B14F-4D97-AF65-F5344CB8AC3E}">
        <p14:creationId xmlns:p14="http://schemas.microsoft.com/office/powerpoint/2010/main" val="3897298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0849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879</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DDOS prevention. Cloudflare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prevention. Cloudflare</dc:title>
  <dc:creator>User</dc:creator>
  <cp:lastModifiedBy>User</cp:lastModifiedBy>
  <cp:revision>1</cp:revision>
  <dcterms:created xsi:type="dcterms:W3CDTF">2022-11-07T10:21:51Z</dcterms:created>
  <dcterms:modified xsi:type="dcterms:W3CDTF">2022-11-07T10:29:17Z</dcterms:modified>
</cp:coreProperties>
</file>