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60" r:id="rId3"/>
    <p:sldId id="258" r:id="rId4"/>
    <p:sldId id="259"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73" d="100"/>
          <a:sy n="73" d="100"/>
        </p:scale>
        <p:origin x="618" y="8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9/23/2022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9/23/2022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9/23/2022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9/23/2022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9/23/2022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9/23/2022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9/23/2022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9/23/2022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9/23/2022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9/23/2022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9/23/2022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9/23/2022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Mobile Operating Systems</a:t>
            </a:r>
            <a:endParaRPr dirty="0"/>
          </a:p>
        </p:txBody>
      </p:sp>
    </p:spTree>
    <p:extLst>
      <p:ext uri="{BB962C8B-B14F-4D97-AF65-F5344CB8AC3E}">
        <p14:creationId xmlns:p14="http://schemas.microsoft.com/office/powerpoint/2010/main" val="2424538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834"/>
            <a:ext cx="8991600" cy="1565366"/>
          </a:xfrm>
        </p:spPr>
        <p:txBody>
          <a:bodyPr>
            <a:normAutofit fontScale="90000"/>
          </a:bodyPr>
          <a:lstStyle/>
          <a:p>
            <a:r>
              <a:rPr lang="en-US" dirty="0" smtClean="0"/>
              <a:t>Operating system and smartphone</a:t>
            </a:r>
            <a:endParaRPr lang="en-US" dirty="0"/>
          </a:p>
        </p:txBody>
      </p:sp>
      <p:sp>
        <p:nvSpPr>
          <p:cNvPr id="3" name="Text Placeholder 2"/>
          <p:cNvSpPr>
            <a:spLocks noGrp="1"/>
          </p:cNvSpPr>
          <p:nvPr>
            <p:ph type="body" idx="1"/>
          </p:nvPr>
        </p:nvSpPr>
        <p:spPr>
          <a:xfrm>
            <a:off x="76200" y="1676400"/>
            <a:ext cx="7848600" cy="5029199"/>
          </a:xfrm>
        </p:spPr>
        <p:txBody>
          <a:bodyPr/>
          <a:lstStyle/>
          <a:p>
            <a:r>
              <a:rPr lang="en-US" dirty="0"/>
              <a:t>Gone are the days when mobile phones were just a device to make phone calls and send occasional texts. Modern smartphones are closer to handheld computers that enable us to send emails, play games, watch the news and make video calls. </a:t>
            </a:r>
          </a:p>
          <a:p>
            <a:r>
              <a:rPr lang="en-US" dirty="0"/>
              <a:t>Operating systems are the software that runs our desktop computers and laptops and manages their resources and memory when they're being used for multi-tasking. Smartphones have their own operating systems – also known as a mobile OS. It's also a platform where developers can create applications or 'apps‘. There are a few main mobile device operating systems that the majority of smartphones run on, including Apple iOS, Google Android, and Microsoft's Windows Phone OS, Blackberry.</a:t>
            </a:r>
          </a:p>
          <a:p>
            <a:endParaRPr lang="en-US" dirty="0"/>
          </a:p>
        </p:txBody>
      </p:sp>
    </p:spTree>
    <p:extLst>
      <p:ext uri="{BB962C8B-B14F-4D97-AF65-F5344CB8AC3E}">
        <p14:creationId xmlns:p14="http://schemas.microsoft.com/office/powerpoint/2010/main" val="1488240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 y="28303"/>
            <a:ext cx="9292046" cy="886097"/>
          </a:xfrm>
        </p:spPr>
        <p:txBody>
          <a:bodyPr/>
          <a:lstStyle/>
          <a:p>
            <a:r>
              <a:rPr lang="en-US" dirty="0" smtClean="0"/>
              <a:t>Apple iOS</a:t>
            </a:r>
            <a:endParaRPr lang="en-US" dirty="0"/>
          </a:p>
        </p:txBody>
      </p:sp>
      <p:sp>
        <p:nvSpPr>
          <p:cNvPr id="3" name="Text Placeholder 2"/>
          <p:cNvSpPr>
            <a:spLocks noGrp="1"/>
          </p:cNvSpPr>
          <p:nvPr>
            <p:ph type="body" idx="1"/>
          </p:nvPr>
        </p:nvSpPr>
        <p:spPr>
          <a:xfrm>
            <a:off x="228600" y="1219201"/>
            <a:ext cx="9067800" cy="4876800"/>
          </a:xfrm>
        </p:spPr>
        <p:txBody>
          <a:bodyPr/>
          <a:lstStyle/>
          <a:p>
            <a:r>
              <a:rPr lang="en-US" dirty="0"/>
              <a:t>The Apple iOS multi-touch, multi-tasking operating system is that runs Apple iPhones, iPads – and any iPods still in use – with a special version powering the Apple Watch too</a:t>
            </a:r>
            <a:r>
              <a:rPr lang="en-US" dirty="0" smtClean="0"/>
              <a:t>.</a:t>
            </a:r>
            <a:r>
              <a:rPr lang="en-US" dirty="0"/>
              <a:t> Like most operating systems, iOS responds to the user's touch - allowing you to tap on the screen to open a program, pinch your fingers together to </a:t>
            </a:r>
            <a:r>
              <a:rPr lang="en-US" dirty="0" err="1"/>
              <a:t>minimise</a:t>
            </a:r>
            <a:r>
              <a:rPr lang="en-US" dirty="0"/>
              <a:t> or enlarge an image, or swipe your finger across the screen to change pages</a:t>
            </a:r>
            <a:r>
              <a:rPr lang="en-US" dirty="0" smtClean="0"/>
              <a:t>.</a:t>
            </a:r>
            <a:r>
              <a:rPr lang="en-US" dirty="0"/>
              <a:t> </a:t>
            </a:r>
            <a:r>
              <a:rPr lang="en-US" dirty="0"/>
              <a:t>Y</a:t>
            </a:r>
            <a:r>
              <a:rPr lang="en-US" dirty="0" smtClean="0"/>
              <a:t>ou </a:t>
            </a:r>
            <a:r>
              <a:rPr lang="en-US" dirty="0"/>
              <a:t>will only be able to use it on products made by Apple.</a:t>
            </a:r>
            <a:endParaRPr lang="en-US" dirty="0"/>
          </a:p>
        </p:txBody>
      </p:sp>
      <p:pic>
        <p:nvPicPr>
          <p:cNvPr id="4" name="Picture 3"/>
          <p:cNvPicPr>
            <a:picLocks noChangeAspect="1"/>
          </p:cNvPicPr>
          <p:nvPr/>
        </p:nvPicPr>
        <p:blipFill>
          <a:blip r:embed="rId2"/>
          <a:stretch>
            <a:fillRect/>
          </a:stretch>
        </p:blipFill>
        <p:spPr>
          <a:xfrm>
            <a:off x="9525000" y="1751241"/>
            <a:ext cx="2505075" cy="1819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16066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7924800" cy="990600"/>
          </a:xfrm>
        </p:spPr>
        <p:txBody>
          <a:bodyPr/>
          <a:lstStyle/>
          <a:p>
            <a:r>
              <a:rPr lang="en-US" dirty="0" smtClean="0"/>
              <a:t>Android</a:t>
            </a:r>
            <a:endParaRPr lang="en-US" dirty="0"/>
          </a:p>
        </p:txBody>
      </p:sp>
      <p:sp>
        <p:nvSpPr>
          <p:cNvPr id="3" name="Text Placeholder 2"/>
          <p:cNvSpPr>
            <a:spLocks noGrp="1"/>
          </p:cNvSpPr>
          <p:nvPr>
            <p:ph type="body" idx="1"/>
          </p:nvPr>
        </p:nvSpPr>
        <p:spPr>
          <a:xfrm>
            <a:off x="76200" y="1295400"/>
            <a:ext cx="8305800" cy="4953000"/>
          </a:xfrm>
        </p:spPr>
        <p:txBody>
          <a:bodyPr/>
          <a:lstStyle/>
          <a:p>
            <a:r>
              <a:rPr lang="en-US" dirty="0"/>
              <a:t>Android OS is owned by Google and powered by the Linux kernel, which can be found on a wide range of devices.</a:t>
            </a:r>
          </a:p>
          <a:p>
            <a:r>
              <a:rPr lang="en-US" dirty="0"/>
              <a:t>Android is an </a:t>
            </a:r>
            <a:r>
              <a:rPr lang="en-US" dirty="0" smtClean="0"/>
              <a:t>open-source </a:t>
            </a:r>
            <a:r>
              <a:rPr lang="en-US" dirty="0"/>
              <a:t>operating system </a:t>
            </a:r>
            <a:r>
              <a:rPr lang="en-US" dirty="0" smtClean="0"/>
              <a:t>that allows </a:t>
            </a:r>
            <a:r>
              <a:rPr lang="en-US" dirty="0"/>
              <a:t>developers to access unlocked hardware and develop new programs as they wish.</a:t>
            </a:r>
          </a:p>
          <a:p>
            <a:r>
              <a:rPr lang="en-US" dirty="0"/>
              <a:t>This means it allows unlimited access to anyone who wants to develop </a:t>
            </a:r>
            <a:r>
              <a:rPr lang="en-US" dirty="0" smtClean="0"/>
              <a:t>apps.</a:t>
            </a:r>
            <a:r>
              <a:rPr lang="en-US" dirty="0"/>
              <a:t> Some of the best features of Android include the ability to </a:t>
            </a:r>
            <a:r>
              <a:rPr lang="en-US" dirty="0" smtClean="0"/>
              <a:t>customize </a:t>
            </a:r>
            <a:r>
              <a:rPr lang="en-US" dirty="0"/>
              <a:t>multiple </a:t>
            </a:r>
            <a:r>
              <a:rPr lang="en-US" dirty="0" smtClean="0"/>
              <a:t>home screens </a:t>
            </a:r>
            <a:r>
              <a:rPr lang="en-US" dirty="0"/>
              <a:t>with useful widgets and apps that give you quicker, easier access to the content</a:t>
            </a:r>
          </a:p>
          <a:p>
            <a:endParaRPr lang="en-US" dirty="0"/>
          </a:p>
        </p:txBody>
      </p:sp>
      <p:pic>
        <p:nvPicPr>
          <p:cNvPr id="5" name="Picture 4"/>
          <p:cNvPicPr>
            <a:picLocks noChangeAspect="1"/>
          </p:cNvPicPr>
          <p:nvPr/>
        </p:nvPicPr>
        <p:blipFill>
          <a:blip r:embed="rId2"/>
          <a:stretch>
            <a:fillRect/>
          </a:stretch>
        </p:blipFill>
        <p:spPr>
          <a:xfrm>
            <a:off x="8382000" y="1295400"/>
            <a:ext cx="3657600" cy="3048000"/>
          </a:xfrm>
          <a:prstGeom prst="rect">
            <a:avLst/>
          </a:prstGeom>
        </p:spPr>
      </p:pic>
    </p:spTree>
    <p:extLst>
      <p:ext uri="{BB962C8B-B14F-4D97-AF65-F5344CB8AC3E}">
        <p14:creationId xmlns:p14="http://schemas.microsoft.com/office/powerpoint/2010/main" val="31182602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077200" cy="1600200"/>
          </a:xfrm>
        </p:spPr>
        <p:txBody>
          <a:bodyPr/>
          <a:lstStyle/>
          <a:p>
            <a:r>
              <a:rPr lang="en-US" dirty="0" smtClean="0"/>
              <a:t>Microsoft Windows Phone</a:t>
            </a:r>
            <a:endParaRPr lang="en-US" dirty="0"/>
          </a:p>
        </p:txBody>
      </p:sp>
      <p:pic>
        <p:nvPicPr>
          <p:cNvPr id="5" name="Picture 4"/>
          <p:cNvPicPr>
            <a:picLocks noChangeAspect="1"/>
          </p:cNvPicPr>
          <p:nvPr/>
        </p:nvPicPr>
        <p:blipFill>
          <a:blip r:embed="rId2"/>
          <a:stretch>
            <a:fillRect/>
          </a:stretch>
        </p:blipFill>
        <p:spPr>
          <a:xfrm>
            <a:off x="9296400" y="1600200"/>
            <a:ext cx="2095500" cy="2181225"/>
          </a:xfrm>
          <a:prstGeom prst="rect">
            <a:avLst/>
          </a:prstGeom>
        </p:spPr>
      </p:pic>
      <p:sp>
        <p:nvSpPr>
          <p:cNvPr id="3" name="Text Placeholder 2"/>
          <p:cNvSpPr>
            <a:spLocks noGrp="1"/>
          </p:cNvSpPr>
          <p:nvPr>
            <p:ph type="body" idx="1"/>
          </p:nvPr>
        </p:nvSpPr>
        <p:spPr>
          <a:xfrm>
            <a:off x="152400" y="1676400"/>
            <a:ext cx="8077200" cy="4800599"/>
          </a:xfrm>
        </p:spPr>
        <p:txBody>
          <a:bodyPr/>
          <a:lstStyle/>
          <a:p>
            <a:r>
              <a:rPr lang="en-US" dirty="0"/>
              <a:t>Even though it's one of the biggest computer operating systems, Microsoft's Windows phones are no longer being produced. And while you can still use your current Windows phone, the company discontinued updates in 2019</a:t>
            </a:r>
            <a:r>
              <a:rPr lang="en-US" dirty="0" smtClean="0"/>
              <a:t>.</a:t>
            </a:r>
            <a:r>
              <a:rPr lang="en-US" dirty="0"/>
              <a:t> It </a:t>
            </a:r>
            <a:r>
              <a:rPr lang="en-US" dirty="0" smtClean="0"/>
              <a:t> </a:t>
            </a:r>
            <a:r>
              <a:rPr lang="en-US" dirty="0"/>
              <a:t>has aggregators called 'hubs', that group together all photos from all applications, or all music into one library, meaning your Facebook photos can be found with your camera photos and your documents from different sources grouped together in one, </a:t>
            </a:r>
            <a:r>
              <a:rPr lang="en-US" dirty="0" smtClean="0"/>
              <a:t>easy-to-access </a:t>
            </a:r>
            <a:r>
              <a:rPr lang="en-US" dirty="0"/>
              <a:t>location.</a:t>
            </a:r>
            <a:endParaRPr lang="en-US" dirty="0"/>
          </a:p>
        </p:txBody>
      </p:sp>
    </p:spTree>
    <p:extLst>
      <p:ext uri="{BB962C8B-B14F-4D97-AF65-F5344CB8AC3E}">
        <p14:creationId xmlns:p14="http://schemas.microsoft.com/office/powerpoint/2010/main" val="3104777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886"/>
            <a:ext cx="8229600" cy="1001486"/>
          </a:xfrm>
        </p:spPr>
        <p:txBody>
          <a:bodyPr/>
          <a:lstStyle/>
          <a:p>
            <a:r>
              <a:rPr lang="en-US" dirty="0" smtClean="0"/>
              <a:t>Blackberry OS</a:t>
            </a:r>
            <a:endParaRPr lang="en-US" dirty="0"/>
          </a:p>
        </p:txBody>
      </p:sp>
      <p:sp>
        <p:nvSpPr>
          <p:cNvPr id="3" name="Text Placeholder 2"/>
          <p:cNvSpPr>
            <a:spLocks noGrp="1"/>
          </p:cNvSpPr>
          <p:nvPr>
            <p:ph type="body" idx="1"/>
          </p:nvPr>
        </p:nvSpPr>
        <p:spPr>
          <a:xfrm>
            <a:off x="0" y="1143000"/>
            <a:ext cx="8153400" cy="5334000"/>
          </a:xfrm>
        </p:spPr>
        <p:txBody>
          <a:bodyPr/>
          <a:lstStyle/>
          <a:p>
            <a:r>
              <a:rPr lang="en-US" b="1" dirty="0"/>
              <a:t>BlackBerry OS</a:t>
            </a:r>
            <a:r>
              <a:rPr lang="en-US" dirty="0"/>
              <a:t> is a discontinued proprietary mobile operating system developed by Canadian company BlackBerry Limited for its BlackBerry line of smartphone handheld devices. The operating system provides multitasking and supports specialized input devices adopted by BlackBerry for use in its handhelds, particularly the </a:t>
            </a:r>
            <a:r>
              <a:rPr lang="en-US" dirty="0" err="1"/>
              <a:t>trackwheel</a:t>
            </a:r>
            <a:r>
              <a:rPr lang="en-US" dirty="0"/>
              <a:t>, trackball, and most recently, the trackpad and touchscreen</a:t>
            </a:r>
            <a:r>
              <a:rPr lang="en-US" dirty="0" smtClean="0"/>
              <a:t>. </a:t>
            </a:r>
            <a:r>
              <a:rPr lang="en-US" dirty="0"/>
              <a:t>Updates to the operating system were automatically available from wireless carriers that support the BlackBerry </a:t>
            </a:r>
            <a:r>
              <a:rPr lang="en-US" dirty="0" smtClean="0"/>
              <a:t>over-the-air </a:t>
            </a:r>
            <a:r>
              <a:rPr lang="en-US" dirty="0"/>
              <a:t>software loading (OTASL) service.</a:t>
            </a:r>
            <a:endParaRPr lang="en-US" dirty="0"/>
          </a:p>
        </p:txBody>
      </p:sp>
      <p:pic>
        <p:nvPicPr>
          <p:cNvPr id="5122" name="Picture 2" descr="BlackBerry OS devices to stop working on Jan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0" y="1371600"/>
            <a:ext cx="3352800" cy="2685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88969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27</TotalTime>
  <Words>509</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Candara</vt:lpstr>
      <vt:lpstr>Consolas</vt:lpstr>
      <vt:lpstr>Tech Computer 16x9</vt:lpstr>
      <vt:lpstr>Mobile Operating Systems</vt:lpstr>
      <vt:lpstr>Operating system and smartphone</vt:lpstr>
      <vt:lpstr>Apple iOS</vt:lpstr>
      <vt:lpstr>Android</vt:lpstr>
      <vt:lpstr>Microsoft Windows Phone</vt:lpstr>
      <vt:lpstr>Blackberry 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Operating Systems</dc:title>
  <dc:creator>User</dc:creator>
  <cp:lastModifiedBy>User</cp:lastModifiedBy>
  <cp:revision>3</cp:revision>
  <dcterms:created xsi:type="dcterms:W3CDTF">2022-09-23T12:31:30Z</dcterms:created>
  <dcterms:modified xsi:type="dcterms:W3CDTF">2022-09-23T12:59:28Z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