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9037D1-50DB-49F2-A48B-4AB4A0238488}"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193159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9037D1-50DB-49F2-A48B-4AB4A0238488}"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319822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9037D1-50DB-49F2-A48B-4AB4A0238488}"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3418187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9037D1-50DB-49F2-A48B-4AB4A0238488}"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6D8F6-E181-4CAF-999C-06CB0EB1D95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018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9037D1-50DB-49F2-A48B-4AB4A0238488}"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1901792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F9037D1-50DB-49F2-A48B-4AB4A0238488}"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1480681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F9037D1-50DB-49F2-A48B-4AB4A0238488}"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134882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9037D1-50DB-49F2-A48B-4AB4A0238488}"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3325536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9037D1-50DB-49F2-A48B-4AB4A0238488}"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265494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9037D1-50DB-49F2-A48B-4AB4A0238488}"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313412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9037D1-50DB-49F2-A48B-4AB4A0238488}"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306380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9037D1-50DB-49F2-A48B-4AB4A0238488}"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114494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9037D1-50DB-49F2-A48B-4AB4A0238488}" type="datetimeFigureOut">
              <a:rPr lang="en-US" smtClean="0"/>
              <a:t>10/4/2022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394725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9037D1-50DB-49F2-A48B-4AB4A0238488}" type="datetimeFigureOut">
              <a:rPr lang="en-US" smtClean="0"/>
              <a:t>10/4/2022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387453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037D1-50DB-49F2-A48B-4AB4A0238488}" type="datetimeFigureOut">
              <a:rPr lang="en-US" smtClean="0"/>
              <a:t>10/4/2022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51415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9037D1-50DB-49F2-A48B-4AB4A0238488}"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233466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9037D1-50DB-49F2-A48B-4AB4A0238488}" type="datetimeFigureOut">
              <a:rPr lang="en-US" smtClean="0"/>
              <a:t>10/4/2022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6D8F6-E181-4CAF-999C-06CB0EB1D95C}" type="slidenum">
              <a:rPr lang="en-US" smtClean="0"/>
              <a:t>‹#›</a:t>
            </a:fld>
            <a:endParaRPr lang="en-US"/>
          </a:p>
        </p:txBody>
      </p:sp>
    </p:spTree>
    <p:extLst>
      <p:ext uri="{BB962C8B-B14F-4D97-AF65-F5344CB8AC3E}">
        <p14:creationId xmlns:p14="http://schemas.microsoft.com/office/powerpoint/2010/main" val="239105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F9037D1-50DB-49F2-A48B-4AB4A0238488}" type="datetimeFigureOut">
              <a:rPr lang="en-US" smtClean="0"/>
              <a:t>10/4/2022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6D6D8F6-E181-4CAF-999C-06CB0EB1D95C}" type="slidenum">
              <a:rPr lang="en-US" smtClean="0"/>
              <a:t>‹#›</a:t>
            </a:fld>
            <a:endParaRPr lang="en-US"/>
          </a:p>
        </p:txBody>
      </p:sp>
    </p:spTree>
    <p:extLst>
      <p:ext uri="{BB962C8B-B14F-4D97-AF65-F5344CB8AC3E}">
        <p14:creationId xmlns:p14="http://schemas.microsoft.com/office/powerpoint/2010/main" val="3251218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10" y="969818"/>
            <a:ext cx="10515600" cy="2852737"/>
          </a:xfrm>
        </p:spPr>
        <p:txBody>
          <a:bodyPr/>
          <a:lstStyle/>
          <a:p>
            <a:r>
              <a:rPr lang="en-US" dirty="0" smtClean="0"/>
              <a:t>Quantum processors and computing</a:t>
            </a:r>
            <a:endParaRPr lang="en-US" dirty="0"/>
          </a:p>
        </p:txBody>
      </p:sp>
    </p:spTree>
    <p:extLst>
      <p:ext uri="{BB962C8B-B14F-4D97-AF65-F5344CB8AC3E}">
        <p14:creationId xmlns:p14="http://schemas.microsoft.com/office/powerpoint/2010/main" val="367555276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6950" cy="1795462"/>
          </a:xfrm>
        </p:spPr>
        <p:txBody>
          <a:bodyPr/>
          <a:lstStyle/>
          <a:p>
            <a:r>
              <a:rPr lang="en-US" dirty="0" smtClean="0"/>
              <a:t>What is quantum computing?</a:t>
            </a:r>
            <a:endParaRPr lang="en-US" dirty="0"/>
          </a:p>
        </p:txBody>
      </p:sp>
      <p:sp>
        <p:nvSpPr>
          <p:cNvPr id="3" name="Text Placeholder 2"/>
          <p:cNvSpPr>
            <a:spLocks noGrp="1"/>
          </p:cNvSpPr>
          <p:nvPr>
            <p:ph type="body" idx="1"/>
          </p:nvPr>
        </p:nvSpPr>
        <p:spPr>
          <a:xfrm>
            <a:off x="0" y="1795462"/>
            <a:ext cx="9033164" cy="5062537"/>
          </a:xfrm>
        </p:spPr>
        <p:txBody>
          <a:bodyPr/>
          <a:lstStyle/>
          <a:p>
            <a:pPr fontAlgn="base"/>
            <a:r>
              <a:rPr lang="en-US" dirty="0">
                <a:solidFill>
                  <a:schemeClr val="tx1"/>
                </a:solidFill>
              </a:rPr>
              <a:t>Quantum computing is a rapidly-emerging technology that harnesses the laws of quantum mechanics to solve problems too complex for classical computers. </a:t>
            </a:r>
          </a:p>
          <a:p>
            <a:pPr fontAlgn="base"/>
            <a:r>
              <a:rPr lang="en-US" dirty="0">
                <a:solidFill>
                  <a:schemeClr val="tx1"/>
                </a:solidFill>
              </a:rPr>
              <a:t>Today, IBM Quantum makes real quantum hardware -- a tool scientists only began to imagine three decades ago -- available to thousands of developers. Our engineers deliver ever-more-powerful superconducting quantum processors at regular intervals, building toward the quantum computing speed and capacity necessary to change the world. </a:t>
            </a:r>
          </a:p>
          <a:p>
            <a:pPr fontAlgn="base"/>
            <a:r>
              <a:rPr lang="en-US" dirty="0">
                <a:solidFill>
                  <a:schemeClr val="tx1"/>
                </a:solidFill>
              </a:rPr>
              <a:t>These machines are very different from the classical computers that have been around for more than half a century. Here's a primer on this transformative technology.</a:t>
            </a:r>
          </a:p>
          <a:p>
            <a:endParaRPr lang="en-US" dirty="0"/>
          </a:p>
        </p:txBody>
      </p:sp>
    </p:spTree>
    <p:extLst>
      <p:ext uri="{BB962C8B-B14F-4D97-AF65-F5344CB8AC3E}">
        <p14:creationId xmlns:p14="http://schemas.microsoft.com/office/powerpoint/2010/main" val="252227841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947564" cy="1427018"/>
          </a:xfrm>
        </p:spPr>
        <p:txBody>
          <a:bodyPr>
            <a:normAutofit/>
          </a:bodyPr>
          <a:lstStyle/>
          <a:p>
            <a:r>
              <a:rPr lang="en-US" dirty="0"/>
              <a:t>Why quantum computers are </a:t>
            </a:r>
            <a:r>
              <a:rPr lang="en-US" dirty="0" smtClean="0"/>
              <a:t>faster?</a:t>
            </a:r>
            <a:endParaRPr lang="en-US" dirty="0"/>
          </a:p>
        </p:txBody>
      </p:sp>
      <p:sp>
        <p:nvSpPr>
          <p:cNvPr id="3" name="Text Placeholder 2"/>
          <p:cNvSpPr>
            <a:spLocks noGrp="1"/>
          </p:cNvSpPr>
          <p:nvPr>
            <p:ph type="body" idx="1"/>
          </p:nvPr>
        </p:nvSpPr>
        <p:spPr>
          <a:xfrm>
            <a:off x="0" y="1698480"/>
            <a:ext cx="8783782" cy="4965555"/>
          </a:xfrm>
        </p:spPr>
        <p:txBody>
          <a:bodyPr/>
          <a:lstStyle/>
          <a:p>
            <a:pPr fontAlgn="base"/>
            <a:r>
              <a:rPr lang="en-US" dirty="0">
                <a:solidFill>
                  <a:schemeClr val="tx1"/>
                </a:solidFill>
              </a:rPr>
              <a:t>Quantum algorithms take a new approach to </a:t>
            </a:r>
            <a:r>
              <a:rPr lang="en-US" dirty="0" smtClean="0">
                <a:solidFill>
                  <a:schemeClr val="tx1"/>
                </a:solidFill>
              </a:rPr>
              <a:t>sorts </a:t>
            </a:r>
            <a:r>
              <a:rPr lang="en-US" dirty="0">
                <a:solidFill>
                  <a:schemeClr val="tx1"/>
                </a:solidFill>
              </a:rPr>
              <a:t>of complex problems -- creating multidimensional spaces where the patterns linking individual data points emerge. In the case of a protein folding problem, that pattern might be the combination of folds requiring the least energy to produce. That combination of folds is the solution to the problem.</a:t>
            </a:r>
          </a:p>
          <a:p>
            <a:pPr fontAlgn="base"/>
            <a:r>
              <a:rPr lang="en-US" dirty="0">
                <a:solidFill>
                  <a:schemeClr val="tx1"/>
                </a:solidFill>
              </a:rPr>
              <a:t>Classical computers can not create these computational spaces, so they can not find these patterns. In the case of proteins, there are already early quantum algorithms that can find folding patterns in entirely new, more efficient ways, without the laborious checking procedures of classical computers. As quantum hardware scales and these algorithms advance, they could tackle protein folding problems too complex for any supercomputer.</a:t>
            </a:r>
          </a:p>
          <a:p>
            <a:endParaRPr lang="en-US" dirty="0"/>
          </a:p>
        </p:txBody>
      </p:sp>
    </p:spTree>
    <p:extLst>
      <p:ext uri="{BB962C8B-B14F-4D97-AF65-F5344CB8AC3E}">
        <p14:creationId xmlns:p14="http://schemas.microsoft.com/office/powerpoint/2010/main" val="7385106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1673" y="332509"/>
            <a:ext cx="11125777" cy="5757141"/>
          </a:xfrm>
        </p:spPr>
        <p:txBody>
          <a:bodyPr/>
          <a:lstStyle/>
          <a:p>
            <a:r>
              <a:rPr lang="en-US" dirty="0"/>
              <a:t>There are several models of quantum computation with the most widely used being quantum circuits. Other models include the quantum Turing machine, quantum annealing, and adiabatic quantum computation. Most models are based on the quantum bit, or "qubit", which is somewhat analogous to the bit in classical computation. A qubit can be in a 1 or 0 quantum state, or in a superposition of the 1 and 0 states</a:t>
            </a:r>
            <a:r>
              <a:rPr lang="en-US" dirty="0" smtClean="0"/>
              <a:t>.</a:t>
            </a:r>
            <a:r>
              <a:rPr lang="en-US" dirty="0"/>
              <a:t> Though current quantum computers are too small to outperform usual (classical) computers for practical applications, larger realizations are believed to be capable of solving certain computational problems, such as integer </a:t>
            </a:r>
            <a:r>
              <a:rPr lang="en-US" dirty="0" smtClean="0"/>
              <a:t>factorization, </a:t>
            </a:r>
            <a:r>
              <a:rPr lang="en-US" dirty="0"/>
              <a:t>substantially faster than classical computers. The study of quantum computing is a subfield of quantum information science.</a:t>
            </a:r>
          </a:p>
        </p:txBody>
      </p:sp>
    </p:spTree>
    <p:extLst>
      <p:ext uri="{BB962C8B-B14F-4D97-AF65-F5344CB8AC3E}">
        <p14:creationId xmlns:p14="http://schemas.microsoft.com/office/powerpoint/2010/main" val="2646383780"/>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04801"/>
            <a:ext cx="5680364" cy="5784850"/>
          </a:xfrm>
        </p:spPr>
        <p:txBody>
          <a:bodyPr/>
          <a:lstStyle/>
          <a:p>
            <a:r>
              <a:rPr lang="en-US" cap="all" dirty="0"/>
              <a:t>KEY TAKEAWAYS</a:t>
            </a:r>
          </a:p>
          <a:p>
            <a:pPr marL="342900" indent="-342900">
              <a:buFont typeface="Arial" panose="020B0604020202020204" pitchFamily="34" charset="0"/>
              <a:buChar char="•"/>
            </a:pPr>
            <a:r>
              <a:rPr lang="en-US" dirty="0"/>
              <a:t>Quantum computing uses phenomena in quantum physics to create new ways of computing.</a:t>
            </a:r>
          </a:p>
          <a:p>
            <a:pPr marL="342900" indent="-342900">
              <a:buFont typeface="Arial" panose="020B0604020202020204" pitchFamily="34" charset="0"/>
              <a:buChar char="•"/>
            </a:pPr>
            <a:r>
              <a:rPr lang="en-US" dirty="0"/>
              <a:t>Quantum computing involves qubits. </a:t>
            </a:r>
          </a:p>
          <a:p>
            <a:pPr marL="342900" indent="-342900">
              <a:buFont typeface="Arial" panose="020B0604020202020204" pitchFamily="34" charset="0"/>
              <a:buChar char="•"/>
            </a:pPr>
            <a:r>
              <a:rPr lang="en-US" dirty="0"/>
              <a:t>Unlike a normal computer bit, which can be either 0 or 1, a qubit can exist in a multidimensional state.</a:t>
            </a:r>
          </a:p>
          <a:p>
            <a:pPr marL="342900" indent="-342900">
              <a:buFont typeface="Arial" panose="020B0604020202020204" pitchFamily="34" charset="0"/>
              <a:buChar char="•"/>
            </a:pPr>
            <a:r>
              <a:rPr lang="en-US" dirty="0"/>
              <a:t>The power of quantum computers grows exponentially with more qubits.</a:t>
            </a:r>
          </a:p>
          <a:p>
            <a:endParaRPr lang="en-US" dirty="0"/>
          </a:p>
        </p:txBody>
      </p:sp>
      <p:pic>
        <p:nvPicPr>
          <p:cNvPr id="6" name="Picture 5"/>
          <p:cNvPicPr>
            <a:picLocks noChangeAspect="1"/>
          </p:cNvPicPr>
          <p:nvPr/>
        </p:nvPicPr>
        <p:blipFill>
          <a:blip r:embed="rId2"/>
          <a:stretch>
            <a:fillRect/>
          </a:stretch>
        </p:blipFill>
        <p:spPr>
          <a:xfrm>
            <a:off x="7065818" y="1368135"/>
            <a:ext cx="4308764" cy="2885209"/>
          </a:xfrm>
          <a:prstGeom prst="rect">
            <a:avLst/>
          </a:prstGeom>
        </p:spPr>
      </p:pic>
    </p:spTree>
    <p:extLst>
      <p:ext uri="{BB962C8B-B14F-4D97-AF65-F5344CB8AC3E}">
        <p14:creationId xmlns:p14="http://schemas.microsoft.com/office/powerpoint/2010/main" val="113585234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6255" y="304800"/>
            <a:ext cx="6719454" cy="6331527"/>
          </a:xfrm>
        </p:spPr>
        <p:txBody>
          <a:bodyPr/>
          <a:lstStyle/>
          <a:p>
            <a:pPr algn="l"/>
            <a:r>
              <a:rPr lang="en-US" dirty="0">
                <a:effectLst/>
              </a:rPr>
              <a:t>Here are some potential benefits of quantum computing:5</a:t>
            </a:r>
          </a:p>
          <a:p>
            <a:pPr marL="342900" indent="-342900" algn="l">
              <a:buFont typeface="Arial" panose="020B0604020202020204" pitchFamily="34" charset="0"/>
              <a:buChar char="•"/>
            </a:pPr>
            <a:r>
              <a:rPr lang="en-US" dirty="0">
                <a:effectLst/>
              </a:rPr>
              <a:t>Financial institutions may be able to use quantum computing to design more effective and efficient investment portfolios for retail and institutional clients. </a:t>
            </a:r>
            <a:endParaRPr lang="en-US" dirty="0" smtClean="0">
              <a:effectLst/>
            </a:endParaRPr>
          </a:p>
          <a:p>
            <a:pPr marL="342900" indent="-342900" algn="l">
              <a:buFont typeface="Arial" panose="020B0604020202020204" pitchFamily="34" charset="0"/>
              <a:buChar char="•"/>
            </a:pPr>
            <a:r>
              <a:rPr lang="en-US" dirty="0" smtClean="0">
                <a:effectLst/>
              </a:rPr>
              <a:t>The </a:t>
            </a:r>
            <a:r>
              <a:rPr lang="en-US" dirty="0">
                <a:effectLst/>
              </a:rPr>
              <a:t>healthcare industry could use quantum computing to develop new drugs and genetically-targeted medical care. </a:t>
            </a:r>
            <a:endParaRPr lang="en-US" dirty="0" smtClean="0">
              <a:effectLst/>
            </a:endParaRPr>
          </a:p>
          <a:p>
            <a:pPr marL="342900" indent="-342900" algn="l">
              <a:buFont typeface="Arial" panose="020B0604020202020204" pitchFamily="34" charset="0"/>
              <a:buChar char="•"/>
            </a:pPr>
            <a:r>
              <a:rPr lang="en-US" dirty="0" smtClean="0">
                <a:effectLst/>
              </a:rPr>
              <a:t>For </a:t>
            </a:r>
            <a:r>
              <a:rPr lang="en-US" dirty="0">
                <a:effectLst/>
              </a:rPr>
              <a:t>stronger online security, quantum computing can help design better data encryption and ways to use light signals to detect intruders in the system.</a:t>
            </a:r>
          </a:p>
          <a:p>
            <a:pPr algn="l"/>
            <a:endParaRPr lang="en-US" dirty="0"/>
          </a:p>
        </p:txBody>
      </p:sp>
      <p:pic>
        <p:nvPicPr>
          <p:cNvPr id="5" name="Picture 4"/>
          <p:cNvPicPr>
            <a:picLocks noChangeAspect="1"/>
          </p:cNvPicPr>
          <p:nvPr/>
        </p:nvPicPr>
        <p:blipFill>
          <a:blip r:embed="rId2"/>
          <a:stretch>
            <a:fillRect/>
          </a:stretch>
        </p:blipFill>
        <p:spPr>
          <a:xfrm>
            <a:off x="7010400" y="1643494"/>
            <a:ext cx="4197927" cy="2983923"/>
          </a:xfrm>
          <a:prstGeom prst="rect">
            <a:avLst/>
          </a:prstGeom>
        </p:spPr>
      </p:pic>
    </p:spTree>
    <p:extLst>
      <p:ext uri="{BB962C8B-B14F-4D97-AF65-F5344CB8AC3E}">
        <p14:creationId xmlns:p14="http://schemas.microsoft.com/office/powerpoint/2010/main" val="348638437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12</TotalTime>
  <Words>523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Calisto MT</vt:lpstr>
      <vt:lpstr>Trebuchet MS</vt:lpstr>
      <vt:lpstr>Wingdings 2</vt:lpstr>
      <vt:lpstr>Slate</vt:lpstr>
      <vt:lpstr>Quantum processors and computing</vt:lpstr>
      <vt:lpstr>What is quantum computing?</vt:lpstr>
      <vt:lpstr>Why quantum computers are faster?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processors and computing</dc:title>
  <dc:creator>User</dc:creator>
  <cp:lastModifiedBy>User</cp:lastModifiedBy>
  <cp:revision>2</cp:revision>
  <dcterms:created xsi:type="dcterms:W3CDTF">2022-10-04T17:09:00Z</dcterms:created>
  <dcterms:modified xsi:type="dcterms:W3CDTF">2022-10-04T17:21:02Z</dcterms:modified>
</cp:coreProperties>
</file>