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kubernetes.io/docs/concepts/overview/" TargetMode="Externa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hyperlink" Target="https://kubernetes.io/#never-outgrow" TargetMode="External"/><Relationship Id="rId4" Type="http://schemas.openxmlformats.org/officeDocument/2006/relationships/hyperlink" Target="http://queue.acm.org/detail.cfm?id=289844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kubernetes.io/docs/concepts/services-networking/service/" TargetMode="External"/><Relationship Id="rId7" Type="http://schemas.openxmlformats.org/officeDocument/2006/relationships/hyperlink" Target="https://kubernetes.io/docs/concepts/workloads/controllers/replicaset/#how-a-replicaset-works" TargetMode="External"/><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1.xml"/><Relationship Id="rId6" Type="http://schemas.openxmlformats.org/officeDocument/2006/relationships/hyperlink" Target="https://cloud.google.com/storage/" TargetMode="External"/><Relationship Id="rId5" Type="http://schemas.openxmlformats.org/officeDocument/2006/relationships/hyperlink" Target="https://aws.amazon.com/products/storage/" TargetMode="External"/><Relationship Id="rId4" Type="http://schemas.openxmlformats.org/officeDocument/2006/relationships/hyperlink" Target="https://kubernetes.io/docs/concepts/storage/persistent-volum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configuration/manage-resources-containers/" TargetMode="External"/><Relationship Id="rId2" Type="http://schemas.openxmlformats.org/officeDocument/2006/relationships/hyperlink" Target="https://kubernetes.io/docs/concepts/configuration/secret/"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kubernetes.io/docs/tasks/run-application/horizontal-pod-autoscale/" TargetMode="External"/><Relationship Id="rId4" Type="http://schemas.openxmlformats.org/officeDocument/2006/relationships/hyperlink" Target="https://kubernetes.io/docs/concepts/workloads/controllers/jo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ubernetes.io/docs/concepts/extend-kubernetes/" TargetMode="External"/><Relationship Id="rId2" Type="http://schemas.openxmlformats.org/officeDocument/2006/relationships/hyperlink" Target="https://kubernetes.io/docs/concepts/services-networking/dual-stack/"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405" y="1424820"/>
            <a:ext cx="5116285" cy="1646302"/>
          </a:xfrm>
        </p:spPr>
        <p:txBody>
          <a:bodyPr/>
          <a:lstStyle/>
          <a:p>
            <a:r>
              <a:rPr lang="en-US" dirty="0" smtClean="0"/>
              <a:t>Kubernetes</a:t>
            </a:r>
            <a:endParaRPr lang="en-US" dirty="0"/>
          </a:p>
        </p:txBody>
      </p:sp>
      <p:pic>
        <p:nvPicPr>
          <p:cNvPr id="4" name="Picture 3"/>
          <p:cNvPicPr>
            <a:picLocks noChangeAspect="1"/>
          </p:cNvPicPr>
          <p:nvPr/>
        </p:nvPicPr>
        <p:blipFill>
          <a:blip r:embed="rId2"/>
          <a:stretch>
            <a:fillRect/>
          </a:stretch>
        </p:blipFill>
        <p:spPr>
          <a:xfrm>
            <a:off x="6778534" y="1821452"/>
            <a:ext cx="2971800" cy="1543050"/>
          </a:xfrm>
          <a:prstGeom prst="rect">
            <a:avLst/>
          </a:prstGeom>
        </p:spPr>
      </p:pic>
    </p:spTree>
    <p:extLst>
      <p:ext uri="{BB962C8B-B14F-4D97-AF65-F5344CB8AC3E}">
        <p14:creationId xmlns:p14="http://schemas.microsoft.com/office/powerpoint/2010/main" val="76477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6740433" cy="6596742"/>
          </a:xfrm>
        </p:spPr>
        <p:txBody>
          <a:bodyPr/>
          <a:lstStyle/>
          <a:p>
            <a:pPr algn="l"/>
            <a:r>
              <a:rPr lang="en-US" dirty="0">
                <a:hlinkClick r:id="rId3"/>
              </a:rPr>
              <a:t>Kubernetes</a:t>
            </a:r>
            <a:r>
              <a:rPr lang="en-US" dirty="0"/>
              <a:t>, also known as K8s, is an open-source system for automating deployment, scaling, and management of containerized applications</a:t>
            </a:r>
            <a:r>
              <a:rPr lang="en-US" dirty="0" smtClean="0"/>
              <a:t>.</a:t>
            </a:r>
            <a:r>
              <a:rPr lang="en-US" dirty="0"/>
              <a:t> It groups containers that make up an application into logical units for easy management and discovery. Kubernetes builds upon </a:t>
            </a:r>
            <a:r>
              <a:rPr lang="en-US" dirty="0">
                <a:hlinkClick r:id="rId4"/>
              </a:rPr>
              <a:t>15 years of experience of running production workloads at Google</a:t>
            </a:r>
            <a:r>
              <a:rPr lang="en-US" dirty="0"/>
              <a:t>, combined with best-of-breed ideas and practices from the </a:t>
            </a:r>
            <a:r>
              <a:rPr lang="en-US" dirty="0" smtClean="0"/>
              <a:t>community.</a:t>
            </a:r>
          </a:p>
          <a:p>
            <a:pPr algn="l"/>
            <a:r>
              <a:rPr lang="en-US" dirty="0"/>
              <a:t>Planet Scale</a:t>
            </a:r>
          </a:p>
          <a:p>
            <a:pPr algn="l"/>
            <a:r>
              <a:rPr lang="en-US" dirty="0"/>
              <a:t>Designed on the same principles that allow Google to run billions of containers a week, Kubernetes can scale without increasing your operations team.</a:t>
            </a:r>
          </a:p>
          <a:p>
            <a:pPr algn="l"/>
            <a:r>
              <a:rPr lang="en-US" dirty="0"/>
              <a:t>Never Outgrow</a:t>
            </a:r>
            <a:r>
              <a:rPr lang="en-US" dirty="0">
                <a:hlinkClick r:id="rId5"/>
              </a:rPr>
              <a:t> </a:t>
            </a:r>
            <a:endParaRPr lang="en-US" dirty="0"/>
          </a:p>
          <a:p>
            <a:pPr algn="l"/>
            <a:r>
              <a:rPr lang="en-US" dirty="0"/>
              <a:t>Whether testing locally or running a global enterprise, Kubernetes flexibility grows with you to deliver your applications consistently and easily no matter how complex your need is</a:t>
            </a:r>
          </a:p>
          <a:p>
            <a:pPr algn="l"/>
            <a:endParaRPr lang="en-US" dirty="0"/>
          </a:p>
        </p:txBody>
      </p:sp>
      <p:pic>
        <p:nvPicPr>
          <p:cNvPr id="6" name="Picture 5"/>
          <p:cNvPicPr>
            <a:picLocks noChangeAspect="1"/>
          </p:cNvPicPr>
          <p:nvPr/>
        </p:nvPicPr>
        <p:blipFill>
          <a:blip r:embed="rId6"/>
          <a:stretch>
            <a:fillRect/>
          </a:stretch>
        </p:blipFill>
        <p:spPr>
          <a:xfrm>
            <a:off x="8024404" y="506322"/>
            <a:ext cx="2857500" cy="1038225"/>
          </a:xfrm>
          <a:prstGeom prst="rect">
            <a:avLst/>
          </a:prstGeom>
        </p:spPr>
      </p:pic>
      <p:pic>
        <p:nvPicPr>
          <p:cNvPr id="7" name="Picture 6"/>
          <p:cNvPicPr>
            <a:picLocks noChangeAspect="1"/>
          </p:cNvPicPr>
          <p:nvPr/>
        </p:nvPicPr>
        <p:blipFill>
          <a:blip r:embed="rId7"/>
          <a:stretch>
            <a:fillRect/>
          </a:stretch>
        </p:blipFill>
        <p:spPr>
          <a:xfrm>
            <a:off x="8345667" y="2100670"/>
            <a:ext cx="1457325" cy="1428750"/>
          </a:xfrm>
          <a:prstGeom prst="rect">
            <a:avLst/>
          </a:prstGeom>
        </p:spPr>
      </p:pic>
      <p:pic>
        <p:nvPicPr>
          <p:cNvPr id="8" name="Picture 7"/>
          <p:cNvPicPr>
            <a:picLocks noChangeAspect="1"/>
          </p:cNvPicPr>
          <p:nvPr/>
        </p:nvPicPr>
        <p:blipFill>
          <a:blip r:embed="rId8"/>
          <a:stretch>
            <a:fillRect/>
          </a:stretch>
        </p:blipFill>
        <p:spPr>
          <a:xfrm>
            <a:off x="8345667" y="3763054"/>
            <a:ext cx="1457325" cy="1428750"/>
          </a:xfrm>
          <a:prstGeom prst="rect">
            <a:avLst/>
          </a:prstGeom>
        </p:spPr>
      </p:pic>
    </p:spTree>
    <p:extLst>
      <p:ext uri="{BB962C8B-B14F-4D97-AF65-F5344CB8AC3E}">
        <p14:creationId xmlns:p14="http://schemas.microsoft.com/office/powerpoint/2010/main" val="390217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5225142" cy="2756262"/>
          </a:xfrm>
        </p:spPr>
        <p:txBody>
          <a:bodyPr/>
          <a:lstStyle/>
          <a:p>
            <a:pPr algn="l"/>
            <a:r>
              <a:rPr lang="en-US" dirty="0"/>
              <a:t>Run K8s Anywhere</a:t>
            </a:r>
          </a:p>
          <a:p>
            <a:pPr algn="l"/>
            <a:r>
              <a:rPr lang="en-US" dirty="0"/>
              <a:t>Kubernetes is open source giving you the freedom to take advantage of on-premises, hybrid, or public cloud infrastructure, letting you effortlessly move workloads to where it matters to you.</a:t>
            </a:r>
          </a:p>
          <a:p>
            <a:pPr algn="l"/>
            <a:endParaRPr lang="en-US" dirty="0"/>
          </a:p>
        </p:txBody>
      </p:sp>
      <p:pic>
        <p:nvPicPr>
          <p:cNvPr id="2" name="Picture 1"/>
          <p:cNvPicPr>
            <a:picLocks noChangeAspect="1"/>
          </p:cNvPicPr>
          <p:nvPr/>
        </p:nvPicPr>
        <p:blipFill>
          <a:blip r:embed="rId2"/>
          <a:stretch>
            <a:fillRect/>
          </a:stretch>
        </p:blipFill>
        <p:spPr>
          <a:xfrm>
            <a:off x="6826567" y="91441"/>
            <a:ext cx="2565627" cy="2224532"/>
          </a:xfrm>
          <a:prstGeom prst="rect">
            <a:avLst/>
          </a:prstGeom>
        </p:spPr>
      </p:pic>
    </p:spTree>
    <p:extLst>
      <p:ext uri="{BB962C8B-B14F-4D97-AF65-F5344CB8AC3E}">
        <p14:creationId xmlns:p14="http://schemas.microsoft.com/office/powerpoint/2010/main" val="143562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8177348" cy="6596742"/>
          </a:xfrm>
        </p:spPr>
        <p:txBody>
          <a:bodyPr>
            <a:normAutofit lnSpcReduction="10000"/>
          </a:bodyPr>
          <a:lstStyle/>
          <a:p>
            <a:pPr algn="l"/>
            <a:r>
              <a:rPr lang="en-US" dirty="0"/>
              <a:t>Kubernetes Features</a:t>
            </a:r>
          </a:p>
          <a:p>
            <a:pPr algn="l"/>
            <a:r>
              <a:rPr lang="en-US" dirty="0">
                <a:hlinkClick r:id="rId2"/>
              </a:rPr>
              <a:t>Automated rollouts and rollbacks</a:t>
            </a:r>
            <a:endParaRPr lang="en-US" dirty="0"/>
          </a:p>
          <a:p>
            <a:pPr algn="l"/>
            <a:r>
              <a:rPr lang="en-US" dirty="0"/>
              <a:t>Kubernetes progressively rolls out changes to your application or its configuration, while monitoring application health to ensure it doesn't kill all your instances at the same time. If something goes wrong, Kubernetes will </a:t>
            </a:r>
            <a:r>
              <a:rPr lang="en-US" dirty="0" smtClean="0"/>
              <a:t>roll back </a:t>
            </a:r>
            <a:r>
              <a:rPr lang="en-US" dirty="0"/>
              <a:t>the change for you. Take advantage of a growing ecosystem of deployment solutions</a:t>
            </a:r>
            <a:r>
              <a:rPr lang="en-US" dirty="0" smtClean="0"/>
              <a:t>.</a:t>
            </a:r>
          </a:p>
          <a:p>
            <a:pPr algn="l"/>
            <a:r>
              <a:rPr lang="en-US" dirty="0">
                <a:hlinkClick r:id="rId3"/>
              </a:rPr>
              <a:t>Service discovery and load balancing</a:t>
            </a:r>
            <a:endParaRPr lang="en-US" dirty="0"/>
          </a:p>
          <a:p>
            <a:pPr algn="l"/>
            <a:r>
              <a:rPr lang="en-US" dirty="0"/>
              <a:t>No need to modify your application to use an unfamiliar service discovery mechanism. Kubernetes gives Pods their own IP addresses and a single DNS name for a set of Pods, and can load-balance across them</a:t>
            </a:r>
            <a:r>
              <a:rPr lang="en-US" dirty="0" smtClean="0"/>
              <a:t>.</a:t>
            </a:r>
          </a:p>
          <a:p>
            <a:pPr algn="l"/>
            <a:r>
              <a:rPr lang="en-US" dirty="0">
                <a:hlinkClick r:id="rId4"/>
              </a:rPr>
              <a:t>Storage orchestration</a:t>
            </a:r>
            <a:endParaRPr lang="en-US" dirty="0"/>
          </a:p>
          <a:p>
            <a:pPr algn="l"/>
            <a:r>
              <a:rPr lang="en-US" dirty="0"/>
              <a:t>Automatically mount the storage system of your choice, whether from local storage, a public cloud provider such as </a:t>
            </a:r>
            <a:r>
              <a:rPr lang="en-US" dirty="0">
                <a:hlinkClick r:id="rId5"/>
              </a:rPr>
              <a:t>AWS</a:t>
            </a:r>
            <a:r>
              <a:rPr lang="en-US" dirty="0"/>
              <a:t> or </a:t>
            </a:r>
            <a:r>
              <a:rPr lang="en-US" dirty="0">
                <a:hlinkClick r:id="rId6"/>
              </a:rPr>
              <a:t>GCP</a:t>
            </a:r>
            <a:r>
              <a:rPr lang="en-US" dirty="0"/>
              <a:t>, or a network storage system such as NFS, iSCSI, </a:t>
            </a:r>
            <a:r>
              <a:rPr lang="en-US" dirty="0" err="1"/>
              <a:t>Ceph</a:t>
            </a:r>
            <a:r>
              <a:rPr lang="en-US" dirty="0"/>
              <a:t>, Cinder</a:t>
            </a:r>
            <a:r>
              <a:rPr lang="en-US" dirty="0" smtClean="0"/>
              <a:t>.</a:t>
            </a:r>
          </a:p>
          <a:p>
            <a:pPr algn="l"/>
            <a:r>
              <a:rPr lang="en-US" dirty="0">
                <a:hlinkClick r:id="rId7"/>
              </a:rPr>
              <a:t>Self-healing</a:t>
            </a:r>
            <a:endParaRPr lang="en-US" dirty="0"/>
          </a:p>
          <a:p>
            <a:pPr algn="l"/>
            <a:r>
              <a:rPr lang="en-US" dirty="0"/>
              <a:t>Restarts containers that fail, replaces and reschedules containers when nodes die, kills containers that don't respond to your user-defined health check, and doesn't advertise them to clients until they are ready to serve.</a:t>
            </a:r>
          </a:p>
          <a:p>
            <a:pPr algn="l"/>
            <a:r>
              <a:rPr lang="en-US" dirty="0"/>
              <a:t/>
            </a:r>
            <a:br>
              <a:rPr lang="en-US" dirty="0"/>
            </a:br>
            <a:endParaRPr lang="en-US" dirty="0"/>
          </a:p>
        </p:txBody>
      </p:sp>
      <p:pic>
        <p:nvPicPr>
          <p:cNvPr id="2" name="Picture 1"/>
          <p:cNvPicPr>
            <a:picLocks noChangeAspect="1"/>
          </p:cNvPicPr>
          <p:nvPr/>
        </p:nvPicPr>
        <p:blipFill>
          <a:blip r:embed="rId8"/>
          <a:stretch>
            <a:fillRect/>
          </a:stretch>
        </p:blipFill>
        <p:spPr>
          <a:xfrm>
            <a:off x="9026435" y="1420042"/>
            <a:ext cx="2914650" cy="1562100"/>
          </a:xfrm>
          <a:prstGeom prst="rect">
            <a:avLst/>
          </a:prstGeom>
        </p:spPr>
      </p:pic>
    </p:spTree>
    <p:extLst>
      <p:ext uri="{BB962C8B-B14F-4D97-AF65-F5344CB8AC3E}">
        <p14:creationId xmlns:p14="http://schemas.microsoft.com/office/powerpoint/2010/main" val="267312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8177348" cy="6596742"/>
          </a:xfrm>
        </p:spPr>
        <p:txBody>
          <a:bodyPr/>
          <a:lstStyle/>
          <a:p>
            <a:pPr algn="l"/>
            <a:r>
              <a:rPr lang="en-US" dirty="0">
                <a:hlinkClick r:id="rId2"/>
              </a:rPr>
              <a:t>Secret and configuration management</a:t>
            </a:r>
            <a:endParaRPr lang="en-US" dirty="0"/>
          </a:p>
          <a:p>
            <a:pPr algn="l"/>
            <a:r>
              <a:rPr lang="en-US" dirty="0"/>
              <a:t>Deploy and update secrets and application configuration without rebuilding your image and without exposing secrets in your stack configuration</a:t>
            </a:r>
            <a:r>
              <a:rPr lang="en-US" dirty="0" smtClean="0"/>
              <a:t>.</a:t>
            </a:r>
          </a:p>
          <a:p>
            <a:pPr algn="l"/>
            <a:r>
              <a:rPr lang="en-US" dirty="0">
                <a:hlinkClick r:id="rId3"/>
              </a:rPr>
              <a:t>Automatic bin packing</a:t>
            </a:r>
            <a:endParaRPr lang="en-US" dirty="0"/>
          </a:p>
          <a:p>
            <a:pPr algn="l"/>
            <a:r>
              <a:rPr lang="en-US" dirty="0"/>
              <a:t>Automatically places containers based on their resource requirements and other constraints, while not sacrificing availability. Mix critical and best-effort workloads in order to drive up utilization and save even more resources</a:t>
            </a:r>
            <a:r>
              <a:rPr lang="en-US" dirty="0" smtClean="0"/>
              <a:t>.</a:t>
            </a:r>
          </a:p>
          <a:p>
            <a:pPr algn="l"/>
            <a:r>
              <a:rPr lang="en-US" dirty="0">
                <a:hlinkClick r:id="rId4"/>
              </a:rPr>
              <a:t>Batch execution</a:t>
            </a:r>
            <a:endParaRPr lang="en-US" dirty="0"/>
          </a:p>
          <a:p>
            <a:pPr algn="l"/>
            <a:r>
              <a:rPr lang="en-US" dirty="0"/>
              <a:t>In addition to services, Kubernetes can manage your batch and CI workloads, replacing containers that fail, if desired</a:t>
            </a:r>
            <a:r>
              <a:rPr lang="en-US" dirty="0" smtClean="0"/>
              <a:t>.</a:t>
            </a:r>
          </a:p>
          <a:p>
            <a:pPr algn="l"/>
            <a:r>
              <a:rPr lang="en-US" dirty="0">
                <a:hlinkClick r:id="rId5"/>
              </a:rPr>
              <a:t>Horizontal scaling</a:t>
            </a:r>
            <a:endParaRPr lang="en-US" dirty="0"/>
          </a:p>
          <a:p>
            <a:pPr algn="l"/>
            <a:r>
              <a:rPr lang="en-US" dirty="0"/>
              <a:t>Scale your application up and down with a simple command, with a UI, or automatically based on CPU usage.</a:t>
            </a:r>
            <a:endParaRPr lang="en-US" dirty="0"/>
          </a:p>
        </p:txBody>
      </p:sp>
      <p:pic>
        <p:nvPicPr>
          <p:cNvPr id="2" name="Picture 1"/>
          <p:cNvPicPr>
            <a:picLocks noChangeAspect="1"/>
          </p:cNvPicPr>
          <p:nvPr/>
        </p:nvPicPr>
        <p:blipFill>
          <a:blip r:embed="rId6"/>
          <a:stretch>
            <a:fillRect/>
          </a:stretch>
        </p:blipFill>
        <p:spPr>
          <a:xfrm>
            <a:off x="8810625" y="1838325"/>
            <a:ext cx="2985135" cy="1352550"/>
          </a:xfrm>
          <a:prstGeom prst="rect">
            <a:avLst/>
          </a:prstGeom>
        </p:spPr>
      </p:pic>
    </p:spTree>
    <p:extLst>
      <p:ext uri="{BB962C8B-B14F-4D97-AF65-F5344CB8AC3E}">
        <p14:creationId xmlns:p14="http://schemas.microsoft.com/office/powerpoint/2010/main" val="374796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9087" y="91441"/>
            <a:ext cx="8177348" cy="6596742"/>
          </a:xfrm>
        </p:spPr>
        <p:txBody>
          <a:bodyPr/>
          <a:lstStyle/>
          <a:p>
            <a:pPr algn="l"/>
            <a:r>
              <a:rPr lang="en-US" dirty="0">
                <a:hlinkClick r:id="rId2"/>
              </a:rPr>
              <a:t>IPv4/IPv6 dual-stack</a:t>
            </a:r>
            <a:endParaRPr lang="en-US" dirty="0"/>
          </a:p>
          <a:p>
            <a:pPr algn="l"/>
            <a:r>
              <a:rPr lang="en-US" dirty="0"/>
              <a:t>Allocation of IPv4 and IPv6 addresses to Pods and </a:t>
            </a:r>
            <a:r>
              <a:rPr lang="en-US" dirty="0" smtClean="0"/>
              <a:t>Services</a:t>
            </a:r>
          </a:p>
          <a:p>
            <a:pPr algn="l"/>
            <a:r>
              <a:rPr lang="en-US" dirty="0">
                <a:hlinkClick r:id="rId3"/>
              </a:rPr>
              <a:t>Designed for extensibility</a:t>
            </a:r>
            <a:endParaRPr lang="en-US" dirty="0"/>
          </a:p>
          <a:p>
            <a:pPr algn="l"/>
            <a:r>
              <a:rPr lang="en-US" dirty="0"/>
              <a:t>Add features to your Kubernetes cluster without changing upstream source code.</a:t>
            </a:r>
            <a:endParaRPr lang="en-US" dirty="0"/>
          </a:p>
        </p:txBody>
      </p:sp>
    </p:spTree>
    <p:extLst>
      <p:ext uri="{BB962C8B-B14F-4D97-AF65-F5344CB8AC3E}">
        <p14:creationId xmlns:p14="http://schemas.microsoft.com/office/powerpoint/2010/main" val="916401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TotalTime>
  <Words>481</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Kubernetes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User</dc:creator>
  <cp:lastModifiedBy>User</cp:lastModifiedBy>
  <cp:revision>1</cp:revision>
  <dcterms:created xsi:type="dcterms:W3CDTF">2022-11-28T18:50:39Z</dcterms:created>
  <dcterms:modified xsi:type="dcterms:W3CDTF">2022-11-28T18:58:08Z</dcterms:modified>
</cp:coreProperties>
</file>