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6" r:id="rId5"/>
    <p:sldId id="257" r:id="rId6"/>
    <p:sldId id="264" r:id="rId7"/>
    <p:sldId id="263" r:id="rId8"/>
    <p:sldId id="258" r:id="rId9"/>
    <p:sldId id="260" r:id="rId10"/>
    <p:sldId id="259" r:id="rId11"/>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0C1F"/>
    <a:srgbClr val="903163"/>
    <a:srgbClr val="E1E1E1"/>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6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B538F6-AC32-4C48-A241-2C319D94ED73}"/>
              </a:ext>
            </a:extLst>
          </p:cNvPr>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02BACE3-EC2D-4898-B64D-08C196DE61FC}"/>
              </a:ext>
            </a:extLst>
          </p:cNvPr>
          <p:cNvSpPr>
            <a:spLocks noGrp="1"/>
          </p:cNvSpPr>
          <p:nvPr>
            <p:ph type="dt" sz="quarter" idx="1"/>
          </p:nvPr>
        </p:nvSpPr>
        <p:spPr>
          <a:xfrm>
            <a:off x="3884613" y="0"/>
            <a:ext cx="2971800" cy="499012"/>
          </a:xfrm>
          <a:prstGeom prst="rect">
            <a:avLst/>
          </a:prstGeom>
        </p:spPr>
        <p:txBody>
          <a:bodyPr vert="horz" lIns="91440" tIns="45720" rIns="91440" bIns="45720" rtlCol="0"/>
          <a:lstStyle>
            <a:lvl1pPr algn="r">
              <a:defRPr sz="1200"/>
            </a:lvl1pPr>
          </a:lstStyle>
          <a:p>
            <a:fld id="{824D88D5-0AB9-479B-891B-76FAA2CC9968}" type="datetimeFigureOut">
              <a:rPr lang="en-US" smtClean="0"/>
              <a:t>1/21/2020</a:t>
            </a:fld>
            <a:endParaRPr lang="en-US" dirty="0"/>
          </a:p>
        </p:txBody>
      </p:sp>
      <p:sp>
        <p:nvSpPr>
          <p:cNvPr id="4" name="Footer Placeholder 3">
            <a:extLst>
              <a:ext uri="{FF2B5EF4-FFF2-40B4-BE49-F238E27FC236}">
                <a16:creationId xmlns:a16="http://schemas.microsoft.com/office/drawing/2014/main" id="{AF7CC0CC-D9A9-4658-833D-7168A941E94D}"/>
              </a:ext>
            </a:extLst>
          </p:cNvPr>
          <p:cNvSpPr>
            <a:spLocks noGrp="1"/>
          </p:cNvSpPr>
          <p:nvPr>
            <p:ph type="ftr" sz="quarter" idx="2"/>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66B70F4-8768-4C94-98DC-BDBE0D58843C}"/>
              </a:ext>
            </a:extLst>
          </p:cNvPr>
          <p:cNvSpPr>
            <a:spLocks noGrp="1"/>
          </p:cNvSpPr>
          <p:nvPr>
            <p:ph type="sldNum" sz="quarter" idx="3"/>
          </p:nvPr>
        </p:nvSpPr>
        <p:spPr>
          <a:xfrm>
            <a:off x="3884613" y="9446678"/>
            <a:ext cx="2971800" cy="499011"/>
          </a:xfrm>
          <a:prstGeom prst="rect">
            <a:avLst/>
          </a:prstGeom>
        </p:spPr>
        <p:txBody>
          <a:bodyPr vert="horz" lIns="91440" tIns="45720" rIns="91440" bIns="45720" rtlCol="0" anchor="b"/>
          <a:lstStyle>
            <a:lvl1pPr algn="r">
              <a:defRPr sz="1200"/>
            </a:lvl1pPr>
          </a:lstStyle>
          <a:p>
            <a:fld id="{13F20114-DE68-48DB-98CA-3A246173CE7D}" type="slidenum">
              <a:rPr lang="en-US" smtClean="0"/>
              <a:t>‹#›</a:t>
            </a:fld>
            <a:endParaRPr lang="en-US" dirty="0"/>
          </a:p>
        </p:txBody>
      </p:sp>
    </p:spTree>
    <p:extLst>
      <p:ext uri="{BB962C8B-B14F-4D97-AF65-F5344CB8AC3E}">
        <p14:creationId xmlns:p14="http://schemas.microsoft.com/office/powerpoint/2010/main" val="3071631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7A395F94-0189-4A23-9895-35FA752439AB}" type="datetimeFigureOut">
              <a:rPr lang="en-US" smtClean="0"/>
              <a:t>1/21/2020</a:t>
            </a:fld>
            <a:endParaRPr lang="en-US"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dirty="0"/>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this slide when you finish preparing the other slides.</a:t>
            </a:r>
          </a:p>
        </p:txBody>
      </p:sp>
      <p:sp>
        <p:nvSpPr>
          <p:cNvPr id="4" name="Slide Number Placeholder 3"/>
          <p:cNvSpPr>
            <a:spLocks noGrp="1"/>
          </p:cNvSpPr>
          <p:nvPr>
            <p:ph type="sldNum" sz="quarter" idx="10"/>
          </p:nvPr>
        </p:nvSpPr>
        <p:spPr/>
        <p:txBody>
          <a:bodyPr/>
          <a:lstStyle/>
          <a:p>
            <a:fld id="{012E1C88-3939-4832-BAAB-091D6FA96EB5}" type="slidenum">
              <a:rPr lang="en-US" smtClean="0"/>
              <a:t>1</a:t>
            </a:fld>
            <a:endParaRPr lang="en-US" dirty="0"/>
          </a:p>
        </p:txBody>
      </p:sp>
    </p:spTree>
    <p:extLst>
      <p:ext uri="{BB962C8B-B14F-4D97-AF65-F5344CB8AC3E}">
        <p14:creationId xmlns:p14="http://schemas.microsoft.com/office/powerpoint/2010/main" val="49259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020431"/>
            <a:ext cx="10993549" cy="1475013"/>
          </a:xfrm>
          <a:effectLst/>
        </p:spPr>
        <p:txBody>
          <a:bodyPr anchor="ctr" anchorCtr="0">
            <a:normAutofit/>
          </a:bodyPr>
          <a:lstStyle>
            <a:lvl1pPr algn="ctr">
              <a:defRPr sz="5400">
                <a:solidFill>
                  <a:schemeClr val="accent1"/>
                </a:solidFill>
              </a:defRPr>
            </a:lvl1pPr>
          </a:lstStyle>
          <a:p>
            <a:r>
              <a:rPr lang="en-US" noProof="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77D86AA0-B889-4FC0-8908-A1A591CF11C0}" type="datetime8">
              <a:rPr lang="en-US" noProof="0" smtClean="0"/>
              <a:pPr/>
              <a:t>1/21/2020 8:26 AM</a:t>
            </a:fld>
            <a:endParaRPr lang="en-US" noProof="0"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noProof="0"/>
              <a:t>Click to edit Master title style</a:t>
            </a:r>
          </a:p>
        </p:txBody>
      </p:sp>
      <p:sp>
        <p:nvSpPr>
          <p:cNvPr id="3" name="Content Placeholder 2"/>
          <p:cNvSpPr>
            <a:spLocks noGrp="1"/>
          </p:cNvSpPr>
          <p:nvPr>
            <p:ph idx="1"/>
          </p:nvPr>
        </p:nvSpPr>
        <p:spPr>
          <a:xfrm>
            <a:off x="447816" y="601200"/>
            <a:ext cx="11292840" cy="4204800"/>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99E538E-6783-48BF-9DAA-8D73DA1DF735}" type="datetime8">
              <a:rPr lang="en-US" noProof="0" smtClean="0"/>
              <a:pPr/>
              <a:t>1/21/2020 8:26 AM</a:t>
            </a:fld>
            <a:endParaRPr lang="en-US" noProof="0"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DE2CD03-0ACB-4458-BBFE-1F9AEE665C1A}" type="datetime8">
              <a:rPr lang="en-US" noProof="0" smtClean="0"/>
              <a:t>1/21/2020 8:26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6921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E20D11B3-3F18-4FD1-BAEF-D15CC2EE16C2}" type="datetime8">
              <a:rPr lang="en-US" noProof="0" smtClean="0"/>
              <a:t>1/21/2020 8:26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and Caption">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5292" y="773724"/>
            <a:ext cx="5315516" cy="4958862"/>
          </a:xfrm>
        </p:spPr>
        <p:txBody>
          <a:bodyPr anchor="ctr" anchorCtr="0"/>
          <a:lstStyle>
            <a:lvl1pPr>
              <a:defRPr>
                <a:solidFill>
                  <a:schemeClr val="accent1"/>
                </a:solidFill>
              </a:defRPr>
            </a:lvl1pPr>
          </a:lstStyle>
          <a:p>
            <a:r>
              <a:rPr lang="en-US" noProof="0"/>
              <a:t>Click to edit Master title style</a:t>
            </a:r>
          </a:p>
        </p:txBody>
      </p:sp>
      <p:sp>
        <p:nvSpPr>
          <p:cNvPr id="3" name="Content Placeholder 2"/>
          <p:cNvSpPr>
            <a:spLocks noGrp="1"/>
          </p:cNvSpPr>
          <p:nvPr>
            <p:ph idx="1"/>
          </p:nvPr>
        </p:nvSpPr>
        <p:spPr>
          <a:xfrm>
            <a:off x="581192" y="773724"/>
            <a:ext cx="5388785" cy="49588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35304F6-55F4-45F8-BBB4-727BFFEADAA0}" type="datetime8">
              <a:rPr lang="en-US" noProof="0" smtClean="0"/>
              <a:t>1/21/2020 8:26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3B20C59B-4134-42ED-BEFA-FCBF7FC8D035}" type="datetime8">
              <a:rPr lang="en-US" noProof="0" smtClean="0"/>
              <a:pPr/>
              <a:t>1/21/2020 8:26 AM</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F0AE2A5-5D3B-4ECC-9A5D-868F6C887DEE}" type="datetime8">
              <a:rPr lang="en-US" noProof="0" smtClean="0"/>
              <a:t>1/21/2020 8:26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67739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1/21/2020 8:26 AM</a:t>
            </a:fld>
            <a:endParaRPr lang="en-US" noProof="0" dirty="0"/>
          </a:p>
        </p:txBody>
      </p:sp>
      <p:sp>
        <p:nvSpPr>
          <p:cNvPr id="8" name="Footer Placeholder 7"/>
          <p:cNvSpPr>
            <a:spLocks noGrp="1"/>
          </p:cNvSpPr>
          <p:nvPr>
            <p:ph type="ftr" sz="quarter" idx="11"/>
          </p:nvPr>
        </p:nvSpPr>
        <p:spPr>
          <a:xfrm>
            <a:off x="581192" y="5951811"/>
            <a:ext cx="6917210" cy="365125"/>
          </a:xfrm>
        </p:spPr>
        <p:txBody>
          <a:bodyPr/>
          <a:lstStyle>
            <a:lvl1pPr>
              <a:defRPr>
                <a:solidFill>
                  <a:srgbClr val="903163"/>
                </a:solidFill>
              </a:defRPr>
            </a:lvl1pPr>
          </a:lstStyle>
          <a:p>
            <a:r>
              <a:rPr lang="en-US" noProof="0" dirty="0"/>
              <a:t>ADD A FOOTER</a:t>
            </a:r>
          </a:p>
        </p:txBody>
      </p:sp>
      <p:sp>
        <p:nvSpPr>
          <p:cNvPr id="23" name="Content Placeholder 3">
            <a:extLst>
              <a:ext uri="{FF2B5EF4-FFF2-40B4-BE49-F238E27FC236}">
                <a16:creationId xmlns:a16="http://schemas.microsoft.com/office/drawing/2014/main" id="{6D289ABA-BA71-41AF-AA30-58CB8F426F6C}"/>
              </a:ext>
            </a:extLst>
          </p:cNvPr>
          <p:cNvSpPr>
            <a:spLocks noGrp="1"/>
          </p:cNvSpPr>
          <p:nvPr>
            <p:ph sz="half" idx="15"/>
          </p:nvPr>
        </p:nvSpPr>
        <p:spPr>
          <a:xfrm>
            <a:off x="8145430"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22" name="Content Placeholder 3">
            <a:extLst>
              <a:ext uri="{FF2B5EF4-FFF2-40B4-BE49-F238E27FC236}">
                <a16:creationId xmlns:a16="http://schemas.microsoft.com/office/drawing/2014/main" id="{C06DFC81-3912-4844-B25C-E1D7CBCD80A0}"/>
              </a:ext>
            </a:extLst>
          </p:cNvPr>
          <p:cNvSpPr>
            <a:spLocks noGrp="1"/>
          </p:cNvSpPr>
          <p:nvPr>
            <p:ph sz="half" idx="14"/>
          </p:nvPr>
        </p:nvSpPr>
        <p:spPr>
          <a:xfrm>
            <a:off x="440041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2">
            <a:extLst>
              <a:ext uri="{FF2B5EF4-FFF2-40B4-BE49-F238E27FC236}">
                <a16:creationId xmlns:a16="http://schemas.microsoft.com/office/drawing/2014/main" id="{11556C46-FD2A-4916-B30C-DB066CAEA471}"/>
              </a:ext>
            </a:extLst>
          </p:cNvPr>
          <p:cNvSpPr>
            <a:spLocks noGrp="1"/>
          </p:cNvSpPr>
          <p:nvPr>
            <p:ph type="body" idx="16"/>
          </p:nvPr>
        </p:nvSpPr>
        <p:spPr>
          <a:xfrm>
            <a:off x="8241852"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9" name="Straight Connector 18">
            <a:extLst>
              <a:ext uri="{FF2B5EF4-FFF2-40B4-BE49-F238E27FC236}">
                <a16:creationId xmlns:a16="http://schemas.microsoft.com/office/drawing/2014/main" id="{E2328988-0888-4C1A-8F73-17D455B6F882}"/>
              </a:ext>
              <a:ext uri="{C183D7F6-B498-43B3-948B-1728B52AA6E4}">
                <adec:decorative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D81892BA-72AB-4029-BF58-4D6F90C43628}"/>
              </a:ext>
              <a:ext uri="{C183D7F6-B498-43B3-948B-1728B52AA6E4}">
                <adec:decorative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Text Placeholder 2">
            <a:extLst>
              <a:ext uri="{FF2B5EF4-FFF2-40B4-BE49-F238E27FC236}">
                <a16:creationId xmlns:a16="http://schemas.microsoft.com/office/drawing/2014/main" id="{8E232301-6803-418F-8637-ABBAC64416DA}"/>
              </a:ext>
            </a:extLst>
          </p:cNvPr>
          <p:cNvSpPr>
            <a:spLocks noGrp="1"/>
          </p:cNvSpPr>
          <p:nvPr>
            <p:ph type="body" idx="13"/>
          </p:nvPr>
        </p:nvSpPr>
        <p:spPr>
          <a:xfrm>
            <a:off x="449683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581193" y="2250892"/>
            <a:ext cx="5393102" cy="536005"/>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17707" y="2250892"/>
            <a:ext cx="5393102" cy="553373"/>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1/21/2020 8:26 AM</a:t>
            </a:fld>
            <a:endParaRPr lang="en-US" noProof="0" dirty="0"/>
          </a:p>
        </p:txBody>
      </p:sp>
      <p:sp>
        <p:nvSpPr>
          <p:cNvPr id="8" name="Footer Placeholder 7"/>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357A1812-3FD3-44A5-B738-8F3425664C1B}" type="datetime8">
              <a:rPr lang="en-US" noProof="0" smtClean="0"/>
              <a:t>1/21/2020 8:26 AM</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903163"/>
                </a:solidFill>
              </a:defRPr>
            </a:lvl1pPr>
          </a:lstStyle>
          <a:p>
            <a:fld id="{E2E361C1-C0E3-47DF-8509-372F2F8B74E4}" type="datetime8">
              <a:rPr lang="en-US" noProof="0" smtClean="0"/>
              <a:pPr/>
              <a:t>1/21/2020 8:26 AM</a:t>
            </a:fld>
            <a:endParaRPr lang="en-US" noProof="0" dirty="0"/>
          </a:p>
        </p:txBody>
      </p:sp>
      <p:sp>
        <p:nvSpPr>
          <p:cNvPr id="3" name="Footer Placeholder 2"/>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4" name="Slide Number Placeholder 3"/>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5" name="Title 4">
            <a:extLst>
              <a:ext uri="{FF2B5EF4-FFF2-40B4-BE49-F238E27FC236}">
                <a16:creationId xmlns:a16="http://schemas.microsoft.com/office/drawing/2014/main" id="{DFBB0525-CFF9-4A39-B5EA-579253994F60}"/>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E4BA81B-A36E-46D5-918F-749D311F4B4A}" type="datetime8">
              <a:rPr lang="en-US" noProof="0" smtClean="0"/>
              <a:t>1/21/2020 8:26 AM</a:t>
            </a:fld>
            <a:endParaRPr lang="en-US" noProof="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noProof="0" dirty="0"/>
              <a:t>ADD A FOOTER</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C3056E-1632-4A65-A24F-3F10A1450A6E}" type="slidenum">
              <a:rPr lang="en-US" noProof="0" smtClean="0"/>
              <a:t>‹#›</a:t>
            </a:fld>
            <a:endParaRPr lang="en-US"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descr="title">
            <a:extLst>
              <a:ext uri="{FF2B5EF4-FFF2-40B4-BE49-F238E27FC236}">
                <a16:creationId xmlns:a16="http://schemas.microsoft.com/office/drawing/2014/main" id="{A6E9EA0F-FD88-464F-99D9-0E151D11E785}"/>
              </a:ext>
            </a:extLst>
          </p:cNvPr>
          <p:cNvSpPr>
            <a:spLocks noGrp="1"/>
          </p:cNvSpPr>
          <p:nvPr>
            <p:ph type="ctrTitle"/>
          </p:nvPr>
        </p:nvSpPr>
        <p:spPr>
          <a:xfrm>
            <a:off x="447675" y="965199"/>
            <a:ext cx="11243732" cy="1750010"/>
          </a:xfrm>
        </p:spPr>
        <p:txBody>
          <a:bodyPr anchor="ctr">
            <a:normAutofit/>
          </a:bodyPr>
          <a:lstStyle/>
          <a:p>
            <a:pPr algn="ctr"/>
            <a:r>
              <a:rPr lang="en-US" sz="4000" dirty="0"/>
              <a:t>The </a:t>
            </a:r>
            <a:r>
              <a:rPr lang="en-US" sz="4000" dirty="0" err="1"/>
              <a:t>Rakshak</a:t>
            </a:r>
            <a:r>
              <a:rPr lang="en-US" sz="4000" dirty="0"/>
              <a:t> app– to keep a vigil eye</a:t>
            </a:r>
          </a:p>
        </p:txBody>
      </p:sp>
      <p:sp>
        <p:nvSpPr>
          <p:cNvPr id="3" name="Subtitle 2" descr="content">
            <a:extLst>
              <a:ext uri="{FF2B5EF4-FFF2-40B4-BE49-F238E27FC236}">
                <a16:creationId xmlns:a16="http://schemas.microsoft.com/office/drawing/2014/main" id="{7932A20C-8823-4E5C-BF21-C75BA56E76DE}"/>
              </a:ext>
            </a:extLst>
          </p:cNvPr>
          <p:cNvSpPr>
            <a:spLocks noGrp="1"/>
          </p:cNvSpPr>
          <p:nvPr>
            <p:ph type="subTitle" idx="1"/>
          </p:nvPr>
        </p:nvSpPr>
        <p:spPr bwMode="black">
          <a:xfrm>
            <a:off x="742950" y="3285068"/>
            <a:ext cx="10805583" cy="2829982"/>
          </a:xfrm>
        </p:spPr>
        <p:txBody>
          <a:bodyPr anchor="ctr">
            <a:normAutofit fontScale="85000" lnSpcReduction="20000"/>
          </a:bodyPr>
          <a:lstStyle/>
          <a:p>
            <a:r>
              <a:rPr lang="en-US" sz="2400" b="1" u="sng" dirty="0">
                <a:solidFill>
                  <a:schemeClr val="accent1">
                    <a:lumMod val="10000"/>
                    <a:lumOff val="90000"/>
                  </a:schemeClr>
                </a:solidFill>
                <a:latin typeface="Bahnschrift" panose="020B0502040204020203" pitchFamily="34" charset="0"/>
              </a:rPr>
              <a:t>SIH 2020</a:t>
            </a:r>
          </a:p>
          <a:p>
            <a:endParaRPr lang="en-US" sz="2400" b="1" u="sng" dirty="0">
              <a:solidFill>
                <a:schemeClr val="accent1">
                  <a:lumMod val="10000"/>
                  <a:lumOff val="90000"/>
                </a:schemeClr>
              </a:solidFill>
              <a:latin typeface="Bahnschrift" panose="020B0502040204020203" pitchFamily="34" charset="0"/>
            </a:endParaRPr>
          </a:p>
          <a:p>
            <a:r>
              <a:rPr lang="en-US" dirty="0">
                <a:solidFill>
                  <a:schemeClr val="accent1">
                    <a:lumMod val="10000"/>
                    <a:lumOff val="90000"/>
                  </a:schemeClr>
                </a:solidFill>
                <a:latin typeface="Bahnschrift" panose="020B0502040204020203" pitchFamily="34" charset="0"/>
              </a:rPr>
              <a:t>Ministry/ Organization name: Ministry of Communications   </a:t>
            </a:r>
            <a:br>
              <a:rPr lang="en-US" dirty="0">
                <a:solidFill>
                  <a:schemeClr val="accent1">
                    <a:lumMod val="10000"/>
                    <a:lumOff val="90000"/>
                  </a:schemeClr>
                </a:solidFill>
                <a:latin typeface="Bahnschrift" panose="020B0502040204020203" pitchFamily="34" charset="0"/>
              </a:rPr>
            </a:br>
            <a:r>
              <a:rPr lang="en-US" dirty="0">
                <a:solidFill>
                  <a:schemeClr val="accent1">
                    <a:lumMod val="10000"/>
                    <a:lumOff val="90000"/>
                  </a:schemeClr>
                </a:solidFill>
                <a:latin typeface="Bahnschrift" panose="020B0502040204020203" pitchFamily="34" charset="0"/>
              </a:rPr>
              <a:t>Problem Statement Number : PJ 240 </a:t>
            </a:r>
            <a:br>
              <a:rPr lang="en-US" dirty="0">
                <a:solidFill>
                  <a:schemeClr val="accent1">
                    <a:lumMod val="10000"/>
                    <a:lumOff val="90000"/>
                  </a:schemeClr>
                </a:solidFill>
                <a:latin typeface="Bahnschrift" panose="020B0502040204020203" pitchFamily="34" charset="0"/>
              </a:rPr>
            </a:br>
            <a:r>
              <a:rPr lang="en-US" dirty="0">
                <a:solidFill>
                  <a:schemeClr val="accent1">
                    <a:lumMod val="10000"/>
                    <a:lumOff val="90000"/>
                  </a:schemeClr>
                </a:solidFill>
                <a:latin typeface="Bahnschrift" panose="020B0502040204020203" pitchFamily="34" charset="0"/>
              </a:rPr>
              <a:t>Team Name : </a:t>
            </a:r>
            <a:r>
              <a:rPr lang="en-US" dirty="0" err="1">
                <a:solidFill>
                  <a:schemeClr val="accent1">
                    <a:lumMod val="10000"/>
                    <a:lumOff val="90000"/>
                  </a:schemeClr>
                </a:solidFill>
                <a:latin typeface="Bahnschrift" panose="020B0502040204020203" pitchFamily="34" charset="0"/>
              </a:rPr>
              <a:t>Rakshak</a:t>
            </a:r>
            <a:br>
              <a:rPr lang="en-US" dirty="0">
                <a:solidFill>
                  <a:schemeClr val="accent1">
                    <a:lumMod val="10000"/>
                    <a:lumOff val="90000"/>
                  </a:schemeClr>
                </a:solidFill>
                <a:latin typeface="Bahnschrift" panose="020B0502040204020203" pitchFamily="34" charset="0"/>
              </a:rPr>
            </a:br>
            <a:r>
              <a:rPr lang="en-US" dirty="0">
                <a:solidFill>
                  <a:schemeClr val="accent1">
                    <a:lumMod val="10000"/>
                    <a:lumOff val="90000"/>
                  </a:schemeClr>
                </a:solidFill>
                <a:latin typeface="Bahnschrift" panose="020B0502040204020203" pitchFamily="34" charset="0"/>
              </a:rPr>
              <a:t>Team Leader Name : </a:t>
            </a:r>
            <a:r>
              <a:rPr lang="en-US" dirty="0" err="1">
                <a:solidFill>
                  <a:schemeClr val="accent1">
                    <a:lumMod val="10000"/>
                    <a:lumOff val="90000"/>
                  </a:schemeClr>
                </a:solidFill>
                <a:latin typeface="Bahnschrift" panose="020B0502040204020203" pitchFamily="34" charset="0"/>
              </a:rPr>
              <a:t>Sweta</a:t>
            </a:r>
            <a:r>
              <a:rPr lang="en-US" dirty="0">
                <a:solidFill>
                  <a:schemeClr val="accent1">
                    <a:lumMod val="10000"/>
                    <a:lumOff val="90000"/>
                  </a:schemeClr>
                </a:solidFill>
                <a:latin typeface="Bahnschrift" panose="020B0502040204020203" pitchFamily="34" charset="0"/>
              </a:rPr>
              <a:t> </a:t>
            </a:r>
            <a:r>
              <a:rPr lang="en-US" dirty="0" err="1">
                <a:solidFill>
                  <a:schemeClr val="accent1">
                    <a:lumMod val="10000"/>
                    <a:lumOff val="90000"/>
                  </a:schemeClr>
                </a:solidFill>
                <a:latin typeface="Bahnschrift" panose="020B0502040204020203" pitchFamily="34" charset="0"/>
              </a:rPr>
              <a:t>Vooda</a:t>
            </a:r>
            <a:r>
              <a:rPr lang="en-US" dirty="0">
                <a:solidFill>
                  <a:schemeClr val="accent1">
                    <a:lumMod val="10000"/>
                    <a:lumOff val="90000"/>
                  </a:schemeClr>
                </a:solidFill>
                <a:latin typeface="Bahnschrift" panose="020B0502040204020203" pitchFamily="34" charset="0"/>
              </a:rPr>
              <a:t>					</a:t>
            </a:r>
          </a:p>
          <a:p>
            <a:r>
              <a:rPr lang="en-US" dirty="0">
                <a:solidFill>
                  <a:schemeClr val="accent1">
                    <a:lumMod val="10000"/>
                    <a:lumOff val="90000"/>
                  </a:schemeClr>
                </a:solidFill>
                <a:latin typeface="Bahnschrift" panose="020B0502040204020203" pitchFamily="34" charset="0"/>
              </a:rPr>
              <a:t>College Code : </a:t>
            </a:r>
            <a:r>
              <a:rPr lang="en-IN" dirty="0">
                <a:solidFill>
                  <a:schemeClr val="accent1">
                    <a:lumMod val="10000"/>
                    <a:lumOff val="90000"/>
                  </a:schemeClr>
                </a:solidFill>
                <a:latin typeface="Bahnschrift" panose="020B0502040204020203" pitchFamily="34" charset="0"/>
              </a:rPr>
              <a:t>C-19946</a:t>
            </a:r>
          </a:p>
          <a:p>
            <a:r>
              <a:rPr lang="en-US" dirty="0">
                <a:solidFill>
                  <a:schemeClr val="accent1">
                    <a:lumMod val="10000"/>
                    <a:lumOff val="90000"/>
                  </a:schemeClr>
                </a:solidFill>
                <a:latin typeface="Bahnschrift" panose="020B0502040204020203" pitchFamily="34" charset="0"/>
              </a:rPr>
              <a:t>Problem Statement: Development of platform for dialing single emergency no SDC (short digit code).</a:t>
            </a:r>
          </a:p>
          <a:p>
            <a:pPr algn="l">
              <a:spcAft>
                <a:spcPts val="3000"/>
              </a:spcAft>
            </a:pPr>
            <a:endParaRPr lang="en-US" sz="2000" cap="none" dirty="0">
              <a:solidFill>
                <a:srgbClr val="FFFFFF"/>
              </a:solidFill>
            </a:endParaRPr>
          </a:p>
        </p:txBody>
      </p:sp>
    </p:spTree>
    <p:extLst>
      <p:ext uri="{BB962C8B-B14F-4D97-AF65-F5344CB8AC3E}">
        <p14:creationId xmlns:p14="http://schemas.microsoft.com/office/powerpoint/2010/main" val="180603781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a:extLst>
              <a:ext uri="{FF2B5EF4-FFF2-40B4-BE49-F238E27FC236}">
                <a16:creationId xmlns:a16="http://schemas.microsoft.com/office/drawing/2014/main" id="{1CF94250-8D97-401F-A36C-5B5DB39DDD59}"/>
              </a:ext>
            </a:extLst>
          </p:cNvPr>
          <p:cNvSpPr>
            <a:spLocks noGrp="1"/>
          </p:cNvSpPr>
          <p:nvPr>
            <p:ph type="ctrTitle"/>
          </p:nvPr>
        </p:nvSpPr>
        <p:spPr>
          <a:xfrm>
            <a:off x="446826" y="630964"/>
            <a:ext cx="10993549" cy="655969"/>
          </a:xfrm>
        </p:spPr>
        <p:txBody>
          <a:bodyPr>
            <a:normAutofit/>
          </a:bodyPr>
          <a:lstStyle/>
          <a:p>
            <a:pPr algn="l"/>
            <a:r>
              <a:rPr lang="en-US" sz="3200" dirty="0"/>
              <a:t>Problem/Idea:</a:t>
            </a:r>
          </a:p>
        </p:txBody>
      </p:sp>
      <p:sp>
        <p:nvSpPr>
          <p:cNvPr id="5" name="TextBox 4"/>
          <p:cNvSpPr txBox="1"/>
          <p:nvPr/>
        </p:nvSpPr>
        <p:spPr>
          <a:xfrm>
            <a:off x="446826" y="1286933"/>
            <a:ext cx="11321841" cy="1569660"/>
          </a:xfrm>
          <a:prstGeom prst="rect">
            <a:avLst/>
          </a:prstGeom>
          <a:noFill/>
        </p:spPr>
        <p:txBody>
          <a:bodyPr wrap="square" rtlCol="0">
            <a:spAutoFit/>
          </a:bodyPr>
          <a:lstStyle/>
          <a:p>
            <a:r>
              <a:rPr lang="en-US" sz="2400" dirty="0"/>
              <a:t>With so many apps in the market for each region/state disaster management team serving the same purpose there comes a need to have a common national platform for citizens to easily report their problem during emergency which can be integrated with any disaster management server to take appropriate action. </a:t>
            </a:r>
            <a:endParaRPr lang="en-IN" sz="2000" dirty="0"/>
          </a:p>
        </p:txBody>
      </p:sp>
      <p:sp>
        <p:nvSpPr>
          <p:cNvPr id="6" name="TextBox 5"/>
          <p:cNvSpPr txBox="1"/>
          <p:nvPr/>
        </p:nvSpPr>
        <p:spPr>
          <a:xfrm>
            <a:off x="446826" y="3048001"/>
            <a:ext cx="2770507" cy="584775"/>
          </a:xfrm>
          <a:prstGeom prst="rect">
            <a:avLst/>
          </a:prstGeom>
          <a:noFill/>
        </p:spPr>
        <p:txBody>
          <a:bodyPr wrap="square" rtlCol="0">
            <a:spAutoFit/>
          </a:bodyPr>
          <a:lstStyle/>
          <a:p>
            <a:r>
              <a:rPr lang="en-US" sz="3200" dirty="0">
                <a:solidFill>
                  <a:schemeClr val="accent1">
                    <a:lumMod val="10000"/>
                    <a:lumOff val="90000"/>
                  </a:schemeClr>
                </a:solidFill>
              </a:rPr>
              <a:t>SOLUTION:</a:t>
            </a:r>
            <a:endParaRPr lang="en-IN" sz="3200" dirty="0">
              <a:solidFill>
                <a:schemeClr val="accent1">
                  <a:lumMod val="10000"/>
                  <a:lumOff val="90000"/>
                </a:schemeClr>
              </a:solidFill>
            </a:endParaRPr>
          </a:p>
        </p:txBody>
      </p:sp>
      <p:sp>
        <p:nvSpPr>
          <p:cNvPr id="7" name="TextBox 6"/>
          <p:cNvSpPr txBox="1"/>
          <p:nvPr/>
        </p:nvSpPr>
        <p:spPr>
          <a:xfrm>
            <a:off x="446826" y="3632776"/>
            <a:ext cx="11321841" cy="2677656"/>
          </a:xfrm>
          <a:prstGeom prst="rect">
            <a:avLst/>
          </a:prstGeom>
          <a:noFill/>
        </p:spPr>
        <p:txBody>
          <a:bodyPr wrap="square" rtlCol="0">
            <a:spAutoFit/>
          </a:bodyPr>
          <a:lstStyle/>
          <a:p>
            <a:r>
              <a:rPr lang="en-US" sz="2400" dirty="0">
                <a:solidFill>
                  <a:schemeClr val="accent1">
                    <a:lumMod val="10000"/>
                    <a:lumOff val="90000"/>
                  </a:schemeClr>
                </a:solidFill>
              </a:rPr>
              <a:t>To develop a common platform for all the citizens to report during emergency on a single click of the button which can be integrated with any server across the nation to help reach out any part of the society. Our app will give the data about the users information and location which can be pulled by the corresponding disaster management team to take appropriate action.</a:t>
            </a:r>
            <a:endParaRPr lang="en-IN" sz="2400" dirty="0">
              <a:solidFill>
                <a:schemeClr val="accent1">
                  <a:lumMod val="10000"/>
                  <a:lumOff val="90000"/>
                </a:schemeClr>
              </a:solidFill>
            </a:endParaRPr>
          </a:p>
          <a:p>
            <a:r>
              <a:rPr lang="en-US" sz="2400" dirty="0">
                <a:solidFill>
                  <a:schemeClr val="accent1">
                    <a:lumMod val="10000"/>
                    <a:lumOff val="90000"/>
                  </a:schemeClr>
                </a:solidFill>
              </a:rPr>
              <a:t>We also aim to provide data enrichment to analyze the already happened incident and profiling situations and locations accordingly to alert the users.</a:t>
            </a:r>
            <a:endParaRPr lang="en-IN" sz="2400" dirty="0">
              <a:solidFill>
                <a:schemeClr val="accent1">
                  <a:lumMod val="10000"/>
                  <a:lumOff val="90000"/>
                </a:schemeClr>
              </a:solidFill>
            </a:endParaRPr>
          </a:p>
        </p:txBody>
      </p:sp>
    </p:spTree>
    <p:extLst>
      <p:ext uri="{BB962C8B-B14F-4D97-AF65-F5344CB8AC3E}">
        <p14:creationId xmlns:p14="http://schemas.microsoft.com/office/powerpoint/2010/main" val="239407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2DDB-E654-4851-BC17-861D56D15746}"/>
              </a:ext>
            </a:extLst>
          </p:cNvPr>
          <p:cNvSpPr>
            <a:spLocks noGrp="1"/>
          </p:cNvSpPr>
          <p:nvPr>
            <p:ph type="title"/>
          </p:nvPr>
        </p:nvSpPr>
        <p:spPr/>
        <p:txBody>
          <a:bodyPr/>
          <a:lstStyle/>
          <a:p>
            <a:r>
              <a:rPr lang="en-US" dirty="0"/>
              <a:t>Features</a:t>
            </a:r>
            <a:endParaRPr lang="en-GB" dirty="0"/>
          </a:p>
        </p:txBody>
      </p:sp>
      <p:pic>
        <p:nvPicPr>
          <p:cNvPr id="3" name="Picture 2">
            <a:extLst>
              <a:ext uri="{FF2B5EF4-FFF2-40B4-BE49-F238E27FC236}">
                <a16:creationId xmlns:a16="http://schemas.microsoft.com/office/drawing/2014/main" id="{DC82E4F7-F8FC-4351-8247-2E9D7761410D}"/>
              </a:ext>
            </a:extLst>
          </p:cNvPr>
          <p:cNvPicPr>
            <a:picLocks noChangeAspect="1"/>
          </p:cNvPicPr>
          <p:nvPr/>
        </p:nvPicPr>
        <p:blipFill>
          <a:blip r:embed="rId2"/>
          <a:stretch>
            <a:fillRect/>
          </a:stretch>
        </p:blipFill>
        <p:spPr>
          <a:xfrm>
            <a:off x="1455812" y="1912846"/>
            <a:ext cx="9280375" cy="5369360"/>
          </a:xfrm>
          <a:prstGeom prst="rect">
            <a:avLst/>
          </a:prstGeom>
        </p:spPr>
      </p:pic>
    </p:spTree>
    <p:extLst>
      <p:ext uri="{BB962C8B-B14F-4D97-AF65-F5344CB8AC3E}">
        <p14:creationId xmlns:p14="http://schemas.microsoft.com/office/powerpoint/2010/main" val="222686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topwatch">
            <a:extLst>
              <a:ext uri="{FF2B5EF4-FFF2-40B4-BE49-F238E27FC236}">
                <a16:creationId xmlns:a16="http://schemas.microsoft.com/office/drawing/2014/main" id="{EDECF593-A2F8-4D73-A987-C3F058D1F17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751856"/>
            <a:ext cx="914400" cy="914400"/>
          </a:xfrm>
          <a:prstGeom prst="rect">
            <a:avLst/>
          </a:prstGeom>
        </p:spPr>
      </p:pic>
      <p:sp>
        <p:nvSpPr>
          <p:cNvPr id="2" name="Title 1" descr="title">
            <a:extLst>
              <a:ext uri="{FF2B5EF4-FFF2-40B4-BE49-F238E27FC236}">
                <a16:creationId xmlns:a16="http://schemas.microsoft.com/office/drawing/2014/main" id="{2D951106-A246-4D28-94E0-0BCD20C76F51}"/>
              </a:ext>
            </a:extLst>
          </p:cNvPr>
          <p:cNvSpPr>
            <a:spLocks noGrp="1"/>
          </p:cNvSpPr>
          <p:nvPr>
            <p:ph type="title"/>
          </p:nvPr>
        </p:nvSpPr>
        <p:spPr/>
        <p:txBody>
          <a:bodyPr/>
          <a:lstStyle/>
          <a:p>
            <a:r>
              <a:rPr lang="en-US" dirty="0"/>
              <a:t>Use case diagram</a:t>
            </a:r>
          </a:p>
        </p:txBody>
      </p:sp>
      <p:pic>
        <p:nvPicPr>
          <p:cNvPr id="6" name="Content Placeholder 5">
            <a:extLst>
              <a:ext uri="{FF2B5EF4-FFF2-40B4-BE49-F238E27FC236}">
                <a16:creationId xmlns:a16="http://schemas.microsoft.com/office/drawing/2014/main" id="{5FF6585C-9FC6-46D2-9E53-623C26CFA16C}"/>
              </a:ext>
            </a:extLst>
          </p:cNvPr>
          <p:cNvPicPr>
            <a:picLocks noGrp="1" noChangeAspect="1"/>
          </p:cNvPicPr>
          <p:nvPr>
            <p:ph idx="1"/>
          </p:nvPr>
        </p:nvPicPr>
        <p:blipFill rotWithShape="1">
          <a:blip r:embed="rId4"/>
          <a:srcRect b="9406"/>
          <a:stretch/>
        </p:blipFill>
        <p:spPr>
          <a:xfrm>
            <a:off x="1819373" y="1891547"/>
            <a:ext cx="8173039" cy="4872186"/>
          </a:xfrm>
        </p:spPr>
      </p:pic>
    </p:spTree>
    <p:extLst>
      <p:ext uri="{BB962C8B-B14F-4D97-AF65-F5344CB8AC3E}">
        <p14:creationId xmlns:p14="http://schemas.microsoft.com/office/powerpoint/2010/main" val="323928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925" y="633056"/>
            <a:ext cx="1152000" cy="1152000"/>
          </a:xfrm>
          <a:prstGeom prst="rect">
            <a:avLst/>
          </a:prstGeom>
        </p:spPr>
      </p:pic>
      <p:sp>
        <p:nvSpPr>
          <p:cNvPr id="2" name="Title 1" descr="title">
            <a:extLst>
              <a:ext uri="{FF2B5EF4-FFF2-40B4-BE49-F238E27FC236}">
                <a16:creationId xmlns:a16="http://schemas.microsoft.com/office/drawing/2014/main" id="{AC93C0E1-1796-41B4-AF64-2A823C4C83E8}"/>
              </a:ext>
            </a:extLst>
          </p:cNvPr>
          <p:cNvSpPr>
            <a:spLocks noGrp="1"/>
          </p:cNvSpPr>
          <p:nvPr>
            <p:ph type="title"/>
          </p:nvPr>
        </p:nvSpPr>
        <p:spPr/>
        <p:txBody>
          <a:bodyPr/>
          <a:lstStyle/>
          <a:p>
            <a:r>
              <a:rPr lang="en-US" dirty="0"/>
              <a:t>TECHNOLOGY STACK</a:t>
            </a: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14906"/>
          <a:stretch/>
        </p:blipFill>
        <p:spPr>
          <a:xfrm>
            <a:off x="897942" y="2036489"/>
            <a:ext cx="4396142" cy="4821511"/>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16237"/>
          <a:stretch/>
        </p:blipFill>
        <p:spPr>
          <a:xfrm>
            <a:off x="6512191" y="2036489"/>
            <a:ext cx="4265330" cy="4731359"/>
          </a:xfrm>
          <a:prstGeom prst="rect">
            <a:avLst/>
          </a:prstGeom>
        </p:spPr>
      </p:pic>
    </p:spTree>
    <p:extLst>
      <p:ext uri="{BB962C8B-B14F-4D97-AF65-F5344CB8AC3E}">
        <p14:creationId xmlns:p14="http://schemas.microsoft.com/office/powerpoint/2010/main" val="109803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hecklist">
            <a:extLst>
              <a:ext uri="{FF2B5EF4-FFF2-40B4-BE49-F238E27FC236}">
                <a16:creationId xmlns:a16="http://schemas.microsoft.com/office/drawing/2014/main" id="{DEF978AA-586E-4790-8E74-51E8F5CE421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751856"/>
            <a:ext cx="914400" cy="914400"/>
          </a:xfrm>
          <a:prstGeom prst="rect">
            <a:avLst/>
          </a:prstGeom>
        </p:spPr>
      </p:pic>
      <p:sp>
        <p:nvSpPr>
          <p:cNvPr id="2" name="Title 1" descr="title">
            <a:extLst>
              <a:ext uri="{FF2B5EF4-FFF2-40B4-BE49-F238E27FC236}">
                <a16:creationId xmlns:a16="http://schemas.microsoft.com/office/drawing/2014/main" id="{524E7AA8-036D-4F28-96BA-A52B66A33BD9}"/>
              </a:ext>
            </a:extLst>
          </p:cNvPr>
          <p:cNvSpPr>
            <a:spLocks noGrp="1"/>
          </p:cNvSpPr>
          <p:nvPr>
            <p:ph type="title"/>
          </p:nvPr>
        </p:nvSpPr>
        <p:spPr/>
        <p:txBody>
          <a:bodyPr/>
          <a:lstStyle/>
          <a:p>
            <a:r>
              <a:rPr lang="en-US" dirty="0"/>
              <a:t>DEPENDENCIES AND SHOW STOPPER</a:t>
            </a:r>
          </a:p>
        </p:txBody>
      </p:sp>
      <p:sp>
        <p:nvSpPr>
          <p:cNvPr id="3" name="Content Placeholder 2" descr="content">
            <a:extLst>
              <a:ext uri="{FF2B5EF4-FFF2-40B4-BE49-F238E27FC236}">
                <a16:creationId xmlns:a16="http://schemas.microsoft.com/office/drawing/2014/main" id="{46EBE25F-EA7E-41D8-8362-014D6953C631}"/>
              </a:ext>
            </a:extLst>
          </p:cNvPr>
          <p:cNvSpPr>
            <a:spLocks noGrp="1"/>
          </p:cNvSpPr>
          <p:nvPr>
            <p:ph idx="1"/>
          </p:nvPr>
        </p:nvSpPr>
        <p:spPr>
          <a:xfrm>
            <a:off x="581192" y="2180496"/>
            <a:ext cx="11029615" cy="4203371"/>
          </a:xfrm>
        </p:spPr>
        <p:txBody>
          <a:bodyPr>
            <a:normAutofit/>
          </a:bodyPr>
          <a:lstStyle/>
          <a:p>
            <a:r>
              <a:rPr lang="en-US" sz="2400" b="1" dirty="0"/>
              <a:t>DEPENDENCIES</a:t>
            </a:r>
            <a:r>
              <a:rPr lang="en-US" sz="2400" dirty="0"/>
              <a:t>: </a:t>
            </a:r>
          </a:p>
          <a:p>
            <a:r>
              <a:rPr lang="en-US" sz="2400" dirty="0"/>
              <a:t>if government can provide our app with a unique SDC then the app can work without cellular network.</a:t>
            </a:r>
          </a:p>
          <a:p>
            <a:r>
              <a:rPr lang="en-US" sz="2400" dirty="0"/>
              <a:t>For information enrichment we need government information regarding danger areas.</a:t>
            </a:r>
          </a:p>
          <a:p>
            <a:r>
              <a:rPr lang="en-US" sz="2400" dirty="0"/>
              <a:t>SHOW STOPPER: The application is designed to transmit information of the user via internet or using other network services. The idea of trying to transmit the user’s live location and other necessary information in case of very weak or no network conditions is yet to be overcome.</a:t>
            </a:r>
          </a:p>
        </p:txBody>
      </p:sp>
    </p:spTree>
    <p:extLst>
      <p:ext uri="{BB962C8B-B14F-4D97-AF65-F5344CB8AC3E}">
        <p14:creationId xmlns:p14="http://schemas.microsoft.com/office/powerpoint/2010/main" val="2931083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ightbulb">
            <a:extLst>
              <a:ext uri="{FF2B5EF4-FFF2-40B4-BE49-F238E27FC236}">
                <a16:creationId xmlns:a16="http://schemas.microsoft.com/office/drawing/2014/main" id="{E9661DC4-D526-4678-A1C8-58A8BEB68D3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7567" y="652221"/>
            <a:ext cx="1362845" cy="1362845"/>
          </a:xfrm>
          <a:prstGeom prst="rect">
            <a:avLst/>
          </a:prstGeom>
        </p:spPr>
      </p:pic>
    </p:spTree>
    <p:extLst>
      <p:ext uri="{BB962C8B-B14F-4D97-AF65-F5344CB8AC3E}">
        <p14:creationId xmlns:p14="http://schemas.microsoft.com/office/powerpoint/2010/main" val="1368514788"/>
      </p:ext>
    </p:extLst>
  </p:cSld>
  <p:clrMapOvr>
    <a:masterClrMapping/>
  </p:clrMapOvr>
</p:sld>
</file>

<file path=ppt/theme/theme1.xml><?xml version="1.0" encoding="utf-8"?>
<a:theme xmlns:a="http://schemas.openxmlformats.org/drawingml/2006/main" name="Dividend">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Presentation1" id="{F529A05C-9967-417B-A795-0EE2DA56A977}" vid="{B371D623-29EC-4410-98F2-D4F69349A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B8FDF75-6DB0-420B-9CE9-4E2094004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31C3B7-F137-4B62-A714-55F90281BDA7}">
  <ds:schemaRefs>
    <ds:schemaRef ds:uri="http://schemas.microsoft.com/sharepoint/v3/contenttype/forms"/>
  </ds:schemaRefs>
</ds:datastoreItem>
</file>

<file path=customXml/itemProps3.xml><?xml version="1.0" encoding="utf-8"?>
<ds:datastoreItem xmlns:ds="http://schemas.openxmlformats.org/officeDocument/2006/customXml" ds:itemID="{E5732F72-BAE4-4D8F-B5A8-4D4D584BF69E}">
  <ds:schemaRef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Looks like sounds like presentation</Template>
  <TotalTime>0</TotalTime>
  <Words>272</Words>
  <Application>Microsoft Office PowerPoint</Application>
  <PresentationFormat>Widescreen</PresentationFormat>
  <Paragraphs>21</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Bahnschrift</vt:lpstr>
      <vt:lpstr>Calibri</vt:lpstr>
      <vt:lpstr>Candara</vt:lpstr>
      <vt:lpstr>Wingdings 2</vt:lpstr>
      <vt:lpstr>Dividend</vt:lpstr>
      <vt:lpstr>The Rakshak app– to keep a vigil eye</vt:lpstr>
      <vt:lpstr>Problem/Idea:</vt:lpstr>
      <vt:lpstr>Features</vt:lpstr>
      <vt:lpstr>Use case diagram</vt:lpstr>
      <vt:lpstr>TECHNOLOGY STACK</vt:lpstr>
      <vt:lpstr>DEPENDENCIES AND SHOW STOPPER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2020-01-20T15:09:01Z</dcterms:created>
  <dcterms:modified xsi:type="dcterms:W3CDTF">2020-01-21T03:48:52Z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