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3600" b="1" dirty="0"/>
              <a:t>Airbnb Booking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lnSpcReduction="10000"/>
          </a:bodyPr>
          <a:lstStyle/>
          <a:p>
            <a:pPr algn="l"/>
            <a:r>
              <a:rPr lang="en-US" b="1" dirty="0">
                <a:latin typeface="Times New Roman" panose="02020603050405020304" pitchFamily="18" charset="0"/>
                <a:cs typeface="Times New Roman" panose="02020603050405020304" pitchFamily="18" charset="0"/>
              </a:rPr>
              <a:t>Namira Mujawar</a:t>
            </a:r>
          </a:p>
          <a:p>
            <a:pPr algn="l"/>
            <a:r>
              <a:rPr lang="en-US" sz="1500" dirty="0">
                <a:latin typeface="Times New Roman" panose="02020603050405020304" pitchFamily="18" charset="0"/>
                <a:cs typeface="Times New Roman" panose="02020603050405020304" pitchFamily="18" charset="0"/>
              </a:rPr>
              <a:t>(DBATU Final Year Computer Engineering Student)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F860-B5D8-06FD-53EE-E23276E085F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12288AD-77A8-75E3-A5A9-B2FB2F6DAB62}"/>
              </a:ext>
            </a:extLst>
          </p:cNvPr>
          <p:cNvSpPr>
            <a:spLocks noGrp="1"/>
          </p:cNvSpPr>
          <p:nvPr>
            <p:ph idx="1"/>
          </p:nvPr>
        </p:nvSpPr>
        <p:spPr/>
        <p:txBody>
          <a:bodyPr/>
          <a:lstStyle/>
          <a:p>
            <a:pPr marL="36900" indent="0">
              <a:buNone/>
            </a:pPr>
            <a:r>
              <a:rPr lang="en-IN" dirty="0">
                <a:solidFill>
                  <a:schemeClr val="bg1"/>
                </a:solidFill>
              </a:rPr>
              <a:t>.</a:t>
            </a:r>
          </a:p>
          <a:p>
            <a:pPr marL="36900" indent="0">
              <a:buNone/>
            </a:pPr>
            <a:endParaRPr lang="en-IN" dirty="0"/>
          </a:p>
        </p:txBody>
      </p:sp>
      <p:pic>
        <p:nvPicPr>
          <p:cNvPr id="4" name="Picture 3">
            <a:extLst>
              <a:ext uri="{FF2B5EF4-FFF2-40B4-BE49-F238E27FC236}">
                <a16:creationId xmlns:a16="http://schemas.microsoft.com/office/drawing/2014/main" id="{DF60059B-609C-9411-1325-BCEF6DEF8533}"/>
              </a:ext>
            </a:extLst>
          </p:cNvPr>
          <p:cNvPicPr>
            <a:picLocks noChangeAspect="1"/>
          </p:cNvPicPr>
          <p:nvPr/>
        </p:nvPicPr>
        <p:blipFill>
          <a:blip r:embed="rId2"/>
          <a:stretch>
            <a:fillRect/>
          </a:stretch>
        </p:blipFill>
        <p:spPr>
          <a:xfrm>
            <a:off x="1192307" y="995081"/>
            <a:ext cx="9552896" cy="4679577"/>
          </a:xfrm>
          <a:prstGeom prst="rect">
            <a:avLst/>
          </a:prstGeom>
        </p:spPr>
      </p:pic>
    </p:spTree>
    <p:extLst>
      <p:ext uri="{BB962C8B-B14F-4D97-AF65-F5344CB8AC3E}">
        <p14:creationId xmlns:p14="http://schemas.microsoft.com/office/powerpoint/2010/main" val="385942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2C7A-6441-6720-205B-10A5DDB6025A}"/>
              </a:ext>
            </a:extLst>
          </p:cNvPr>
          <p:cNvSpPr>
            <a:spLocks noGrp="1"/>
          </p:cNvSpPr>
          <p:nvPr>
            <p:ph type="title"/>
          </p:nvPr>
        </p:nvSpPr>
        <p:spPr/>
        <p:txBody>
          <a:bodyPr/>
          <a:lstStyle/>
          <a:p>
            <a:r>
              <a:rPr lang="en-IN" dirty="0">
                <a:solidFill>
                  <a:schemeClr val="bg1"/>
                </a:solidFill>
              </a:rPr>
              <a:t>.</a:t>
            </a:r>
          </a:p>
        </p:txBody>
      </p:sp>
      <p:pic>
        <p:nvPicPr>
          <p:cNvPr id="4" name="Content Placeholder 3">
            <a:extLst>
              <a:ext uri="{FF2B5EF4-FFF2-40B4-BE49-F238E27FC236}">
                <a16:creationId xmlns:a16="http://schemas.microsoft.com/office/drawing/2014/main" id="{9131AD7B-2B83-8754-8BE4-97C9E0393334}"/>
              </a:ext>
            </a:extLst>
          </p:cNvPr>
          <p:cNvPicPr>
            <a:picLocks noGrp="1" noChangeAspect="1"/>
          </p:cNvPicPr>
          <p:nvPr>
            <p:ph idx="1"/>
          </p:nvPr>
        </p:nvPicPr>
        <p:blipFill>
          <a:blip r:embed="rId2"/>
          <a:stretch>
            <a:fillRect/>
          </a:stretch>
        </p:blipFill>
        <p:spPr>
          <a:xfrm>
            <a:off x="2652377" y="1156447"/>
            <a:ext cx="6887246" cy="4634753"/>
          </a:xfrm>
          <a:prstGeom prst="rect">
            <a:avLst/>
          </a:prstGeom>
        </p:spPr>
      </p:pic>
    </p:spTree>
    <p:extLst>
      <p:ext uri="{BB962C8B-B14F-4D97-AF65-F5344CB8AC3E}">
        <p14:creationId xmlns:p14="http://schemas.microsoft.com/office/powerpoint/2010/main" val="338129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90C-6869-8710-828C-48C8918656E7}"/>
              </a:ext>
            </a:extLst>
          </p:cNvPr>
          <p:cNvSpPr>
            <a:spLocks noGrp="1"/>
          </p:cNvSpPr>
          <p:nvPr>
            <p:ph type="title"/>
          </p:nvPr>
        </p:nvSpPr>
        <p:spPr/>
        <p:txBody>
          <a:bodyPr>
            <a:normAutofit fontScale="90000"/>
          </a:bodyPr>
          <a:lstStyle/>
          <a:p>
            <a:r>
              <a:rPr lang="en-IN" sz="4800" i="0" dirty="0">
                <a:solidFill>
                  <a:srgbClr val="D5D5D5"/>
                </a:solidFill>
                <a:effectLst/>
              </a:rPr>
              <a:t>The solution to Business Objective</a:t>
            </a:r>
            <a:br>
              <a:rPr lang="en-IN" sz="4800" i="0" dirty="0">
                <a:solidFill>
                  <a:srgbClr val="D5D5D5"/>
                </a:solidFill>
                <a:effectLst/>
              </a:rPr>
            </a:br>
            <a:endParaRPr lang="en-IN" dirty="0"/>
          </a:p>
        </p:txBody>
      </p:sp>
      <p:sp>
        <p:nvSpPr>
          <p:cNvPr id="3" name="Content Placeholder 2">
            <a:extLst>
              <a:ext uri="{FF2B5EF4-FFF2-40B4-BE49-F238E27FC236}">
                <a16:creationId xmlns:a16="http://schemas.microsoft.com/office/drawing/2014/main" id="{8C651CA8-510B-8CE2-CA1B-A51918A82949}"/>
              </a:ext>
            </a:extLst>
          </p:cNvPr>
          <p:cNvSpPr>
            <a:spLocks noGrp="1"/>
          </p:cNvSpPr>
          <p:nvPr>
            <p:ph idx="1"/>
          </p:nvPr>
        </p:nvSpPr>
        <p:spPr>
          <a:xfrm>
            <a:off x="913795" y="1434353"/>
            <a:ext cx="10353762" cy="4984375"/>
          </a:xfrm>
        </p:spPr>
        <p:txBody>
          <a:bodyPr>
            <a:normAutofit fontScale="70000" lnSpcReduction="20000"/>
          </a:bodyPr>
          <a:lstStyle/>
          <a:p>
            <a:pPr algn="l">
              <a:buFont typeface="Wingdings" panose="05000000000000000000" pitchFamily="2" charset="2"/>
              <a:buChar char="v"/>
            </a:pPr>
            <a:r>
              <a:rPr lang="en-US" b="0" i="0" dirty="0">
                <a:solidFill>
                  <a:srgbClr val="D5D5D5"/>
                </a:solidFill>
                <a:effectLst/>
                <a:latin typeface="Roboto" panose="02000000000000000000" pitchFamily="2" charset="0"/>
              </a:rPr>
              <a:t>Based on the analysis of Airbnb booking data, there are several recommendations that could help the client achieve their business objectives:</a:t>
            </a:r>
          </a:p>
          <a:p>
            <a:pPr algn="l">
              <a:buFont typeface="Wingdings" panose="05000000000000000000" pitchFamily="2" charset="2"/>
              <a:buChar char="v"/>
            </a:pPr>
            <a:r>
              <a:rPr lang="en-US" b="0" i="0" dirty="0">
                <a:solidFill>
                  <a:srgbClr val="D5D5D5"/>
                </a:solidFill>
                <a:effectLst/>
                <a:latin typeface="Roboto" panose="02000000000000000000" pitchFamily="2" charset="0"/>
              </a:rPr>
              <a:t>Improve the quality of listings: As we found that there is a positive correlation between the number of reviews and the booking price, it is important for the client to focus on improving the quality of listings on their platform. They could provide more resources and guidance to hosts to help them create more attractive and high-quality listings.</a:t>
            </a:r>
          </a:p>
          <a:p>
            <a:pPr algn="l">
              <a:buFont typeface="Wingdings" panose="05000000000000000000" pitchFamily="2" charset="2"/>
              <a:buChar char="v"/>
            </a:pPr>
            <a:r>
              <a:rPr lang="en-US" b="0" i="0" dirty="0">
                <a:solidFill>
                  <a:srgbClr val="D5D5D5"/>
                </a:solidFill>
                <a:effectLst/>
                <a:latin typeface="Roboto" panose="02000000000000000000" pitchFamily="2" charset="0"/>
              </a:rPr>
              <a:t>Focus on popular neighborhoods: As Manhattan and Queens were found to be the most popular neighborhoods, the client could focus on acquiring more listings in these areas and improving the quality of existing listings. This could help increase bookings and revenue for the client.</a:t>
            </a:r>
          </a:p>
          <a:p>
            <a:pPr algn="l">
              <a:buFont typeface="Wingdings" panose="05000000000000000000" pitchFamily="2" charset="2"/>
              <a:buChar char="v"/>
            </a:pPr>
            <a:r>
              <a:rPr lang="en-US" b="0" i="0" dirty="0">
                <a:solidFill>
                  <a:srgbClr val="D5D5D5"/>
                </a:solidFill>
                <a:effectLst/>
                <a:latin typeface="Roboto" panose="02000000000000000000" pitchFamily="2" charset="0"/>
              </a:rPr>
              <a:t>Optimize pricing strategy: Based on the booking patterns and preferences of users, the client could optimize their pricing strategy to reflect the demand for different types of rooms and neighborhoods. They could use dynamic pricing to adjust prices during peak times and maximize revenue.</a:t>
            </a:r>
          </a:p>
          <a:p>
            <a:pPr algn="l">
              <a:buFont typeface="Wingdings" panose="05000000000000000000" pitchFamily="2" charset="2"/>
              <a:buChar char="v"/>
            </a:pPr>
            <a:r>
              <a:rPr lang="en-US" b="0" i="0" dirty="0">
                <a:solidFill>
                  <a:srgbClr val="D5D5D5"/>
                </a:solidFill>
                <a:effectLst/>
                <a:latin typeface="Roboto" panose="02000000000000000000" pitchFamily="2" charset="0"/>
              </a:rPr>
              <a:t>Improve user experience: To provide a better experience for their guests, the client could consider investing in technology and tools to improve the booking process and communication between hosts and guests. They could also provide more personalized recommendations to guests based on their preferences and booking history.</a:t>
            </a:r>
          </a:p>
          <a:p>
            <a:pPr algn="l">
              <a:buFont typeface="Wingdings" panose="05000000000000000000" pitchFamily="2" charset="2"/>
              <a:buChar char="v"/>
            </a:pPr>
            <a:r>
              <a:rPr lang="en-US" b="0" i="0" dirty="0">
                <a:solidFill>
                  <a:srgbClr val="D5D5D5"/>
                </a:solidFill>
                <a:effectLst/>
                <a:latin typeface="Roboto" panose="02000000000000000000" pitchFamily="2" charset="0"/>
              </a:rPr>
              <a:t>Expand to new markets: The client could consider expanding their platform to new markets or neighborhoods that are currently underserved by Airbnb. This could help them attract new hosts and guests and increase their revenue and market share.</a:t>
            </a:r>
          </a:p>
          <a:p>
            <a:endParaRPr lang="en-IN" dirty="0"/>
          </a:p>
        </p:txBody>
      </p:sp>
    </p:spTree>
    <p:extLst>
      <p:ext uri="{BB962C8B-B14F-4D97-AF65-F5344CB8AC3E}">
        <p14:creationId xmlns:p14="http://schemas.microsoft.com/office/powerpoint/2010/main" val="414117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3A31-CF10-2038-5CA7-9EAFBA24D4FA}"/>
              </a:ext>
            </a:extLst>
          </p:cNvPr>
          <p:cNvSpPr>
            <a:spLocks noGrp="1"/>
          </p:cNvSpPr>
          <p:nvPr>
            <p:ph type="title"/>
          </p:nvPr>
        </p:nvSpPr>
        <p:spPr/>
        <p:txBody>
          <a:bodyPr>
            <a:normAutofit fontScale="90000"/>
          </a:bodyPr>
          <a:lstStyle/>
          <a:p>
            <a:r>
              <a:rPr lang="en-IN" sz="4800" i="0" dirty="0">
                <a:solidFill>
                  <a:srgbClr val="D5D5D5"/>
                </a:solidFill>
                <a:effectLst/>
              </a:rPr>
              <a:t>Conclusion</a:t>
            </a:r>
            <a:br>
              <a:rPr lang="en-IN" sz="4800" i="0" dirty="0">
                <a:solidFill>
                  <a:srgbClr val="D5D5D5"/>
                </a:solidFill>
                <a:effectLst/>
              </a:rPr>
            </a:br>
            <a:endParaRPr lang="en-IN" dirty="0"/>
          </a:p>
        </p:txBody>
      </p:sp>
      <p:sp>
        <p:nvSpPr>
          <p:cNvPr id="3" name="Content Placeholder 2">
            <a:extLst>
              <a:ext uri="{FF2B5EF4-FFF2-40B4-BE49-F238E27FC236}">
                <a16:creationId xmlns:a16="http://schemas.microsoft.com/office/drawing/2014/main" id="{F6F4D068-E73E-4CF4-C78E-F81C988C41E2}"/>
              </a:ext>
            </a:extLst>
          </p:cNvPr>
          <p:cNvSpPr>
            <a:spLocks noGrp="1"/>
          </p:cNvSpPr>
          <p:nvPr>
            <p:ph idx="1"/>
          </p:nvPr>
        </p:nvSpPr>
        <p:spPr/>
        <p:txBody>
          <a:bodyPr>
            <a:normAutofit fontScale="77500" lnSpcReduction="20000"/>
          </a:bodyPr>
          <a:lstStyle/>
          <a:p>
            <a:pPr algn="l">
              <a:buFont typeface="Wingdings" panose="05000000000000000000" pitchFamily="2" charset="2"/>
              <a:buChar char="v"/>
            </a:pPr>
            <a:r>
              <a:rPr lang="en-US" b="0" i="0" dirty="0">
                <a:solidFill>
                  <a:srgbClr val="D5D5D5"/>
                </a:solidFill>
                <a:effectLst/>
                <a:latin typeface="Roboto" panose="02000000000000000000" pitchFamily="2" charset="0"/>
              </a:rPr>
              <a:t>In conclusion, the analysis of Airbnb booking data provides valuable insights into the booking patterns and preferences of users. Through the analysis of various variables such as the type of room, neighborhood, and pricing, we can identify trends and patterns that can help Airbnb optimize its business strategy and provide a better experience for its users.</a:t>
            </a:r>
          </a:p>
          <a:p>
            <a:pPr algn="l">
              <a:buFont typeface="Wingdings" panose="05000000000000000000" pitchFamily="2" charset="2"/>
              <a:buChar char="v"/>
            </a:pPr>
            <a:r>
              <a:rPr lang="en-US" b="0" i="0" dirty="0">
                <a:solidFill>
                  <a:srgbClr val="D5D5D5"/>
                </a:solidFill>
                <a:effectLst/>
                <a:latin typeface="Roboto" panose="02000000000000000000" pitchFamily="2" charset="0"/>
              </a:rPr>
              <a:t>We found that entire apartments were the most popular type of room booked by guests, followed by private rooms and shared rooms. Additionally, we found that Manhattan and Queens were the most popular neighborhoods, with the highest number of listings per host. We also discovered that there was a positive correlation between the number of reviews and the booking price, suggesting that guests were willing to pay more for higher-quality listings.</a:t>
            </a:r>
          </a:p>
          <a:p>
            <a:pPr algn="l">
              <a:buFont typeface="Wingdings" panose="05000000000000000000" pitchFamily="2" charset="2"/>
              <a:buChar char="v"/>
            </a:pPr>
            <a:r>
              <a:rPr lang="en-US" b="0" i="0" dirty="0">
                <a:solidFill>
                  <a:srgbClr val="D5D5D5"/>
                </a:solidFill>
                <a:effectLst/>
                <a:latin typeface="Roboto" panose="02000000000000000000" pitchFamily="2" charset="0"/>
              </a:rPr>
              <a:t>Overall, this analysis provides valuable insights into the Airbnb platform and can help the company make data-driven decisions to optimize its business strategy and improve the user experience. By understanding the booking preferences of users, Airbnb can prioritize its efforts and resources to maximize revenue and provide a better experience for its hosts and guests.</a:t>
            </a:r>
          </a:p>
          <a:p>
            <a:endParaRPr lang="en-IN" dirty="0"/>
          </a:p>
        </p:txBody>
      </p:sp>
    </p:spTree>
    <p:extLst>
      <p:ext uri="{BB962C8B-B14F-4D97-AF65-F5344CB8AC3E}">
        <p14:creationId xmlns:p14="http://schemas.microsoft.com/office/powerpoint/2010/main" val="258388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0F2B9-DFE3-DC2C-6590-B0032F813FD4}"/>
              </a:ext>
            </a:extLst>
          </p:cNvPr>
          <p:cNvSpPr>
            <a:spLocks noGrp="1"/>
          </p:cNvSpPr>
          <p:nvPr>
            <p:ph idx="1"/>
          </p:nvPr>
        </p:nvSpPr>
        <p:spPr>
          <a:xfrm>
            <a:off x="1048266" y="2581835"/>
            <a:ext cx="10353762" cy="3702423"/>
          </a:xfrm>
        </p:spPr>
        <p:txBody>
          <a:bodyPr>
            <a:normAutofit/>
          </a:bodyPr>
          <a:lstStyle/>
          <a:p>
            <a:pPr marL="36900" indent="0" algn="ctr">
              <a:lnSpc>
                <a:spcPct val="100000"/>
              </a:lnSpc>
              <a:buNone/>
            </a:pPr>
            <a:r>
              <a:rPr lang="en-IN" sz="8800" b="1" dirty="0"/>
              <a:t>Thank you</a:t>
            </a:r>
          </a:p>
        </p:txBody>
      </p:sp>
    </p:spTree>
    <p:extLst>
      <p:ext uri="{BB962C8B-B14F-4D97-AF65-F5344CB8AC3E}">
        <p14:creationId xmlns:p14="http://schemas.microsoft.com/office/powerpoint/2010/main" val="294786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Points for Discussion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757998"/>
          </a:xfrm>
        </p:spPr>
        <p:txBody>
          <a:bodyPr anchor="t">
            <a:normAutofit fontScale="92500" lnSpcReduction="20000"/>
          </a:bodyPr>
          <a:lstStyle/>
          <a:p>
            <a:pPr lvl="0">
              <a:buFont typeface="Wingdings" panose="05000000000000000000" pitchFamily="2" charset="2"/>
              <a:buChar char="v"/>
            </a:pPr>
            <a:r>
              <a:rPr lang="en-US" sz="2400" dirty="0"/>
              <a:t>Introduction of Problem Statement</a:t>
            </a:r>
          </a:p>
          <a:p>
            <a:pPr>
              <a:buFont typeface="Wingdings" panose="05000000000000000000" pitchFamily="2" charset="2"/>
              <a:buChar char="v"/>
            </a:pPr>
            <a:r>
              <a:rPr lang="en-IN" sz="2400" i="0" dirty="0">
                <a:solidFill>
                  <a:srgbClr val="D5D5D5"/>
                </a:solidFill>
                <a:effectLst/>
              </a:rPr>
              <a:t>Business Objective</a:t>
            </a:r>
          </a:p>
          <a:p>
            <a:pPr>
              <a:buFont typeface="Wingdings" panose="05000000000000000000" pitchFamily="2" charset="2"/>
              <a:buChar char="v"/>
            </a:pPr>
            <a:r>
              <a:rPr lang="en-IN" sz="2400" dirty="0">
                <a:solidFill>
                  <a:srgbClr val="D5D5D5"/>
                </a:solidFill>
                <a:effectLst/>
              </a:rPr>
              <a:t>D</a:t>
            </a:r>
            <a:r>
              <a:rPr lang="en-IN" sz="2400" i="0" dirty="0">
                <a:solidFill>
                  <a:srgbClr val="D5D5D5"/>
                </a:solidFill>
                <a:effectLst/>
              </a:rPr>
              <a:t>ataset</a:t>
            </a:r>
          </a:p>
          <a:p>
            <a:pPr>
              <a:buFont typeface="Wingdings" panose="05000000000000000000" pitchFamily="2" charset="2"/>
              <a:buChar char="v"/>
            </a:pPr>
            <a:r>
              <a:rPr lang="en-IN" sz="2400" i="0" dirty="0">
                <a:solidFill>
                  <a:srgbClr val="D5D5D5"/>
                </a:solidFill>
                <a:effectLst/>
              </a:rPr>
              <a:t>Variables Description</a:t>
            </a:r>
          </a:p>
          <a:p>
            <a:pPr>
              <a:buFont typeface="Wingdings" panose="05000000000000000000" pitchFamily="2" charset="2"/>
              <a:buChar char="v"/>
            </a:pPr>
            <a:r>
              <a:rPr lang="en-US" sz="2400" dirty="0">
                <a:solidFill>
                  <a:srgbClr val="D5D5D5"/>
                </a:solidFill>
                <a:effectLst/>
              </a:rPr>
              <a:t>M</a:t>
            </a:r>
            <a:r>
              <a:rPr lang="en-US" sz="2400" i="0" dirty="0">
                <a:solidFill>
                  <a:srgbClr val="D5D5D5"/>
                </a:solidFill>
                <a:effectLst/>
              </a:rPr>
              <a:t>anipulations I have done and insights I found?</a:t>
            </a:r>
          </a:p>
          <a:p>
            <a:pPr>
              <a:buFont typeface="Wingdings" panose="05000000000000000000" pitchFamily="2" charset="2"/>
              <a:buChar char="v"/>
            </a:pPr>
            <a:r>
              <a:rPr lang="en-US" sz="2400" i="0" dirty="0">
                <a:solidFill>
                  <a:srgbClr val="D5D5D5"/>
                </a:solidFill>
                <a:effectLst/>
              </a:rPr>
              <a:t>Charts</a:t>
            </a:r>
          </a:p>
          <a:p>
            <a:pPr>
              <a:buFont typeface="Wingdings" panose="05000000000000000000" pitchFamily="2" charset="2"/>
              <a:buChar char="v"/>
            </a:pPr>
            <a:r>
              <a:rPr lang="en-IN" sz="2400" i="0" dirty="0">
                <a:solidFill>
                  <a:srgbClr val="D5D5D5"/>
                </a:solidFill>
                <a:effectLst/>
              </a:rPr>
              <a:t>The Solution to Business Objective</a:t>
            </a:r>
          </a:p>
          <a:p>
            <a:pPr>
              <a:buFont typeface="Wingdings" panose="05000000000000000000" pitchFamily="2" charset="2"/>
              <a:buChar char="v"/>
            </a:pPr>
            <a:r>
              <a:rPr lang="en-IN" sz="2400" i="0" dirty="0">
                <a:solidFill>
                  <a:srgbClr val="D5D5D5"/>
                </a:solidFill>
                <a:effectLst/>
              </a:rPr>
              <a:t>Conclusion</a:t>
            </a:r>
          </a:p>
          <a:p>
            <a:pPr>
              <a:buFont typeface="Wingdings" panose="05000000000000000000" pitchFamily="2" charset="2"/>
              <a:buChar char="v"/>
            </a:pPr>
            <a:endParaRPr lang="en-US" sz="1200" i="0" dirty="0">
              <a:solidFill>
                <a:srgbClr val="D5D5D5"/>
              </a:solidFill>
              <a:effectLst/>
            </a:endParaRPr>
          </a:p>
          <a:p>
            <a:endParaRPr lang="en-US" sz="12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3B02-31D8-FFCD-102D-731C4BBB6DF8}"/>
              </a:ext>
            </a:extLst>
          </p:cNvPr>
          <p:cNvSpPr>
            <a:spLocks noGrp="1"/>
          </p:cNvSpPr>
          <p:nvPr>
            <p:ph type="title"/>
          </p:nvPr>
        </p:nvSpPr>
        <p:spPr/>
        <p:txBody>
          <a:bodyPr>
            <a:normAutofit fontScale="90000"/>
          </a:bodyPr>
          <a:lstStyle/>
          <a:p>
            <a:r>
              <a:rPr lang="en-US" sz="4800" dirty="0"/>
              <a:t>Introduction of Problem Statement</a:t>
            </a:r>
            <a:br>
              <a:rPr lang="en-US" sz="4800" dirty="0"/>
            </a:br>
            <a:endParaRPr lang="en-IN" dirty="0"/>
          </a:p>
        </p:txBody>
      </p:sp>
      <p:sp>
        <p:nvSpPr>
          <p:cNvPr id="3" name="Content Placeholder 2">
            <a:extLst>
              <a:ext uri="{FF2B5EF4-FFF2-40B4-BE49-F238E27FC236}">
                <a16:creationId xmlns:a16="http://schemas.microsoft.com/office/drawing/2014/main" id="{D363047C-0820-23C4-AC0C-29823C386C35}"/>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0" i="0" dirty="0">
                <a:solidFill>
                  <a:srgbClr val="D5D5D5"/>
                </a:solidFill>
                <a:effectLst/>
                <a:latin typeface="Roboto" panose="02000000000000000000" pitchFamily="2" charset="0"/>
              </a:rPr>
              <a:t>Since 2008, guests and hosts have used Airbnb to expand on traveling possibilities and present a more unique, personalized way of experiencing the world. Today, Airbnb became one of a kind service that is used and recognized by the whole world.</a:t>
            </a:r>
          </a:p>
          <a:p>
            <a:pPr>
              <a:buFont typeface="Wingdings" panose="05000000000000000000" pitchFamily="2" charset="2"/>
              <a:buChar char="v"/>
            </a:pPr>
            <a:r>
              <a:rPr lang="en-US" b="0" i="0" dirty="0">
                <a:solidFill>
                  <a:srgbClr val="D5D5D5"/>
                </a:solidFill>
                <a:effectLst/>
                <a:latin typeface="Roboto" panose="02000000000000000000" pitchFamily="2" charset="0"/>
              </a:rPr>
              <a:t> Data analysis on millions of listings provided through Airbnb is a crucial factor for the company. </a:t>
            </a:r>
          </a:p>
          <a:p>
            <a:pPr>
              <a:buFont typeface="Wingdings" panose="05000000000000000000" pitchFamily="2" charset="2"/>
              <a:buChar char="v"/>
            </a:pPr>
            <a:r>
              <a:rPr lang="en-US" b="0" i="0" dirty="0">
                <a:solidFill>
                  <a:srgbClr val="D5D5D5"/>
                </a:solidFill>
                <a:effectLst/>
                <a:latin typeface="Roboto" panose="02000000000000000000" pitchFamily="2" charset="0"/>
              </a:rPr>
              <a:t>These millions of listings generate a lot of data that can be analyzed and used for security, business decisions, understanding of customers’ and providers’ (hosts’) behavior and performance on the platform, guiding marketing initiatives, implementation of innovative additional services, and much more. </a:t>
            </a:r>
          </a:p>
          <a:p>
            <a:pPr>
              <a:buFont typeface="Wingdings" panose="05000000000000000000" pitchFamily="2" charset="2"/>
              <a:buChar char="v"/>
            </a:pPr>
            <a:r>
              <a:rPr lang="en-US" b="0" i="0" dirty="0">
                <a:solidFill>
                  <a:srgbClr val="D5D5D5"/>
                </a:solidFill>
                <a:effectLst/>
                <a:latin typeface="Roboto" panose="02000000000000000000" pitchFamily="2" charset="0"/>
              </a:rPr>
              <a:t>This dataset has around 49,000 observations with 16 columns and is a mix of categorical and numeric values. Explore and analyze the data to discover key understandings.</a:t>
            </a:r>
            <a:endParaRPr lang="en-IN" dirty="0"/>
          </a:p>
        </p:txBody>
      </p:sp>
    </p:spTree>
    <p:extLst>
      <p:ext uri="{BB962C8B-B14F-4D97-AF65-F5344CB8AC3E}">
        <p14:creationId xmlns:p14="http://schemas.microsoft.com/office/powerpoint/2010/main" val="71873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D594-3959-A02A-4E55-B810E58AB7F2}"/>
              </a:ext>
            </a:extLst>
          </p:cNvPr>
          <p:cNvSpPr>
            <a:spLocks noGrp="1"/>
          </p:cNvSpPr>
          <p:nvPr>
            <p:ph type="title"/>
          </p:nvPr>
        </p:nvSpPr>
        <p:spPr/>
        <p:txBody>
          <a:bodyPr>
            <a:normAutofit fontScale="90000"/>
          </a:bodyPr>
          <a:lstStyle/>
          <a:p>
            <a:r>
              <a:rPr lang="en-IN" sz="4800" i="0" dirty="0">
                <a:solidFill>
                  <a:srgbClr val="D5D5D5"/>
                </a:solidFill>
                <a:effectLst/>
              </a:rPr>
              <a:t>Business Objective</a:t>
            </a:r>
            <a:br>
              <a:rPr lang="en-IN" sz="4800" i="0" dirty="0">
                <a:solidFill>
                  <a:srgbClr val="D5D5D5"/>
                </a:solidFill>
                <a:effectLst/>
              </a:rPr>
            </a:br>
            <a:endParaRPr lang="en-IN" dirty="0"/>
          </a:p>
        </p:txBody>
      </p:sp>
      <p:sp>
        <p:nvSpPr>
          <p:cNvPr id="3" name="Content Placeholder 2">
            <a:extLst>
              <a:ext uri="{FF2B5EF4-FFF2-40B4-BE49-F238E27FC236}">
                <a16:creationId xmlns:a16="http://schemas.microsoft.com/office/drawing/2014/main" id="{FA885A61-54CF-BB16-207D-251CAAB59EEE}"/>
              </a:ext>
            </a:extLst>
          </p:cNvPr>
          <p:cNvSpPr>
            <a:spLocks noGrp="1"/>
          </p:cNvSpPr>
          <p:nvPr>
            <p:ph idx="1"/>
          </p:nvPr>
        </p:nvSpPr>
        <p:spPr/>
        <p:txBody>
          <a:bodyPr>
            <a:normAutofit/>
          </a:bodyPr>
          <a:lstStyle/>
          <a:p>
            <a:pPr algn="l">
              <a:lnSpc>
                <a:spcPct val="200000"/>
              </a:lnSpc>
              <a:buFont typeface="Wingdings" panose="05000000000000000000" pitchFamily="2" charset="2"/>
              <a:buChar char="v"/>
            </a:pPr>
            <a:r>
              <a:rPr lang="en-US" b="0" i="0" dirty="0">
                <a:solidFill>
                  <a:srgbClr val="D5D5D5"/>
                </a:solidFill>
                <a:effectLst/>
                <a:latin typeface="Roboto" panose="02000000000000000000" pitchFamily="2" charset="0"/>
              </a:rPr>
              <a:t>Understanding the market demand</a:t>
            </a:r>
          </a:p>
          <a:p>
            <a:pPr algn="l">
              <a:lnSpc>
                <a:spcPct val="200000"/>
              </a:lnSpc>
              <a:buFont typeface="Wingdings" panose="05000000000000000000" pitchFamily="2" charset="2"/>
              <a:buChar char="v"/>
            </a:pPr>
            <a:r>
              <a:rPr lang="en-US" b="0" i="0" dirty="0">
                <a:solidFill>
                  <a:srgbClr val="D5D5D5"/>
                </a:solidFill>
                <a:effectLst/>
                <a:latin typeface="Roboto" panose="02000000000000000000" pitchFamily="2" charset="0"/>
              </a:rPr>
              <a:t>Optimizing the pricing strategy</a:t>
            </a:r>
          </a:p>
          <a:p>
            <a:pPr algn="l">
              <a:lnSpc>
                <a:spcPct val="200000"/>
              </a:lnSpc>
              <a:buFont typeface="Wingdings" panose="05000000000000000000" pitchFamily="2" charset="2"/>
              <a:buChar char="v"/>
            </a:pPr>
            <a:r>
              <a:rPr lang="en-US" b="0" i="0" dirty="0">
                <a:solidFill>
                  <a:srgbClr val="D5D5D5"/>
                </a:solidFill>
                <a:effectLst/>
                <a:latin typeface="Roboto" panose="02000000000000000000" pitchFamily="2" charset="0"/>
              </a:rPr>
              <a:t>Improving customer experience.</a:t>
            </a:r>
          </a:p>
          <a:p>
            <a:pPr algn="l">
              <a:lnSpc>
                <a:spcPct val="200000"/>
              </a:lnSpc>
              <a:buFont typeface="Wingdings" panose="05000000000000000000" pitchFamily="2" charset="2"/>
              <a:buChar char="v"/>
            </a:pPr>
            <a:r>
              <a:rPr lang="en-US" b="0" i="0" dirty="0">
                <a:solidFill>
                  <a:srgbClr val="D5D5D5"/>
                </a:solidFill>
                <a:effectLst/>
                <a:latin typeface="Roboto" panose="02000000000000000000" pitchFamily="2" charset="0"/>
              </a:rPr>
              <a:t>Identifying new business opportunities</a:t>
            </a:r>
            <a:endParaRPr lang="en-IN" dirty="0"/>
          </a:p>
        </p:txBody>
      </p:sp>
    </p:spTree>
    <p:extLst>
      <p:ext uri="{BB962C8B-B14F-4D97-AF65-F5344CB8AC3E}">
        <p14:creationId xmlns:p14="http://schemas.microsoft.com/office/powerpoint/2010/main" val="45740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0BF0-5ED5-C9F1-4D97-E72E432968BC}"/>
              </a:ext>
            </a:extLst>
          </p:cNvPr>
          <p:cNvSpPr>
            <a:spLocks noGrp="1"/>
          </p:cNvSpPr>
          <p:nvPr>
            <p:ph type="title"/>
          </p:nvPr>
        </p:nvSpPr>
        <p:spPr/>
        <p:txBody>
          <a:bodyPr>
            <a:normAutofit fontScale="90000"/>
          </a:bodyPr>
          <a:lstStyle/>
          <a:p>
            <a:r>
              <a:rPr lang="en-IN" sz="4800" dirty="0">
                <a:solidFill>
                  <a:srgbClr val="D5D5D5"/>
                </a:solidFill>
                <a:effectLst/>
              </a:rPr>
              <a:t>D</a:t>
            </a:r>
            <a:r>
              <a:rPr lang="en-IN" sz="4800" i="0" dirty="0">
                <a:solidFill>
                  <a:srgbClr val="D5D5D5"/>
                </a:solidFill>
                <a:effectLst/>
              </a:rPr>
              <a:t>ataset</a:t>
            </a:r>
            <a:br>
              <a:rPr lang="en-IN" sz="4800" i="0" dirty="0">
                <a:solidFill>
                  <a:srgbClr val="D5D5D5"/>
                </a:solidFill>
                <a:effectLst/>
              </a:rPr>
            </a:br>
            <a:endParaRPr lang="en-IN" dirty="0"/>
          </a:p>
        </p:txBody>
      </p:sp>
      <p:sp>
        <p:nvSpPr>
          <p:cNvPr id="3" name="Content Placeholder 2">
            <a:extLst>
              <a:ext uri="{FF2B5EF4-FFF2-40B4-BE49-F238E27FC236}">
                <a16:creationId xmlns:a16="http://schemas.microsoft.com/office/drawing/2014/main" id="{47A7E285-9C96-50AB-1027-E3E4FC073C05}"/>
              </a:ext>
            </a:extLst>
          </p:cNvPr>
          <p:cNvSpPr>
            <a:spLocks noGrp="1"/>
          </p:cNvSpPr>
          <p:nvPr>
            <p:ph idx="1"/>
          </p:nvPr>
        </p:nvSpPr>
        <p:spPr/>
        <p:txBody>
          <a:bodyPr>
            <a:normAutofit fontScale="92500" lnSpcReduction="20000"/>
          </a:bodyPr>
          <a:lstStyle/>
          <a:p>
            <a:pPr algn="l">
              <a:buFont typeface="Wingdings" panose="05000000000000000000" pitchFamily="2" charset="2"/>
              <a:buChar char="v"/>
            </a:pPr>
            <a:r>
              <a:rPr lang="en-US" b="0" i="0" dirty="0">
                <a:solidFill>
                  <a:srgbClr val="D5D5D5"/>
                </a:solidFill>
                <a:effectLst/>
                <a:latin typeface="Roboto" panose="02000000000000000000" pitchFamily="2" charset="0"/>
              </a:rPr>
              <a:t>Airbnb booking analysis dataset typically contains information about Airbnb bookings in a particular location, including the listing description, booking date, number of guests, price, and other related attributes. The dataset consists of 49,000 rows and 16 columns.</a:t>
            </a:r>
          </a:p>
          <a:p>
            <a:pPr algn="l">
              <a:buFont typeface="Wingdings" panose="05000000000000000000" pitchFamily="2" charset="2"/>
              <a:buChar char="v"/>
            </a:pPr>
            <a:r>
              <a:rPr lang="en-US" b="0" i="0" dirty="0">
                <a:solidFill>
                  <a:srgbClr val="D5D5D5"/>
                </a:solidFill>
                <a:effectLst/>
                <a:latin typeface="Roboto" panose="02000000000000000000" pitchFamily="2" charset="0"/>
              </a:rPr>
              <a:t>Some attributes found in the Airbnb booking analysis dataset include:</a:t>
            </a:r>
          </a:p>
          <a:p>
            <a:pPr algn="l">
              <a:buFont typeface="Arial" panose="020B0604020202020204" pitchFamily="34" charset="0"/>
              <a:buChar char="•"/>
            </a:pPr>
            <a:r>
              <a:rPr lang="en-US" b="0" i="0" dirty="0">
                <a:solidFill>
                  <a:srgbClr val="D5D5D5"/>
                </a:solidFill>
                <a:effectLst/>
                <a:latin typeface="Roboto" panose="02000000000000000000" pitchFamily="2" charset="0"/>
              </a:rPr>
              <a:t>Booking information</a:t>
            </a:r>
          </a:p>
          <a:p>
            <a:pPr algn="l">
              <a:buFont typeface="Arial" panose="020B0604020202020204" pitchFamily="34" charset="0"/>
              <a:buChar char="•"/>
            </a:pPr>
            <a:r>
              <a:rPr lang="en-US" b="0" i="0" dirty="0">
                <a:solidFill>
                  <a:srgbClr val="D5D5D5"/>
                </a:solidFill>
                <a:effectLst/>
                <a:latin typeface="Roboto" panose="02000000000000000000" pitchFamily="2" charset="0"/>
              </a:rPr>
              <a:t>Pricing information</a:t>
            </a:r>
          </a:p>
          <a:p>
            <a:pPr algn="l">
              <a:buFont typeface="Arial" panose="020B0604020202020204" pitchFamily="34" charset="0"/>
              <a:buChar char="•"/>
            </a:pPr>
            <a:r>
              <a:rPr lang="en-US" b="0" i="0" dirty="0">
                <a:solidFill>
                  <a:srgbClr val="D5D5D5"/>
                </a:solidFill>
                <a:effectLst/>
                <a:latin typeface="Roboto" panose="02000000000000000000" pitchFamily="2" charset="0"/>
              </a:rPr>
              <a:t>Reviews and ratings</a:t>
            </a:r>
          </a:p>
          <a:p>
            <a:pPr algn="l">
              <a:buFont typeface="Arial" panose="020B0604020202020204" pitchFamily="34" charset="0"/>
              <a:buChar char="•"/>
            </a:pPr>
            <a:r>
              <a:rPr lang="en-US" b="0" i="0" dirty="0">
                <a:solidFill>
                  <a:srgbClr val="D5D5D5"/>
                </a:solidFill>
                <a:effectLst/>
                <a:latin typeface="Roboto" panose="02000000000000000000" pitchFamily="2" charset="0"/>
              </a:rPr>
              <a:t>Host information</a:t>
            </a:r>
          </a:p>
          <a:p>
            <a:endParaRPr lang="en-IN" dirty="0"/>
          </a:p>
        </p:txBody>
      </p:sp>
    </p:spTree>
    <p:extLst>
      <p:ext uri="{BB962C8B-B14F-4D97-AF65-F5344CB8AC3E}">
        <p14:creationId xmlns:p14="http://schemas.microsoft.com/office/powerpoint/2010/main" val="35644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041B-AEC6-29B8-AD2E-5A8B984919E6}"/>
              </a:ext>
            </a:extLst>
          </p:cNvPr>
          <p:cNvSpPr>
            <a:spLocks noGrp="1"/>
          </p:cNvSpPr>
          <p:nvPr>
            <p:ph type="title"/>
          </p:nvPr>
        </p:nvSpPr>
        <p:spPr/>
        <p:txBody>
          <a:bodyPr>
            <a:normAutofit fontScale="90000"/>
          </a:bodyPr>
          <a:lstStyle/>
          <a:p>
            <a:r>
              <a:rPr lang="en-IN" sz="4800" i="0" dirty="0">
                <a:solidFill>
                  <a:srgbClr val="D5D5D5"/>
                </a:solidFill>
                <a:effectLst/>
              </a:rPr>
              <a:t>Variables Description</a:t>
            </a:r>
            <a:br>
              <a:rPr lang="en-IN" sz="4800" i="0" dirty="0">
                <a:solidFill>
                  <a:srgbClr val="D5D5D5"/>
                </a:solidFill>
                <a:effectLst/>
              </a:rPr>
            </a:br>
            <a:endParaRPr lang="en-IN" dirty="0"/>
          </a:p>
        </p:txBody>
      </p:sp>
      <p:sp>
        <p:nvSpPr>
          <p:cNvPr id="3" name="Content Placeholder 2">
            <a:extLst>
              <a:ext uri="{FF2B5EF4-FFF2-40B4-BE49-F238E27FC236}">
                <a16:creationId xmlns:a16="http://schemas.microsoft.com/office/drawing/2014/main" id="{EEC84E68-8E10-EB48-5927-C1369E284052}"/>
              </a:ext>
            </a:extLst>
          </p:cNvPr>
          <p:cNvSpPr>
            <a:spLocks noGrp="1"/>
          </p:cNvSpPr>
          <p:nvPr>
            <p:ph idx="1"/>
          </p:nvPr>
        </p:nvSpPr>
        <p:spPr/>
        <p:txBody>
          <a:bodyPr>
            <a:normAutofit fontScale="70000" lnSpcReduction="20000"/>
          </a:bodyPr>
          <a:lstStyle/>
          <a:p>
            <a:pPr algn="l">
              <a:buFont typeface="Wingdings" panose="05000000000000000000" pitchFamily="2" charset="2"/>
              <a:buChar char="v"/>
            </a:pPr>
            <a:r>
              <a:rPr lang="en-US" b="0" i="0" dirty="0">
                <a:solidFill>
                  <a:srgbClr val="D5D5D5"/>
                </a:solidFill>
                <a:effectLst/>
                <a:latin typeface="Roboto" panose="02000000000000000000" pitchFamily="2" charset="0"/>
              </a:rPr>
              <a:t>Variables found in an Airbnb booking analysis dataset:</a:t>
            </a:r>
          </a:p>
          <a:p>
            <a:pPr algn="l">
              <a:buFont typeface="Wingdings" panose="05000000000000000000" pitchFamily="2" charset="2"/>
              <a:buChar char="v"/>
            </a:pPr>
            <a:r>
              <a:rPr lang="en-US" b="0" i="0" dirty="0">
                <a:solidFill>
                  <a:srgbClr val="D5D5D5"/>
                </a:solidFill>
                <a:effectLst/>
                <a:latin typeface="Roboto" panose="02000000000000000000" pitchFamily="2" charset="0"/>
              </a:rPr>
              <a:t>Host ID: A unique identifier for the Airbnb host.</a:t>
            </a:r>
          </a:p>
          <a:p>
            <a:pPr algn="l">
              <a:buFont typeface="Wingdings" panose="05000000000000000000" pitchFamily="2" charset="2"/>
              <a:buChar char="v"/>
            </a:pPr>
            <a:r>
              <a:rPr lang="en-US" b="0" i="0" dirty="0">
                <a:solidFill>
                  <a:srgbClr val="D5D5D5"/>
                </a:solidFill>
                <a:effectLst/>
                <a:latin typeface="Roboto" panose="02000000000000000000" pitchFamily="2" charset="0"/>
              </a:rPr>
              <a:t>Listing name: The name of the Airbnb listing. Neighborhood: The neighborhood where the Airbnb listing is located.</a:t>
            </a:r>
          </a:p>
          <a:p>
            <a:pPr algn="l">
              <a:buFont typeface="Wingdings" panose="05000000000000000000" pitchFamily="2" charset="2"/>
              <a:buChar char="v"/>
            </a:pPr>
            <a:r>
              <a:rPr lang="en-US" b="0" i="0" dirty="0">
                <a:solidFill>
                  <a:srgbClr val="D5D5D5"/>
                </a:solidFill>
                <a:effectLst/>
                <a:latin typeface="Roboto" panose="02000000000000000000" pitchFamily="2" charset="0"/>
              </a:rPr>
              <a:t>Latitude and Longitude: The geographical coordinates of the Airbnb listing.</a:t>
            </a:r>
          </a:p>
          <a:p>
            <a:pPr algn="l">
              <a:buFont typeface="Wingdings" panose="05000000000000000000" pitchFamily="2" charset="2"/>
              <a:buChar char="v"/>
            </a:pPr>
            <a:r>
              <a:rPr lang="en-US" b="0" i="0" dirty="0">
                <a:solidFill>
                  <a:srgbClr val="D5D5D5"/>
                </a:solidFill>
                <a:effectLst/>
                <a:latin typeface="Roboto" panose="02000000000000000000" pitchFamily="2" charset="0"/>
              </a:rPr>
              <a:t>Room type: The type of room available for booking, such as private room, shared room or entire home/apartment.</a:t>
            </a:r>
          </a:p>
          <a:p>
            <a:pPr algn="l">
              <a:buFont typeface="Wingdings" panose="05000000000000000000" pitchFamily="2" charset="2"/>
              <a:buChar char="v"/>
            </a:pPr>
            <a:r>
              <a:rPr lang="en-US" b="0" i="0" dirty="0">
                <a:solidFill>
                  <a:srgbClr val="D5D5D5"/>
                </a:solidFill>
                <a:effectLst/>
                <a:latin typeface="Roboto" panose="02000000000000000000" pitchFamily="2" charset="0"/>
              </a:rPr>
              <a:t>Price: The nightly price of the Airbnb listing.</a:t>
            </a:r>
          </a:p>
          <a:p>
            <a:pPr algn="l">
              <a:buFont typeface="Wingdings" panose="05000000000000000000" pitchFamily="2" charset="2"/>
              <a:buChar char="v"/>
            </a:pPr>
            <a:r>
              <a:rPr lang="en-US" b="0" i="0" dirty="0">
                <a:solidFill>
                  <a:srgbClr val="D5D5D5"/>
                </a:solidFill>
                <a:effectLst/>
                <a:latin typeface="Roboto" panose="02000000000000000000" pitchFamily="2" charset="0"/>
              </a:rPr>
              <a:t>Minimum nights: The minimum number of nights required to book the Airbnb listing.</a:t>
            </a:r>
          </a:p>
          <a:p>
            <a:pPr algn="l">
              <a:buFont typeface="Wingdings" panose="05000000000000000000" pitchFamily="2" charset="2"/>
              <a:buChar char="v"/>
            </a:pPr>
            <a:r>
              <a:rPr lang="en-US" b="0" i="0" dirty="0">
                <a:solidFill>
                  <a:srgbClr val="D5D5D5"/>
                </a:solidFill>
                <a:effectLst/>
                <a:latin typeface="Roboto" panose="02000000000000000000" pitchFamily="2" charset="0"/>
              </a:rPr>
              <a:t>Ratings: The overall rating and review scores of the Airbnb listing, as rated by previous guests.</a:t>
            </a:r>
          </a:p>
          <a:p>
            <a:pPr algn="l">
              <a:buFont typeface="Wingdings" panose="05000000000000000000" pitchFamily="2" charset="2"/>
              <a:buChar char="v"/>
            </a:pPr>
            <a:r>
              <a:rPr lang="en-US" b="0" i="0" dirty="0">
                <a:solidFill>
                  <a:srgbClr val="D5D5D5"/>
                </a:solidFill>
                <a:effectLst/>
                <a:latin typeface="Roboto" panose="02000000000000000000" pitchFamily="2" charset="0"/>
              </a:rPr>
              <a:t>Host response rate: The rate at which the Airbnb host responds to inquiries and booking requests.</a:t>
            </a:r>
          </a:p>
          <a:p>
            <a:pPr marL="36900" indent="0">
              <a:buNone/>
            </a:pPr>
            <a:endParaRPr lang="en-IN" dirty="0"/>
          </a:p>
        </p:txBody>
      </p:sp>
    </p:spTree>
    <p:extLst>
      <p:ext uri="{BB962C8B-B14F-4D97-AF65-F5344CB8AC3E}">
        <p14:creationId xmlns:p14="http://schemas.microsoft.com/office/powerpoint/2010/main" val="313445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C83B-F64F-6244-AA7F-4CEAC9D38EFF}"/>
              </a:ext>
            </a:extLst>
          </p:cNvPr>
          <p:cNvSpPr>
            <a:spLocks noGrp="1"/>
          </p:cNvSpPr>
          <p:nvPr>
            <p:ph type="title"/>
          </p:nvPr>
        </p:nvSpPr>
        <p:spPr/>
        <p:txBody>
          <a:bodyPr>
            <a:normAutofit fontScale="90000"/>
          </a:bodyPr>
          <a:lstStyle/>
          <a:p>
            <a:r>
              <a:rPr lang="en-US" sz="4000" dirty="0">
                <a:solidFill>
                  <a:srgbClr val="D5D5D5"/>
                </a:solidFill>
                <a:effectLst/>
              </a:rPr>
              <a:t>M</a:t>
            </a:r>
            <a:r>
              <a:rPr lang="en-US" sz="4000" i="0" dirty="0">
                <a:solidFill>
                  <a:srgbClr val="D5D5D5"/>
                </a:solidFill>
                <a:effectLst/>
              </a:rPr>
              <a:t>anipulations I have done and insights I found?</a:t>
            </a:r>
            <a:br>
              <a:rPr lang="en-US" sz="4800" i="0" dirty="0">
                <a:solidFill>
                  <a:srgbClr val="D5D5D5"/>
                </a:solidFill>
                <a:effectLst/>
              </a:rPr>
            </a:br>
            <a:endParaRPr lang="en-IN" dirty="0"/>
          </a:p>
        </p:txBody>
      </p:sp>
      <p:sp>
        <p:nvSpPr>
          <p:cNvPr id="3" name="Content Placeholder 2">
            <a:extLst>
              <a:ext uri="{FF2B5EF4-FFF2-40B4-BE49-F238E27FC236}">
                <a16:creationId xmlns:a16="http://schemas.microsoft.com/office/drawing/2014/main" id="{2D24C7B1-E04D-A37C-E6D5-1259B5888D88}"/>
              </a:ext>
            </a:extLst>
          </p:cNvPr>
          <p:cNvSpPr>
            <a:spLocks noGrp="1"/>
          </p:cNvSpPr>
          <p:nvPr>
            <p:ph idx="1"/>
          </p:nvPr>
        </p:nvSpPr>
        <p:spPr>
          <a:xfrm>
            <a:off x="851042" y="1571625"/>
            <a:ext cx="10353762" cy="4676775"/>
          </a:xfrm>
        </p:spPr>
        <p:txBody>
          <a:bodyPr>
            <a:normAutofit fontScale="62500" lnSpcReduction="20000"/>
          </a:bodyPr>
          <a:lstStyle/>
          <a:p>
            <a:pPr algn="l">
              <a:buFont typeface="Wingdings" panose="05000000000000000000" pitchFamily="2" charset="2"/>
              <a:buChar char="v"/>
            </a:pPr>
            <a:r>
              <a:rPr lang="en-US" sz="2500" b="0" i="0" dirty="0">
                <a:solidFill>
                  <a:srgbClr val="D5D5D5"/>
                </a:solidFill>
                <a:effectLst/>
                <a:latin typeface="Roboto" panose="02000000000000000000" pitchFamily="2" charset="0"/>
              </a:rPr>
              <a:t>Handling missing values: Missing values can be handled using techniques such as imputation, substitution, or removal.</a:t>
            </a:r>
          </a:p>
          <a:p>
            <a:pPr algn="l">
              <a:buFont typeface="Wingdings" panose="05000000000000000000" pitchFamily="2" charset="2"/>
              <a:buChar char="v"/>
            </a:pPr>
            <a:r>
              <a:rPr lang="en-US" sz="2500" b="0" i="0" dirty="0">
                <a:solidFill>
                  <a:srgbClr val="D5D5D5"/>
                </a:solidFill>
                <a:effectLst/>
                <a:latin typeface="Roboto" panose="02000000000000000000" pitchFamily="2" charset="0"/>
              </a:rPr>
              <a:t>Removing duplicates: Duplicates can be removed to ensure that the analysis is based on unique data points.</a:t>
            </a:r>
          </a:p>
          <a:p>
            <a:pPr algn="l">
              <a:buFont typeface="Wingdings" panose="05000000000000000000" pitchFamily="2" charset="2"/>
              <a:buChar char="v"/>
            </a:pPr>
            <a:r>
              <a:rPr lang="en-US" sz="2500" b="0" i="0" dirty="0">
                <a:solidFill>
                  <a:srgbClr val="D5D5D5"/>
                </a:solidFill>
                <a:effectLst/>
                <a:latin typeface="Roboto" panose="02000000000000000000" pitchFamily="2" charset="0"/>
              </a:rPr>
              <a:t>Handling outliers: Outliers can be handled by removing or replacing them with more appropriate values.</a:t>
            </a:r>
          </a:p>
          <a:p>
            <a:pPr algn="l">
              <a:buFont typeface="Wingdings" panose="05000000000000000000" pitchFamily="2" charset="2"/>
              <a:buChar char="v"/>
            </a:pPr>
            <a:r>
              <a:rPr lang="en-US" sz="2500" b="0" i="0" dirty="0">
                <a:solidFill>
                  <a:srgbClr val="D5D5D5"/>
                </a:solidFill>
                <a:effectLst/>
                <a:latin typeface="Roboto" panose="02000000000000000000" pitchFamily="2" charset="0"/>
              </a:rPr>
              <a:t>Converting data types: The data types of the variables can be converted to ensure that they are in a consistent format for analysis.</a:t>
            </a:r>
          </a:p>
          <a:p>
            <a:pPr algn="l">
              <a:buFont typeface="Wingdings" panose="05000000000000000000" pitchFamily="2" charset="2"/>
              <a:buChar char="v"/>
            </a:pPr>
            <a:r>
              <a:rPr lang="en-US" sz="2500" b="0" i="0" dirty="0">
                <a:solidFill>
                  <a:srgbClr val="D5D5D5"/>
                </a:solidFill>
                <a:effectLst/>
                <a:latin typeface="Roboto" panose="02000000000000000000" pitchFamily="2" charset="0"/>
              </a:rPr>
              <a:t>Merging and splitting data: Data can be merged or split to create new variables or group data points for analysis.</a:t>
            </a:r>
          </a:p>
          <a:p>
            <a:pPr algn="l">
              <a:buFont typeface="Wingdings" panose="05000000000000000000" pitchFamily="2" charset="2"/>
              <a:buChar char="v"/>
            </a:pPr>
            <a:r>
              <a:rPr lang="en-US" sz="2500" b="0" i="0" dirty="0">
                <a:solidFill>
                  <a:srgbClr val="D5D5D5"/>
                </a:solidFill>
                <a:effectLst/>
                <a:latin typeface="Roboto" panose="02000000000000000000" pitchFamily="2" charset="0"/>
              </a:rPr>
              <a:t>Insights from Airbnb Booking Analysis Data:</a:t>
            </a:r>
          </a:p>
          <a:p>
            <a:pPr lvl="1">
              <a:buFont typeface="Arial" panose="020B0604020202020204" pitchFamily="34" charset="0"/>
              <a:buChar char="•"/>
            </a:pPr>
            <a:r>
              <a:rPr lang="en-US" sz="2300" b="0" i="0" dirty="0">
                <a:solidFill>
                  <a:srgbClr val="D5D5D5"/>
                </a:solidFill>
                <a:effectLst/>
                <a:latin typeface="Roboto" panose="02000000000000000000" pitchFamily="2" charset="0"/>
              </a:rPr>
              <a:t>Price distribution: The analysis can provide insights into the distribution of prices for Airbnb listings in a particular location, identifying the range and median prices.</a:t>
            </a:r>
          </a:p>
          <a:p>
            <a:pPr lvl="1">
              <a:buFont typeface="Arial" panose="020B0604020202020204" pitchFamily="34" charset="0"/>
              <a:buChar char="•"/>
            </a:pPr>
            <a:r>
              <a:rPr lang="en-US" sz="2300" b="0" i="0" dirty="0">
                <a:solidFill>
                  <a:srgbClr val="D5D5D5"/>
                </a:solidFill>
                <a:effectLst/>
                <a:latin typeface="Roboto" panose="02000000000000000000" pitchFamily="2" charset="0"/>
              </a:rPr>
              <a:t>Seasonal patterns: The analysis can reveal the seasonal patterns of Airbnb bookings, such as peak booking periods during holidays or special events.</a:t>
            </a:r>
          </a:p>
          <a:p>
            <a:pPr lvl="1">
              <a:buFont typeface="Arial" panose="020B0604020202020204" pitchFamily="34" charset="0"/>
              <a:buChar char="•"/>
            </a:pPr>
            <a:r>
              <a:rPr lang="en-US" sz="2300" b="0" i="0" dirty="0">
                <a:solidFill>
                  <a:srgbClr val="D5D5D5"/>
                </a:solidFill>
                <a:effectLst/>
                <a:latin typeface="Roboto" panose="02000000000000000000" pitchFamily="2" charset="0"/>
              </a:rPr>
              <a:t>Location preferences: The analysis can identify the most popular neighborhoods or locations for Airbnb bookings, as well as the factors that influence these preferences.</a:t>
            </a:r>
          </a:p>
          <a:p>
            <a:pPr lvl="1">
              <a:buFont typeface="Arial" panose="020B0604020202020204" pitchFamily="34" charset="0"/>
              <a:buChar char="•"/>
            </a:pPr>
            <a:r>
              <a:rPr lang="en-US" sz="2300" b="0" i="0" dirty="0">
                <a:solidFill>
                  <a:srgbClr val="D5D5D5"/>
                </a:solidFill>
                <a:effectLst/>
                <a:latin typeface="Roboto" panose="02000000000000000000" pitchFamily="2" charset="0"/>
              </a:rPr>
              <a:t>Customer ratings and reviews: The analysis can provide insights into the overall satisfaction of customers with Airbnb listings, based on their ratings and reviews.</a:t>
            </a:r>
          </a:p>
          <a:p>
            <a:endParaRPr lang="en-IN" dirty="0"/>
          </a:p>
        </p:txBody>
      </p:sp>
    </p:spTree>
    <p:extLst>
      <p:ext uri="{BB962C8B-B14F-4D97-AF65-F5344CB8AC3E}">
        <p14:creationId xmlns:p14="http://schemas.microsoft.com/office/powerpoint/2010/main" val="871272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227B-3BAA-7ABE-D41A-F38A547BA5B6}"/>
              </a:ext>
            </a:extLst>
          </p:cNvPr>
          <p:cNvSpPr>
            <a:spLocks noGrp="1"/>
          </p:cNvSpPr>
          <p:nvPr>
            <p:ph type="title"/>
          </p:nvPr>
        </p:nvSpPr>
        <p:spPr/>
        <p:txBody>
          <a:bodyPr>
            <a:normAutofit fontScale="90000"/>
          </a:bodyPr>
          <a:lstStyle/>
          <a:p>
            <a:r>
              <a:rPr lang="en-US" sz="4800" i="0" dirty="0">
                <a:solidFill>
                  <a:srgbClr val="D5D5D5"/>
                </a:solidFill>
                <a:effectLst/>
              </a:rPr>
              <a:t>Charts</a:t>
            </a:r>
            <a:br>
              <a:rPr lang="en-US" sz="4800" i="0" dirty="0">
                <a:solidFill>
                  <a:srgbClr val="D5D5D5"/>
                </a:solidFill>
                <a:effectLst/>
              </a:rPr>
            </a:br>
            <a:endParaRPr lang="en-IN" dirty="0"/>
          </a:p>
        </p:txBody>
      </p:sp>
      <p:pic>
        <p:nvPicPr>
          <p:cNvPr id="5" name="Content Placeholder 4">
            <a:extLst>
              <a:ext uri="{FF2B5EF4-FFF2-40B4-BE49-F238E27FC236}">
                <a16:creationId xmlns:a16="http://schemas.microsoft.com/office/drawing/2014/main" id="{60B2F345-5B1F-13F0-31A1-4E487186E982}"/>
              </a:ext>
            </a:extLst>
          </p:cNvPr>
          <p:cNvPicPr>
            <a:picLocks noGrp="1" noChangeAspect="1"/>
          </p:cNvPicPr>
          <p:nvPr>
            <p:ph idx="1"/>
          </p:nvPr>
        </p:nvPicPr>
        <p:blipFill>
          <a:blip r:embed="rId2"/>
          <a:stretch>
            <a:fillRect/>
          </a:stretch>
        </p:blipFill>
        <p:spPr>
          <a:xfrm>
            <a:off x="3397624" y="2089897"/>
            <a:ext cx="6302187" cy="3988174"/>
          </a:xfrm>
        </p:spPr>
      </p:pic>
    </p:spTree>
    <p:extLst>
      <p:ext uri="{BB962C8B-B14F-4D97-AF65-F5344CB8AC3E}">
        <p14:creationId xmlns:p14="http://schemas.microsoft.com/office/powerpoint/2010/main" val="234022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E07E-5991-063E-7B3C-F8B86151CE6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5BB37D3-001B-B891-B7A3-947958CEA15A}"/>
              </a:ext>
            </a:extLst>
          </p:cNvPr>
          <p:cNvSpPr>
            <a:spLocks noGrp="1"/>
          </p:cNvSpPr>
          <p:nvPr>
            <p:ph idx="1"/>
          </p:nvPr>
        </p:nvSpPr>
        <p:spPr>
          <a:xfrm>
            <a:off x="913795" y="1192306"/>
            <a:ext cx="637099" cy="4598893"/>
          </a:xfrm>
        </p:spPr>
        <p:txBody>
          <a:bodyPr/>
          <a:lstStyle/>
          <a:p>
            <a:pPr marL="36900" indent="0">
              <a:buNone/>
            </a:pPr>
            <a:r>
              <a:rPr lang="en-IN" dirty="0">
                <a:solidFill>
                  <a:schemeClr val="bg1"/>
                </a:solidFill>
              </a:rPr>
              <a:t>.</a:t>
            </a:r>
          </a:p>
        </p:txBody>
      </p:sp>
      <p:pic>
        <p:nvPicPr>
          <p:cNvPr id="4" name="Picture 3">
            <a:extLst>
              <a:ext uri="{FF2B5EF4-FFF2-40B4-BE49-F238E27FC236}">
                <a16:creationId xmlns:a16="http://schemas.microsoft.com/office/drawing/2014/main" id="{C180653F-42EC-DC9E-A087-75A1E85D0C14}"/>
              </a:ext>
            </a:extLst>
          </p:cNvPr>
          <p:cNvPicPr>
            <a:picLocks noChangeAspect="1"/>
          </p:cNvPicPr>
          <p:nvPr/>
        </p:nvPicPr>
        <p:blipFill>
          <a:blip r:embed="rId2"/>
          <a:stretch>
            <a:fillRect/>
          </a:stretch>
        </p:blipFill>
        <p:spPr>
          <a:xfrm>
            <a:off x="2578102" y="1192306"/>
            <a:ext cx="6888627" cy="4658379"/>
          </a:xfrm>
          <a:prstGeom prst="rect">
            <a:avLst/>
          </a:prstGeom>
        </p:spPr>
      </p:pic>
    </p:spTree>
    <p:extLst>
      <p:ext uri="{BB962C8B-B14F-4D97-AF65-F5344CB8AC3E}">
        <p14:creationId xmlns:p14="http://schemas.microsoft.com/office/powerpoint/2010/main" val="51828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{7A03D641-DA4A-40A9-AF7B-BC0F7C8379E7}tf55705232_win32</Template>
  <TotalTime>266</TotalTime>
  <Words>1136</Words>
  <Application>Microsoft Office PowerPoint</Application>
  <PresentationFormat>Widescreen</PresentationFormat>
  <Paragraphs>69</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Goudy Old Style</vt:lpstr>
      <vt:lpstr>Roboto</vt:lpstr>
      <vt:lpstr>Times New Roman</vt:lpstr>
      <vt:lpstr>Wingdings</vt:lpstr>
      <vt:lpstr>Wingdings 2</vt:lpstr>
      <vt:lpstr>SlateVTI</vt:lpstr>
      <vt:lpstr>Airbnb Booking Analysis</vt:lpstr>
      <vt:lpstr>Points for Discussion </vt:lpstr>
      <vt:lpstr>Introduction of Problem Statement </vt:lpstr>
      <vt:lpstr>Business Objective </vt:lpstr>
      <vt:lpstr>Dataset </vt:lpstr>
      <vt:lpstr>Variables Description </vt:lpstr>
      <vt:lpstr>Manipulations I have done and insights I found? </vt:lpstr>
      <vt:lpstr>Charts </vt:lpstr>
      <vt:lpstr>.</vt:lpstr>
      <vt:lpstr>.</vt:lpstr>
      <vt:lpstr>.</vt:lpstr>
      <vt:lpstr>The solution to Business Objective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Booking Analysis</dc:title>
  <dc:creator>Namira Mujawar</dc:creator>
  <cp:lastModifiedBy>Namira Mujawar</cp:lastModifiedBy>
  <cp:revision>1</cp:revision>
  <dcterms:created xsi:type="dcterms:W3CDTF">2023-03-10T13:22:06Z</dcterms:created>
  <dcterms:modified xsi:type="dcterms:W3CDTF">2023-03-10T17:48:47Z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