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59" r:id="rId3"/>
    <p:sldId id="294" r:id="rId4"/>
    <p:sldId id="295" r:id="rId5"/>
    <p:sldId id="286" r:id="rId6"/>
    <p:sldId id="314" r:id="rId7"/>
    <p:sldId id="287" r:id="rId8"/>
    <p:sldId id="296" r:id="rId9"/>
    <p:sldId id="262" r:id="rId10"/>
    <p:sldId id="263" r:id="rId11"/>
    <p:sldId id="265" r:id="rId12"/>
    <p:sldId id="279" r:id="rId13"/>
    <p:sldId id="264" r:id="rId14"/>
    <p:sldId id="297" r:id="rId15"/>
    <p:sldId id="298" r:id="rId16"/>
    <p:sldId id="299" r:id="rId17"/>
    <p:sldId id="300" r:id="rId18"/>
    <p:sldId id="301" r:id="rId19"/>
    <p:sldId id="302" r:id="rId20"/>
    <p:sldId id="303" r:id="rId21"/>
    <p:sldId id="306" r:id="rId22"/>
    <p:sldId id="304" r:id="rId23"/>
    <p:sldId id="315" r:id="rId24"/>
    <p:sldId id="316" r:id="rId25"/>
    <p:sldId id="305" r:id="rId26"/>
    <p:sldId id="307" r:id="rId27"/>
    <p:sldId id="308" r:id="rId28"/>
    <p:sldId id="309" r:id="rId29"/>
    <p:sldId id="310" r:id="rId30"/>
    <p:sldId id="311" r:id="rId31"/>
    <p:sldId id="312" r:id="rId32"/>
    <p:sldId id="313" r:id="rId33"/>
    <p:sldId id="277" r:id="rId34"/>
    <p:sldId id="258"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03CF"/>
    <a:srgbClr val="FFFFFF"/>
    <a:srgbClr val="006600"/>
    <a:srgbClr val="15AF19"/>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91" autoAdjust="0"/>
    <p:restoredTop sz="94631"/>
  </p:normalViewPr>
  <p:slideViewPr>
    <p:cSldViewPr>
      <p:cViewPr varScale="1">
        <p:scale>
          <a:sx n="68" d="100"/>
          <a:sy n="68" d="100"/>
        </p:scale>
        <p:origin x="1404"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2918D5-3F58-4787-94F0-34A41C2CB6C3}" type="datetimeFigureOut">
              <a:rPr lang="en-US" smtClean="0"/>
              <a:t>7/26/2017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FCDF20-74C2-459A-BC60-BFCB8B9580EF}" type="slidenum">
              <a:rPr lang="en-US" smtClean="0"/>
              <a:t>‹#›</a:t>
            </a:fld>
            <a:endParaRPr lang="en-US"/>
          </a:p>
        </p:txBody>
      </p:sp>
    </p:spTree>
    <p:extLst>
      <p:ext uri="{BB962C8B-B14F-4D97-AF65-F5344CB8AC3E}">
        <p14:creationId xmlns:p14="http://schemas.microsoft.com/office/powerpoint/2010/main" val="4701220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1.pn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solidFill>
        <a:effectLst/>
      </p:bgPr>
    </p:bg>
    <p:spTree>
      <p:nvGrpSpPr>
        <p:cNvPr id="1" name=""/>
        <p:cNvGrpSpPr/>
        <p:nvPr/>
      </p:nvGrpSpPr>
      <p:grpSpPr>
        <a:xfrm>
          <a:off x="0" y="0"/>
          <a:ext cx="0" cy="0"/>
          <a:chOff x="0" y="0"/>
          <a:chExt cx="0" cy="0"/>
        </a:xfrm>
      </p:grpSpPr>
      <p:pic>
        <p:nvPicPr>
          <p:cNvPr id="1034" name="Picture 10"/>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0" y="2743200"/>
            <a:ext cx="9159904" cy="4114800"/>
          </a:xfrm>
          <a:prstGeom prst="rect">
            <a:avLst/>
          </a:prstGeom>
          <a:noFill/>
        </p:spPr>
      </p:pic>
      <p:pic>
        <p:nvPicPr>
          <p:cNvPr id="15" name="Grafik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44463"/>
            <a:ext cx="9159904" cy="6941771"/>
          </a:xfrm>
          <a:prstGeom prst="rect">
            <a:avLst/>
          </a:prstGeom>
          <a:noFill/>
          <a:effectLst>
            <a:outerShdw dist="50800" dir="5400000" algn="ctr" rotWithShape="0">
              <a:srgbClr val="000000">
                <a:alpha val="43137"/>
              </a:srgbClr>
            </a:outerShdw>
          </a:effectLst>
        </p:spPr>
      </p:pic>
      <p:sp>
        <p:nvSpPr>
          <p:cNvPr id="2" name="Title 1"/>
          <p:cNvSpPr>
            <a:spLocks noGrp="1"/>
          </p:cNvSpPr>
          <p:nvPr>
            <p:ph type="ctrTitle"/>
          </p:nvPr>
        </p:nvSpPr>
        <p:spPr>
          <a:xfrm>
            <a:off x="819150" y="3165008"/>
            <a:ext cx="7867650" cy="996017"/>
          </a:xfrm>
        </p:spPr>
        <p:txBody>
          <a:bodyPr/>
          <a:lstStyle>
            <a:lvl1pPr>
              <a:defRPr>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1219200" y="4526150"/>
            <a:ext cx="7010400" cy="579250"/>
          </a:xfrm>
        </p:spPr>
        <p:txBody>
          <a:bodyPr/>
          <a:lstStyle>
            <a:lvl1pPr marL="0" indent="0" algn="l">
              <a:buNone/>
              <a:defRPr>
                <a:solidFill>
                  <a:schemeClr val="bg1"/>
                </a:solidFill>
                <a:latin typeface="Verdana" pitchFamily="34" charset="0"/>
                <a:ea typeface="Verdana" pitchFamily="34" charset="0"/>
                <a:cs typeface="Verdan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pic>
        <p:nvPicPr>
          <p:cNvPr id="14" name="Picture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447800" y="1048062"/>
            <a:ext cx="2424113" cy="2116946"/>
          </a:xfrm>
          <a:prstGeom prst="rect">
            <a:avLst/>
          </a:prstGeom>
        </p:spPr>
      </p:pic>
      <p:sp>
        <p:nvSpPr>
          <p:cNvPr id="1028" name="AutoShape 4" descr="Image result for digital map"/>
          <p:cNvSpPr>
            <a:spLocks noChangeAspect="1" noChangeArrowheads="1"/>
          </p:cNvSpPr>
          <p:nvPr userDrawn="1"/>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Related image"/>
          <p:cNvSpPr>
            <a:spLocks noChangeAspect="1" noChangeArrowheads="1"/>
          </p:cNvSpPr>
          <p:nvPr userDrawn="1"/>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Related image"/>
          <p:cNvSpPr>
            <a:spLocks noChangeAspect="1" noChangeArrowheads="1"/>
          </p:cNvSpPr>
          <p:nvPr userDrawn="1"/>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userDrawn="1"/>
        </p:nvSpPr>
        <p:spPr>
          <a:xfrm>
            <a:off x="3871913" y="2417800"/>
            <a:ext cx="2928937" cy="369332"/>
          </a:xfrm>
          <a:prstGeom prst="rect">
            <a:avLst/>
          </a:prstGeom>
          <a:noFill/>
        </p:spPr>
        <p:txBody>
          <a:bodyPr wrap="square" rtlCol="0">
            <a:spAutoFit/>
          </a:bodyPr>
          <a:lstStyle/>
          <a:p>
            <a:r>
              <a:rPr lang="en-US" dirty="0"/>
              <a:t>“ </a:t>
            </a:r>
            <a:r>
              <a:rPr lang="en-US" sz="1600" i="1" dirty="0"/>
              <a:t>Think Locally, Work Globally </a:t>
            </a:r>
            <a:r>
              <a:rPr lang="en-US" dirty="0"/>
              <a:t>”</a:t>
            </a:r>
          </a:p>
        </p:txBody>
      </p:sp>
      <p:sp>
        <p:nvSpPr>
          <p:cNvPr id="12" name="Footer Placeholder 4"/>
          <p:cNvSpPr>
            <a:spLocks noGrp="1"/>
          </p:cNvSpPr>
          <p:nvPr>
            <p:ph type="ftr" sz="quarter" idx="11"/>
          </p:nvPr>
        </p:nvSpPr>
        <p:spPr>
          <a:xfrm>
            <a:off x="3276600" y="6416675"/>
            <a:ext cx="2895600" cy="365125"/>
          </a:xfrm>
          <a:prstGeom prst="rect">
            <a:avLst/>
          </a:prstGeom>
        </p:spPr>
        <p:txBody>
          <a:bodyPr/>
          <a:lstStyle>
            <a:lvl1pPr algn="ctr">
              <a:defRPr sz="1400">
                <a:solidFill>
                  <a:schemeClr val="bg1"/>
                </a:solidFill>
              </a:defRPr>
            </a:lvl1pPr>
          </a:lstStyle>
          <a:p>
            <a:r>
              <a:rPr lang="en-US"/>
              <a:t>Private &amp; Confidential</a:t>
            </a:r>
            <a:endParaRPr lang="en-US" dirty="0"/>
          </a:p>
        </p:txBody>
      </p:sp>
      <p:sp>
        <p:nvSpPr>
          <p:cNvPr id="13" name="Slide Number Placeholder 5"/>
          <p:cNvSpPr>
            <a:spLocks noGrp="1"/>
          </p:cNvSpPr>
          <p:nvPr>
            <p:ph type="sldNum" sz="quarter" idx="12"/>
          </p:nvPr>
        </p:nvSpPr>
        <p:spPr>
          <a:xfrm>
            <a:off x="6324600" y="6416675"/>
            <a:ext cx="2133600" cy="365125"/>
          </a:xfrm>
          <a:prstGeom prst="rect">
            <a:avLst/>
          </a:prstGeom>
        </p:spPr>
        <p:txBody>
          <a:bodyPr/>
          <a:lstStyle>
            <a:lvl1pPr algn="r">
              <a:defRPr sz="1400">
                <a:solidFill>
                  <a:schemeClr val="bg1"/>
                </a:solidFill>
              </a:defRPr>
            </a:lvl1pPr>
          </a:lstStyle>
          <a:p>
            <a:fld id="{F6F4F151-34B0-4FFA-8BAD-12179CCD96FF}"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dirty="0"/>
              <a:t>Click to edit Master title style</a:t>
            </a:r>
          </a:p>
        </p:txBody>
      </p:sp>
      <p:sp>
        <p:nvSpPr>
          <p:cNvPr id="3" name="Content Placeholder 2"/>
          <p:cNvSpPr>
            <a:spLocks noGrp="1"/>
          </p:cNvSpPr>
          <p:nvPr>
            <p:ph idx="1"/>
          </p:nvPr>
        </p:nvSpPr>
        <p:spPr/>
        <p:txBody>
          <a:bodyPr/>
          <a:lstStyle>
            <a:lvl1pPr>
              <a:defRPr sz="2000"/>
            </a:lvl1pPr>
            <a:lvl2pPr>
              <a:defRPr sz="1800"/>
            </a:lvl2pPr>
            <a:lvl3pPr>
              <a:defRPr sz="1600"/>
            </a:lvl3pPr>
            <a:lvl4pPr>
              <a:defRPr sz="1400"/>
            </a:lvl4pPr>
            <a:lvl5pPr>
              <a:defRPr sz="12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457200" y="6416675"/>
            <a:ext cx="2133600" cy="365125"/>
          </a:xfrm>
          <a:prstGeom prst="rect">
            <a:avLst/>
          </a:prstGeom>
        </p:spPr>
        <p:txBody>
          <a:bodyPr/>
          <a:lstStyle>
            <a:lvl1pPr>
              <a:defRPr sz="1400">
                <a:solidFill>
                  <a:schemeClr val="tx1"/>
                </a:solidFill>
              </a:defRPr>
            </a:lvl1pPr>
          </a:lstStyle>
          <a:p>
            <a:fld id="{ACE0E3A3-1F7A-4171-98C5-68315AE20B27}" type="datetime4">
              <a:rPr lang="en-US" smtClean="0"/>
              <a:pPr/>
              <a:t>July 26, 2017</a:t>
            </a:fld>
            <a:endParaRPr lang="en-US" dirty="0"/>
          </a:p>
        </p:txBody>
      </p:sp>
      <p:sp>
        <p:nvSpPr>
          <p:cNvPr id="5" name="Footer Placeholder 4"/>
          <p:cNvSpPr>
            <a:spLocks noGrp="1"/>
          </p:cNvSpPr>
          <p:nvPr>
            <p:ph type="ftr" sz="quarter" idx="11"/>
          </p:nvPr>
        </p:nvSpPr>
        <p:spPr>
          <a:xfrm>
            <a:off x="3276600" y="6416675"/>
            <a:ext cx="2895600" cy="365125"/>
          </a:xfrm>
          <a:prstGeom prst="rect">
            <a:avLst/>
          </a:prstGeom>
        </p:spPr>
        <p:txBody>
          <a:bodyPr/>
          <a:lstStyle>
            <a:lvl1pPr>
              <a:defRPr sz="1400">
                <a:solidFill>
                  <a:schemeClr val="tx1"/>
                </a:solidFill>
              </a:defRPr>
            </a:lvl1pPr>
          </a:lstStyle>
          <a:p>
            <a:pPr algn="ctr"/>
            <a:r>
              <a:rPr lang="en-US" dirty="0"/>
              <a:t>Private &amp; Confidential</a:t>
            </a:r>
          </a:p>
        </p:txBody>
      </p:sp>
      <p:sp>
        <p:nvSpPr>
          <p:cNvPr id="6" name="Slide Number Placeholder 5"/>
          <p:cNvSpPr>
            <a:spLocks noGrp="1"/>
          </p:cNvSpPr>
          <p:nvPr>
            <p:ph type="sldNum" sz="quarter" idx="12"/>
          </p:nvPr>
        </p:nvSpPr>
        <p:spPr>
          <a:xfrm>
            <a:off x="6324600" y="6416675"/>
            <a:ext cx="2133600" cy="365125"/>
          </a:xfrm>
          <a:prstGeom prst="rect">
            <a:avLst/>
          </a:prstGeom>
        </p:spPr>
        <p:txBody>
          <a:bodyPr/>
          <a:lstStyle>
            <a:lvl1pPr algn="r">
              <a:defRPr sz="1400">
                <a:solidFill>
                  <a:schemeClr val="tx1"/>
                </a:solidFill>
              </a:defRPr>
            </a:lvl1pPr>
          </a:lstStyle>
          <a:p>
            <a:fld id="{F6F4F151-34B0-4FFA-8BAD-12179CCD96FF}" type="slidenum">
              <a:rPr lang="en-US" smtClean="0"/>
              <a:pPr/>
              <a:t>‹#›</a:t>
            </a:fld>
            <a:endParaRPr lang="en-US" dirty="0"/>
          </a:p>
        </p:txBody>
      </p:sp>
      <p:pic>
        <p:nvPicPr>
          <p:cNvPr id="7" name="Grafik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0694" y="910307"/>
            <a:ext cx="6565411" cy="42636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latin typeface="Verdana" pitchFamily="34" charset="0"/>
                <a:ea typeface="Verdana" pitchFamily="34" charset="0"/>
                <a:cs typeface="Verdana"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457200" y="6416675"/>
            <a:ext cx="2133600" cy="365125"/>
          </a:xfrm>
          <a:prstGeom prst="rect">
            <a:avLst/>
          </a:prstGeom>
        </p:spPr>
        <p:txBody>
          <a:bodyPr/>
          <a:lstStyle>
            <a:lvl1pPr>
              <a:defRPr sz="1400">
                <a:solidFill>
                  <a:schemeClr val="tx1"/>
                </a:solidFill>
              </a:defRPr>
            </a:lvl1pPr>
          </a:lstStyle>
          <a:p>
            <a:fld id="{2458D2C4-4DFD-487F-A89A-C73898A03F8A}" type="datetime4">
              <a:rPr lang="en-US" smtClean="0"/>
              <a:pPr/>
              <a:t>July 26, 2017</a:t>
            </a:fld>
            <a:endParaRPr lang="en-US" dirty="0"/>
          </a:p>
        </p:txBody>
      </p:sp>
      <p:sp>
        <p:nvSpPr>
          <p:cNvPr id="5" name="Footer Placeholder 4"/>
          <p:cNvSpPr>
            <a:spLocks noGrp="1"/>
          </p:cNvSpPr>
          <p:nvPr>
            <p:ph type="ftr" sz="quarter" idx="11"/>
          </p:nvPr>
        </p:nvSpPr>
        <p:spPr>
          <a:xfrm>
            <a:off x="3276600" y="6416675"/>
            <a:ext cx="2895600" cy="365125"/>
          </a:xfrm>
          <a:prstGeom prst="rect">
            <a:avLst/>
          </a:prstGeom>
        </p:spPr>
        <p:txBody>
          <a:bodyPr/>
          <a:lstStyle>
            <a:lvl1pPr algn="ctr">
              <a:defRPr sz="1400">
                <a:solidFill>
                  <a:schemeClr val="tx1"/>
                </a:solidFill>
              </a:defRPr>
            </a:lvl1pPr>
          </a:lstStyle>
          <a:p>
            <a:r>
              <a:rPr lang="en-US" dirty="0"/>
              <a:t>Private &amp; Confidential</a:t>
            </a:r>
          </a:p>
        </p:txBody>
      </p:sp>
      <p:sp>
        <p:nvSpPr>
          <p:cNvPr id="6" name="Slide Number Placeholder 5"/>
          <p:cNvSpPr>
            <a:spLocks noGrp="1"/>
          </p:cNvSpPr>
          <p:nvPr>
            <p:ph type="sldNum" sz="quarter" idx="12"/>
          </p:nvPr>
        </p:nvSpPr>
        <p:spPr>
          <a:xfrm>
            <a:off x="6315439" y="6416675"/>
            <a:ext cx="2133600" cy="365125"/>
          </a:xfrm>
          <a:prstGeom prst="rect">
            <a:avLst/>
          </a:prstGeom>
        </p:spPr>
        <p:txBody>
          <a:bodyPr/>
          <a:lstStyle>
            <a:lvl1pPr algn="r">
              <a:defRPr sz="1400">
                <a:solidFill>
                  <a:schemeClr val="tx1"/>
                </a:solidFill>
              </a:defRPr>
            </a:lvl1pPr>
          </a:lstStyle>
          <a:p>
            <a:fld id="{F6F4F151-34B0-4FFA-8BAD-12179CCD96FF}"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7200" y="1600200"/>
            <a:ext cx="3657600" cy="4525963"/>
          </a:xfrm>
        </p:spPr>
        <p:txBody>
          <a:bodyPr/>
          <a:lstStyle>
            <a:lvl1pPr>
              <a:defRPr sz="2000"/>
            </a:lvl1pPr>
            <a:lvl2pPr>
              <a:defRPr sz="1800"/>
            </a:lvl2pPr>
            <a:lvl3pPr>
              <a:defRPr sz="1600"/>
            </a:lvl3pPr>
            <a:lvl4pPr>
              <a:defRPr sz="1400"/>
            </a:lvl4pPr>
            <a:lvl5pPr>
              <a:defRPr sz="1200"/>
            </a:lvl5pPr>
            <a:lvl6pPr>
              <a:defRPr sz="1800"/>
            </a:lvl6pPr>
            <a:lvl7pPr>
              <a:defRPr sz="1800"/>
            </a:lvl7pPr>
            <a:lvl8pPr>
              <a:defRPr sz="1800"/>
            </a:lvl8pPr>
            <a:lvl9pPr>
              <a:defRPr sz="18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572000" y="1600200"/>
            <a:ext cx="3657600" cy="4525963"/>
          </a:xfrm>
        </p:spPr>
        <p:txBody>
          <a:bodyPr/>
          <a:lstStyle>
            <a:lvl1pPr>
              <a:defRPr sz="2000"/>
            </a:lvl1pPr>
            <a:lvl2pPr>
              <a:defRPr sz="1800"/>
            </a:lvl2pPr>
            <a:lvl3pPr>
              <a:defRPr sz="1600"/>
            </a:lvl3pPr>
            <a:lvl4pPr>
              <a:defRPr sz="1400"/>
            </a:lvl4pPr>
            <a:lvl5pPr>
              <a:defRPr sz="1200"/>
            </a:lvl5pPr>
            <a:lvl6pPr>
              <a:defRPr sz="1800"/>
            </a:lvl6pPr>
            <a:lvl7pPr>
              <a:defRPr sz="1800"/>
            </a:lvl7pPr>
            <a:lvl8pPr>
              <a:defRPr sz="1800"/>
            </a:lvl8pPr>
            <a:lvl9pPr>
              <a:defRPr sz="18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a:xfrm>
            <a:off x="457200" y="6416675"/>
            <a:ext cx="2133600" cy="365125"/>
          </a:xfrm>
          <a:prstGeom prst="rect">
            <a:avLst/>
          </a:prstGeom>
        </p:spPr>
        <p:txBody>
          <a:bodyPr/>
          <a:lstStyle>
            <a:lvl1pPr>
              <a:defRPr sz="1400">
                <a:solidFill>
                  <a:schemeClr val="tx1"/>
                </a:solidFill>
              </a:defRPr>
            </a:lvl1pPr>
          </a:lstStyle>
          <a:p>
            <a:fld id="{E2ACF961-FC1E-409D-82BC-D91DFB9BDE61}" type="datetime4">
              <a:rPr lang="en-US" smtClean="0"/>
              <a:pPr/>
              <a:t>July 26, 2017</a:t>
            </a:fld>
            <a:endParaRPr lang="en-US" dirty="0"/>
          </a:p>
        </p:txBody>
      </p:sp>
      <p:sp>
        <p:nvSpPr>
          <p:cNvPr id="6" name="Footer Placeholder 5"/>
          <p:cNvSpPr>
            <a:spLocks noGrp="1"/>
          </p:cNvSpPr>
          <p:nvPr>
            <p:ph type="ftr" sz="quarter" idx="11"/>
          </p:nvPr>
        </p:nvSpPr>
        <p:spPr>
          <a:xfrm>
            <a:off x="3276600" y="6416675"/>
            <a:ext cx="2895600" cy="365125"/>
          </a:xfrm>
          <a:prstGeom prst="rect">
            <a:avLst/>
          </a:prstGeom>
        </p:spPr>
        <p:txBody>
          <a:bodyPr/>
          <a:lstStyle>
            <a:lvl1pPr algn="ctr">
              <a:defRPr sz="1400">
                <a:solidFill>
                  <a:schemeClr val="tx1"/>
                </a:solidFill>
              </a:defRPr>
            </a:lvl1pPr>
          </a:lstStyle>
          <a:p>
            <a:r>
              <a:rPr lang="en-US"/>
              <a:t>Private &amp; Confidential</a:t>
            </a:r>
            <a:endParaRPr lang="en-US" dirty="0"/>
          </a:p>
        </p:txBody>
      </p:sp>
      <p:sp>
        <p:nvSpPr>
          <p:cNvPr id="7" name="Slide Number Placeholder 6"/>
          <p:cNvSpPr>
            <a:spLocks noGrp="1"/>
          </p:cNvSpPr>
          <p:nvPr>
            <p:ph type="sldNum" sz="quarter" idx="12"/>
          </p:nvPr>
        </p:nvSpPr>
        <p:spPr>
          <a:xfrm>
            <a:off x="6324600" y="6416675"/>
            <a:ext cx="2133600" cy="365125"/>
          </a:xfrm>
          <a:prstGeom prst="rect">
            <a:avLst/>
          </a:prstGeom>
        </p:spPr>
        <p:txBody>
          <a:bodyPr/>
          <a:lstStyle>
            <a:lvl1pPr algn="r">
              <a:defRPr sz="1400">
                <a:solidFill>
                  <a:schemeClr val="tx1"/>
                </a:solidFill>
              </a:defRPr>
            </a:lvl1pPr>
          </a:lstStyle>
          <a:p>
            <a:fld id="{F6F4F151-34B0-4FFA-8BAD-12179CCD96FF}" type="slidenum">
              <a:rPr lang="en-US" smtClean="0"/>
              <a:pPr/>
              <a:t>‹#›</a:t>
            </a:fld>
            <a:endParaRPr lang="en-US" dirty="0"/>
          </a:p>
        </p:txBody>
      </p:sp>
      <p:pic>
        <p:nvPicPr>
          <p:cNvPr id="8" name="Grafik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5456" y="914400"/>
            <a:ext cx="6565411" cy="426368"/>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535113"/>
            <a:ext cx="3657600" cy="639762"/>
          </a:xfrm>
        </p:spPr>
        <p:txBody>
          <a:bodyPr anchor="b"/>
          <a:lstStyle>
            <a:lvl1pPr marL="0" indent="0">
              <a:buNone/>
              <a:defRPr sz="2400" b="1">
                <a:latin typeface="Verdana" pitchFamily="34" charset="0"/>
                <a:ea typeface="Verdana" pitchFamily="34" charset="0"/>
                <a:cs typeface="Verdana"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572000" y="1535113"/>
            <a:ext cx="3657600" cy="639762"/>
          </a:xfrm>
        </p:spPr>
        <p:txBody>
          <a:bodyPr anchor="b"/>
          <a:lstStyle>
            <a:lvl1pPr marL="0" indent="0">
              <a:buNone/>
              <a:defRPr sz="2400" b="1">
                <a:latin typeface="Verdana" pitchFamily="34" charset="0"/>
                <a:ea typeface="Verdana" pitchFamily="34" charset="0"/>
                <a:cs typeface="Verdana"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5720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416675"/>
            <a:ext cx="2133600" cy="365125"/>
          </a:xfrm>
          <a:prstGeom prst="rect">
            <a:avLst/>
          </a:prstGeom>
        </p:spPr>
        <p:txBody>
          <a:bodyPr/>
          <a:lstStyle>
            <a:lvl1pPr>
              <a:defRPr sz="1400">
                <a:solidFill>
                  <a:schemeClr val="tx1"/>
                </a:solidFill>
              </a:defRPr>
            </a:lvl1pPr>
          </a:lstStyle>
          <a:p>
            <a:fld id="{DE150463-A2FE-4BAD-9406-E9D153C7A89F}" type="datetime4">
              <a:rPr lang="en-US" smtClean="0"/>
              <a:pPr/>
              <a:t>July 26, 2017</a:t>
            </a:fld>
            <a:endParaRPr lang="en-US" dirty="0"/>
          </a:p>
        </p:txBody>
      </p:sp>
      <p:sp>
        <p:nvSpPr>
          <p:cNvPr id="8" name="Footer Placeholder 7"/>
          <p:cNvSpPr>
            <a:spLocks noGrp="1"/>
          </p:cNvSpPr>
          <p:nvPr>
            <p:ph type="ftr" sz="quarter" idx="11"/>
          </p:nvPr>
        </p:nvSpPr>
        <p:spPr>
          <a:xfrm>
            <a:off x="3276600" y="6416675"/>
            <a:ext cx="2895600" cy="365125"/>
          </a:xfrm>
          <a:prstGeom prst="rect">
            <a:avLst/>
          </a:prstGeom>
        </p:spPr>
        <p:txBody>
          <a:bodyPr/>
          <a:lstStyle>
            <a:lvl1pPr algn="ctr">
              <a:defRPr sz="1400">
                <a:solidFill>
                  <a:schemeClr val="tx1"/>
                </a:solidFill>
              </a:defRPr>
            </a:lvl1pPr>
          </a:lstStyle>
          <a:p>
            <a:r>
              <a:rPr lang="en-US"/>
              <a:t>Private &amp; Confidential</a:t>
            </a:r>
            <a:endParaRPr lang="en-US" dirty="0"/>
          </a:p>
        </p:txBody>
      </p:sp>
      <p:sp>
        <p:nvSpPr>
          <p:cNvPr id="9" name="Slide Number Placeholder 8"/>
          <p:cNvSpPr>
            <a:spLocks noGrp="1"/>
          </p:cNvSpPr>
          <p:nvPr>
            <p:ph type="sldNum" sz="quarter" idx="12"/>
          </p:nvPr>
        </p:nvSpPr>
        <p:spPr>
          <a:xfrm>
            <a:off x="6324600" y="6416675"/>
            <a:ext cx="2133600" cy="365125"/>
          </a:xfrm>
          <a:prstGeom prst="rect">
            <a:avLst/>
          </a:prstGeom>
        </p:spPr>
        <p:txBody>
          <a:bodyPr/>
          <a:lstStyle>
            <a:lvl1pPr algn="r">
              <a:defRPr sz="1400">
                <a:solidFill>
                  <a:schemeClr val="tx1"/>
                </a:solidFill>
              </a:defRPr>
            </a:lvl1pPr>
          </a:lstStyle>
          <a:p>
            <a:fld id="{F6F4F151-34B0-4FFA-8BAD-12179CCD96FF}" type="slidenum">
              <a:rPr lang="en-US" smtClean="0"/>
              <a:pPr/>
              <a:t>‹#›</a:t>
            </a:fld>
            <a:endParaRPr lang="en-US" dirty="0"/>
          </a:p>
        </p:txBody>
      </p:sp>
      <p:pic>
        <p:nvPicPr>
          <p:cNvPr id="10" name="Grafik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5456" y="914400"/>
            <a:ext cx="6565411" cy="426368"/>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416675"/>
            <a:ext cx="2133600" cy="365125"/>
          </a:xfrm>
          <a:prstGeom prst="rect">
            <a:avLst/>
          </a:prstGeom>
        </p:spPr>
        <p:txBody>
          <a:bodyPr/>
          <a:lstStyle>
            <a:lvl1pPr>
              <a:defRPr sz="1400">
                <a:solidFill>
                  <a:schemeClr val="tx1"/>
                </a:solidFill>
              </a:defRPr>
            </a:lvl1pPr>
          </a:lstStyle>
          <a:p>
            <a:fld id="{38AC7D65-B790-4CCE-8E3D-6807ECFC9DA4}" type="datetime4">
              <a:rPr lang="en-US" smtClean="0"/>
              <a:pPr/>
              <a:t>July 26, 2017</a:t>
            </a:fld>
            <a:endParaRPr lang="en-US" dirty="0"/>
          </a:p>
        </p:txBody>
      </p:sp>
      <p:sp>
        <p:nvSpPr>
          <p:cNvPr id="4" name="Footer Placeholder 3"/>
          <p:cNvSpPr>
            <a:spLocks noGrp="1"/>
          </p:cNvSpPr>
          <p:nvPr>
            <p:ph type="ftr" sz="quarter" idx="11"/>
          </p:nvPr>
        </p:nvSpPr>
        <p:spPr>
          <a:xfrm>
            <a:off x="3276600" y="6416675"/>
            <a:ext cx="2895600" cy="365125"/>
          </a:xfrm>
          <a:prstGeom prst="rect">
            <a:avLst/>
          </a:prstGeom>
        </p:spPr>
        <p:txBody>
          <a:bodyPr/>
          <a:lstStyle>
            <a:lvl1pPr algn="ctr">
              <a:defRPr sz="1400">
                <a:solidFill>
                  <a:schemeClr val="tx1"/>
                </a:solidFill>
              </a:defRPr>
            </a:lvl1pPr>
          </a:lstStyle>
          <a:p>
            <a:r>
              <a:rPr lang="en-US"/>
              <a:t>Private &amp; Confidential</a:t>
            </a:r>
            <a:endParaRPr lang="en-US" dirty="0"/>
          </a:p>
        </p:txBody>
      </p:sp>
      <p:sp>
        <p:nvSpPr>
          <p:cNvPr id="5" name="Slide Number Placeholder 4"/>
          <p:cNvSpPr>
            <a:spLocks noGrp="1"/>
          </p:cNvSpPr>
          <p:nvPr>
            <p:ph type="sldNum" sz="quarter" idx="12"/>
          </p:nvPr>
        </p:nvSpPr>
        <p:spPr>
          <a:xfrm>
            <a:off x="6324600" y="6416675"/>
            <a:ext cx="2133600" cy="365125"/>
          </a:xfrm>
          <a:prstGeom prst="rect">
            <a:avLst/>
          </a:prstGeom>
        </p:spPr>
        <p:txBody>
          <a:bodyPr/>
          <a:lstStyle>
            <a:lvl1pPr algn="r">
              <a:defRPr sz="1400">
                <a:solidFill>
                  <a:schemeClr val="tx1"/>
                </a:solidFill>
              </a:defRPr>
            </a:lvl1pPr>
          </a:lstStyle>
          <a:p>
            <a:fld id="{F6F4F151-34B0-4FFA-8BAD-12179CCD96FF}" type="slidenum">
              <a:rPr lang="en-US" smtClean="0"/>
              <a:pPr/>
              <a:t>‹#›</a:t>
            </a:fld>
            <a:endParaRPr lang="en-US" dirty="0"/>
          </a:p>
        </p:txBody>
      </p:sp>
      <p:pic>
        <p:nvPicPr>
          <p:cNvPr id="6" name="Grafik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2933" y="914400"/>
            <a:ext cx="6565411" cy="426368"/>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57200" y="6416675"/>
            <a:ext cx="2133600" cy="365125"/>
          </a:xfrm>
          <a:prstGeom prst="rect">
            <a:avLst/>
          </a:prstGeom>
        </p:spPr>
        <p:txBody>
          <a:bodyPr/>
          <a:lstStyle>
            <a:lvl1pPr>
              <a:defRPr sz="1400">
                <a:solidFill>
                  <a:schemeClr val="tx1"/>
                </a:solidFill>
              </a:defRPr>
            </a:lvl1pPr>
          </a:lstStyle>
          <a:p>
            <a:fld id="{56706E27-B425-4D9F-BEF4-74302AAF38BA}" type="datetime4">
              <a:rPr lang="en-US" smtClean="0"/>
              <a:pPr/>
              <a:t>July 26, 2017</a:t>
            </a:fld>
            <a:endParaRPr lang="en-US" dirty="0"/>
          </a:p>
        </p:txBody>
      </p:sp>
      <p:sp>
        <p:nvSpPr>
          <p:cNvPr id="6" name="Footer Placeholder 5"/>
          <p:cNvSpPr>
            <a:spLocks noGrp="1"/>
          </p:cNvSpPr>
          <p:nvPr>
            <p:ph type="ftr" sz="quarter" idx="11"/>
          </p:nvPr>
        </p:nvSpPr>
        <p:spPr>
          <a:xfrm>
            <a:off x="3276600" y="6416675"/>
            <a:ext cx="2895600" cy="365125"/>
          </a:xfrm>
          <a:prstGeom prst="rect">
            <a:avLst/>
          </a:prstGeom>
        </p:spPr>
        <p:txBody>
          <a:bodyPr/>
          <a:lstStyle>
            <a:lvl1pPr algn="ctr">
              <a:defRPr sz="1400">
                <a:solidFill>
                  <a:schemeClr val="tx1"/>
                </a:solidFill>
              </a:defRPr>
            </a:lvl1pPr>
          </a:lstStyle>
          <a:p>
            <a:r>
              <a:rPr lang="en-US"/>
              <a:t>Private &amp; Confidential</a:t>
            </a:r>
            <a:endParaRPr lang="en-US" dirty="0"/>
          </a:p>
        </p:txBody>
      </p:sp>
      <p:sp>
        <p:nvSpPr>
          <p:cNvPr id="7" name="Slide Number Placeholder 6"/>
          <p:cNvSpPr>
            <a:spLocks noGrp="1"/>
          </p:cNvSpPr>
          <p:nvPr>
            <p:ph type="sldNum" sz="quarter" idx="12"/>
          </p:nvPr>
        </p:nvSpPr>
        <p:spPr>
          <a:xfrm>
            <a:off x="6324600" y="6416675"/>
            <a:ext cx="2133600" cy="365125"/>
          </a:xfrm>
          <a:prstGeom prst="rect">
            <a:avLst/>
          </a:prstGeom>
        </p:spPr>
        <p:txBody>
          <a:bodyPr/>
          <a:lstStyle>
            <a:lvl1pPr algn="r">
              <a:defRPr sz="1400">
                <a:solidFill>
                  <a:schemeClr val="tx1"/>
                </a:solidFill>
              </a:defRPr>
            </a:lvl1pPr>
          </a:lstStyle>
          <a:p>
            <a:fld id="{F6F4F151-34B0-4FFA-8BAD-12179CCD96FF}"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93526" y="1236394"/>
            <a:ext cx="5466409" cy="4788297"/>
          </a:xfrm>
          <a:prstGeom prst="rect">
            <a:avLst/>
          </a:prstGeom>
        </p:spPr>
      </p:pic>
      <p:pic>
        <p:nvPicPr>
          <p:cNvPr id="8" name="Picture 1"/>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auto">
          <a:xfrm>
            <a:off x="0" y="6252357"/>
            <a:ext cx="9143996" cy="681843"/>
          </a:xfrm>
          <a:prstGeom prst="rect">
            <a:avLst/>
          </a:prstGeom>
          <a:noFill/>
        </p:spPr>
      </p:pic>
      <p:sp>
        <p:nvSpPr>
          <p:cNvPr id="4" name="Footer Placeholder 3"/>
          <p:cNvSpPr>
            <a:spLocks noGrp="1"/>
          </p:cNvSpPr>
          <p:nvPr>
            <p:ph type="ftr" sz="quarter" idx="11"/>
          </p:nvPr>
        </p:nvSpPr>
        <p:spPr>
          <a:xfrm>
            <a:off x="3276600" y="6416675"/>
            <a:ext cx="2895600" cy="365125"/>
          </a:xfrm>
          <a:prstGeom prst="rect">
            <a:avLst/>
          </a:prstGeom>
        </p:spPr>
        <p:txBody>
          <a:bodyPr/>
          <a:lstStyle>
            <a:lvl1pPr algn="ctr">
              <a:defRPr sz="1400">
                <a:solidFill>
                  <a:schemeClr val="tx1"/>
                </a:solidFill>
              </a:defRPr>
            </a:lvl1pPr>
          </a:lstStyle>
          <a:p>
            <a:r>
              <a:rPr lang="en-US"/>
              <a:t>Private &amp; Confidential</a:t>
            </a:r>
            <a:endParaRPr lang="en-US" dirty="0"/>
          </a:p>
        </p:txBody>
      </p:sp>
      <p:sp>
        <p:nvSpPr>
          <p:cNvPr id="5" name="Slide Number Placeholder 4"/>
          <p:cNvSpPr>
            <a:spLocks noGrp="1"/>
          </p:cNvSpPr>
          <p:nvPr>
            <p:ph type="sldNum" sz="quarter" idx="12"/>
          </p:nvPr>
        </p:nvSpPr>
        <p:spPr>
          <a:xfrm>
            <a:off x="6324600" y="6416675"/>
            <a:ext cx="2133600" cy="365125"/>
          </a:xfrm>
          <a:prstGeom prst="rect">
            <a:avLst/>
          </a:prstGeom>
        </p:spPr>
        <p:txBody>
          <a:bodyPr/>
          <a:lstStyle>
            <a:lvl1pPr algn="r">
              <a:defRPr sz="1400">
                <a:solidFill>
                  <a:schemeClr val="tx1"/>
                </a:solidFill>
              </a:defRPr>
            </a:lvl1pPr>
          </a:lstStyle>
          <a:p>
            <a:fld id="{F6F4F151-34B0-4FFA-8BAD-12179CCD96FF}" type="slidenum">
              <a:rPr lang="en-US" smtClean="0"/>
              <a:pPr/>
              <a:t>‹#›</a:t>
            </a:fld>
            <a:endParaRPr lang="en-US" dirty="0"/>
          </a:p>
        </p:txBody>
      </p:sp>
      <p:pic>
        <p:nvPicPr>
          <p:cNvPr id="6" name="Grafik 5" descr="arrow_back.png">
            <a:hlinkClick r:id="" action="ppaction://hlinkshowjump?jump=previousslide"/>
          </p:cNvPr>
          <p:cNvPicPr>
            <a:picLocks noChangeAspect="1"/>
          </p:cNvPicPr>
          <p:nvPr userDrawn="1"/>
        </p:nvPicPr>
        <p:blipFill>
          <a:blip r:embed="rId4" cstate="print"/>
          <a:stretch>
            <a:fillRect/>
          </a:stretch>
        </p:blipFill>
        <p:spPr>
          <a:xfrm>
            <a:off x="7459935" y="6388943"/>
            <a:ext cx="352425" cy="352425"/>
          </a:xfrm>
          <a:prstGeom prst="rect">
            <a:avLst/>
          </a:prstGeom>
        </p:spPr>
      </p:pic>
      <p:pic>
        <p:nvPicPr>
          <p:cNvPr id="7" name="Grafik 7" descr="arrow_next.png">
            <a:hlinkClick r:id="" action="ppaction://hlinkshowjump?jump=endshow"/>
          </p:cNvPr>
          <p:cNvPicPr>
            <a:picLocks noChangeAspect="1"/>
          </p:cNvPicPr>
          <p:nvPr userDrawn="1"/>
        </p:nvPicPr>
        <p:blipFill>
          <a:blip r:embed="rId5" cstate="print"/>
          <a:stretch>
            <a:fillRect/>
          </a:stretch>
        </p:blipFill>
        <p:spPr>
          <a:xfrm>
            <a:off x="8684071" y="6388943"/>
            <a:ext cx="352425" cy="352425"/>
          </a:xfrm>
          <a:prstGeom prst="rect">
            <a:avLst/>
          </a:prstGeom>
        </p:spPr>
      </p:pic>
      <p:pic>
        <p:nvPicPr>
          <p:cNvPr id="16" name="Picture 15"/>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084340" y="149272"/>
            <a:ext cx="959821" cy="838200"/>
          </a:xfrm>
          <a:prstGeom prst="rect">
            <a:avLst/>
          </a:prstGeom>
        </p:spPr>
      </p:pic>
      <p:sp>
        <p:nvSpPr>
          <p:cNvPr id="18" name="Date Placeholder 3"/>
          <p:cNvSpPr>
            <a:spLocks noGrp="1"/>
          </p:cNvSpPr>
          <p:nvPr>
            <p:ph type="dt" sz="half" idx="10"/>
          </p:nvPr>
        </p:nvSpPr>
        <p:spPr>
          <a:xfrm>
            <a:off x="457200" y="6416675"/>
            <a:ext cx="2133600" cy="365125"/>
          </a:xfrm>
          <a:prstGeom prst="rect">
            <a:avLst/>
          </a:prstGeom>
        </p:spPr>
        <p:txBody>
          <a:bodyPr/>
          <a:lstStyle>
            <a:lvl1pPr>
              <a:defRPr sz="1400">
                <a:solidFill>
                  <a:schemeClr val="tx1"/>
                </a:solidFill>
              </a:defRPr>
            </a:lvl1pPr>
          </a:lstStyle>
          <a:p>
            <a:fld id="{13909904-394A-4266-B3FF-99B7914A92A8}" type="datetime4">
              <a:rPr lang="en-US" smtClean="0"/>
              <a:pPr/>
              <a:t>July 26, 2017</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1"/>
          <p:cNvPicPr>
            <a:picLocks noChangeAspect="1" noChangeArrowheads="1"/>
          </p:cNvPicPr>
          <p:nvPr userDrawn="1"/>
        </p:nvPicPr>
        <p:blipFill>
          <a:blip r:embed="rId10" cstate="print">
            <a:extLst>
              <a:ext uri="{28A0092B-C50C-407E-A947-70E740481C1C}">
                <a14:useLocalDpi xmlns:a14="http://schemas.microsoft.com/office/drawing/2010/main" val="0"/>
              </a:ext>
            </a:extLst>
          </a:blip>
          <a:stretch>
            <a:fillRect/>
          </a:stretch>
        </p:blipFill>
        <p:spPr bwMode="auto">
          <a:xfrm>
            <a:off x="0" y="6251529"/>
            <a:ext cx="9155113" cy="682671"/>
          </a:xfrm>
          <a:prstGeom prst="rect">
            <a:avLst/>
          </a:prstGeom>
          <a:noFill/>
        </p:spPr>
      </p:pic>
      <p:sp>
        <p:nvSpPr>
          <p:cNvPr id="2" name="Title Placeholder 1"/>
          <p:cNvSpPr>
            <a:spLocks noGrp="1"/>
          </p:cNvSpPr>
          <p:nvPr>
            <p:ph type="title"/>
          </p:nvPr>
        </p:nvSpPr>
        <p:spPr>
          <a:xfrm>
            <a:off x="461962" y="55656"/>
            <a:ext cx="77724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7772400" cy="452596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8084340" y="149272"/>
            <a:ext cx="959821" cy="838200"/>
          </a:xfrm>
          <a:prstGeom prst="rect">
            <a:avLst/>
          </a:prstGeom>
        </p:spPr>
      </p:pic>
      <p:pic>
        <p:nvPicPr>
          <p:cNvPr id="10" name="Grafik 23" descr="arrow_back.png">
            <a:hlinkClick r:id="" action="ppaction://hlinkshowjump?jump=previousslide"/>
          </p:cNvPr>
          <p:cNvPicPr>
            <a:picLocks noChangeAspect="1"/>
          </p:cNvPicPr>
          <p:nvPr userDrawn="1"/>
        </p:nvPicPr>
        <p:blipFill>
          <a:blip r:embed="rId12" cstate="print"/>
          <a:stretch>
            <a:fillRect/>
          </a:stretch>
        </p:blipFill>
        <p:spPr>
          <a:xfrm>
            <a:off x="7467600" y="6388943"/>
            <a:ext cx="352425" cy="352425"/>
          </a:xfrm>
          <a:prstGeom prst="rect">
            <a:avLst/>
          </a:prstGeom>
        </p:spPr>
      </p:pic>
      <p:pic>
        <p:nvPicPr>
          <p:cNvPr id="11" name="Grafik 24" descr="arrow_next.png">
            <a:hlinkClick r:id="" action="ppaction://hlinkshowjump?jump=nextslide"/>
          </p:cNvPr>
          <p:cNvPicPr>
            <a:picLocks noChangeAspect="1"/>
          </p:cNvPicPr>
          <p:nvPr userDrawn="1"/>
        </p:nvPicPr>
        <p:blipFill>
          <a:blip r:embed="rId13" cstate="print"/>
          <a:stretch>
            <a:fillRect/>
          </a:stretch>
        </p:blipFill>
        <p:spPr>
          <a:xfrm>
            <a:off x="8691736" y="6388943"/>
            <a:ext cx="352425" cy="35242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7" r:id="rId7"/>
    <p:sldLayoutId id="2147483660" r:id="rId8"/>
  </p:sldLayoutIdLst>
  <p:hf hdr="0"/>
  <p:txStyles>
    <p:titleStyle>
      <a:lvl1pPr algn="ctr" defTabSz="914400" rtl="0" eaLnBrk="1" latinLnBrk="0" hangingPunct="1">
        <a:spcBef>
          <a:spcPct val="0"/>
        </a:spcBef>
        <a:buNone/>
        <a:defRPr sz="3600" kern="120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Verdana" pitchFamily="34" charset="0"/>
          <a:cs typeface="Times New Roman" pitchFamily="18"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Times New Roman" pitchFamily="18" charset="0"/>
          <a:ea typeface="Verdana" pitchFamily="34" charset="0"/>
          <a:cs typeface="Times New Roman" pitchFamily="18" charset="0"/>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Times New Roman" pitchFamily="18" charset="0"/>
          <a:ea typeface="Verdana" pitchFamily="34" charset="0"/>
          <a:cs typeface="Times New Roman" pitchFamily="18" charset="0"/>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Times New Roman" pitchFamily="18" charset="0"/>
          <a:ea typeface="Verdana" pitchFamily="34" charset="0"/>
          <a:cs typeface="Times New Roman" pitchFamily="18" charset="0"/>
        </a:defRPr>
      </a:lvl4pPr>
      <a:lvl5pPr marL="2057400" indent="-228600" algn="l" defTabSz="914400" rtl="0" eaLnBrk="1" latinLnBrk="0" hangingPunct="1">
        <a:spcBef>
          <a:spcPct val="20000"/>
        </a:spcBef>
        <a:buFont typeface="Arial" pitchFamily="34" charset="0"/>
        <a:buChar char="»"/>
        <a:defRPr sz="1200" kern="1200">
          <a:solidFill>
            <a:schemeClr val="tx1"/>
          </a:solidFill>
          <a:latin typeface="Times New Roman" pitchFamily="18" charset="0"/>
          <a:ea typeface="Verdana" pitchFamily="34" charset="0"/>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webpagetest.org/" TargetMode="External"/><Relationship Id="rId2" Type="http://schemas.openxmlformats.org/officeDocument/2006/relationships/hyperlink" Target="https://gtmetrix.com/" TargetMode="External"/><Relationship Id="rId1" Type="http://schemas.openxmlformats.org/officeDocument/2006/relationships/slideLayout" Target="../slideLayouts/slideLayout2.xml"/><Relationship Id="rId6" Type="http://schemas.openxmlformats.org/officeDocument/2006/relationships/hyperlink" Target="https://testmysite.thinkwithgoogle.com/" TargetMode="External"/><Relationship Id="rId5" Type="http://schemas.openxmlformats.org/officeDocument/2006/relationships/hyperlink" Target="https://www.dareboost.com/en/home" TargetMode="External"/><Relationship Id="rId4" Type="http://schemas.openxmlformats.org/officeDocument/2006/relationships/hyperlink" Target="https://tools.pingdom.com/"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74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19150" y="3357749"/>
            <a:ext cx="7867650" cy="1107859"/>
          </a:xfrm>
        </p:spPr>
        <p:txBody>
          <a:bodyPr/>
          <a:lstStyle/>
          <a:p>
            <a:r>
              <a:rPr lang="en-US" dirty="0"/>
              <a:t>Page Performance</a:t>
            </a:r>
          </a:p>
        </p:txBody>
      </p:sp>
      <p:sp>
        <p:nvSpPr>
          <p:cNvPr id="7" name="Subtitle 6"/>
          <p:cNvSpPr>
            <a:spLocks noGrp="1"/>
          </p:cNvSpPr>
          <p:nvPr>
            <p:ph type="subTitle" idx="1"/>
          </p:nvPr>
        </p:nvSpPr>
        <p:spPr/>
        <p:txBody>
          <a:bodyPr/>
          <a:lstStyle/>
          <a:p>
            <a:pPr algn="ctr"/>
            <a:r>
              <a:rPr lang="en-US" dirty="0"/>
              <a:t>SRS-Training</a:t>
            </a:r>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F6F4F151-34B0-4FFA-8BAD-12179CCD96FF}" type="slidenum">
              <a:rPr lang="en-US" smtClean="0"/>
              <a:pPr/>
              <a:t>1</a:t>
            </a:fld>
            <a:endParaRPr lang="en-US" dirty="0"/>
          </a:p>
        </p:txBody>
      </p:sp>
      <p:sp>
        <p:nvSpPr>
          <p:cNvPr id="3" name="Footer Placeholder 2"/>
          <p:cNvSpPr>
            <a:spLocks noGrp="1"/>
          </p:cNvSpPr>
          <p:nvPr>
            <p:ph type="ftr" sz="quarter" idx="11"/>
          </p:nvPr>
        </p:nvSpPr>
        <p:spPr/>
        <p:txBody>
          <a:bodyPr/>
          <a:lstStyle/>
          <a:p>
            <a:pPr algn="ctr"/>
            <a:r>
              <a:rPr lang="en-US" dirty="0"/>
              <a:t>Private &amp; Confidential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Mobile vs. Desktop – It matters</a:t>
            </a:r>
          </a:p>
        </p:txBody>
      </p:sp>
      <p:sp>
        <p:nvSpPr>
          <p:cNvPr id="4" name="Date Placeholder 3"/>
          <p:cNvSpPr>
            <a:spLocks noGrp="1"/>
          </p:cNvSpPr>
          <p:nvPr>
            <p:ph type="dt" sz="half" idx="10"/>
          </p:nvPr>
        </p:nvSpPr>
        <p:spPr/>
        <p:txBody>
          <a:bodyPr/>
          <a:lstStyle/>
          <a:p>
            <a:fld id="{D85ABEFE-1FB1-48B2-ABB0-EE376441CFDB}" type="datetime4">
              <a:rPr lang="en-US" smtClean="0"/>
              <a:t>July 26, 2017</a:t>
            </a:fld>
            <a:endParaRPr lang="en-US" dirty="0"/>
          </a:p>
        </p:txBody>
      </p:sp>
      <p:sp>
        <p:nvSpPr>
          <p:cNvPr id="5" name="Footer Placeholder 4"/>
          <p:cNvSpPr>
            <a:spLocks noGrp="1"/>
          </p:cNvSpPr>
          <p:nvPr>
            <p:ph type="ftr" sz="quarter" idx="11"/>
          </p:nvPr>
        </p:nvSpPr>
        <p:spPr/>
        <p:txBody>
          <a:bodyPr/>
          <a:lstStyle/>
          <a:p>
            <a:pPr algn="ctr"/>
            <a:r>
              <a:rPr lang="en-US"/>
              <a:t>Private &amp; Confidential</a:t>
            </a:r>
            <a:endParaRPr lang="en-US" dirty="0"/>
          </a:p>
        </p:txBody>
      </p:sp>
      <p:sp>
        <p:nvSpPr>
          <p:cNvPr id="6" name="Slide Number Placeholder 5"/>
          <p:cNvSpPr>
            <a:spLocks noGrp="1"/>
          </p:cNvSpPr>
          <p:nvPr>
            <p:ph type="sldNum" sz="quarter" idx="12"/>
          </p:nvPr>
        </p:nvSpPr>
        <p:spPr/>
        <p:txBody>
          <a:bodyPr/>
          <a:lstStyle/>
          <a:p>
            <a:fld id="{F6F4F151-34B0-4FFA-8BAD-12179CCD96FF}" type="slidenum">
              <a:rPr lang="en-US" smtClean="0"/>
              <a:pPr/>
              <a:t>10</a:t>
            </a:fld>
            <a:endParaRPr lang="en-US" dirty="0"/>
          </a:p>
        </p:txBody>
      </p:sp>
      <p:pic>
        <p:nvPicPr>
          <p:cNvPr id="12" name="Picture 11" descr="S mobile devices">
            <a:extLst>
              <a:ext uri="{FF2B5EF4-FFF2-40B4-BE49-F238E27FC236}">
                <a16:creationId xmlns:a16="http://schemas.microsoft.com/office/drawing/2014/main" id="{FE6F9F7D-F3AB-4565-B7DA-905FD869AB4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266432" y="1676400"/>
            <a:ext cx="2458623" cy="1216165"/>
          </a:xfrm>
          <a:prstGeom prst="rect">
            <a:avLst/>
          </a:prstGeom>
          <a:noFill/>
          <a:ln>
            <a:noFill/>
          </a:ln>
        </p:spPr>
      </p:pic>
      <p:pic>
        <p:nvPicPr>
          <p:cNvPr id="17" name="Picture 16" descr="martphones">
            <a:extLst>
              <a:ext uri="{FF2B5EF4-FFF2-40B4-BE49-F238E27FC236}">
                <a16:creationId xmlns:a16="http://schemas.microsoft.com/office/drawing/2014/main" id="{A82E9438-E0BE-4A2F-AFEE-49FB54D9656D}"/>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55943" y="1447800"/>
            <a:ext cx="1890798" cy="1188013"/>
          </a:xfrm>
          <a:prstGeom prst="rect">
            <a:avLst/>
          </a:prstGeom>
          <a:noFill/>
          <a:ln>
            <a:noFill/>
          </a:ln>
        </p:spPr>
      </p:pic>
      <p:pic>
        <p:nvPicPr>
          <p:cNvPr id="18" name="Picture 17" descr="nline mobile">
            <a:extLst>
              <a:ext uri="{FF2B5EF4-FFF2-40B4-BE49-F238E27FC236}">
                <a16:creationId xmlns:a16="http://schemas.microsoft.com/office/drawing/2014/main" id="{F473C85F-7763-4BB5-9E10-2F7C6D7630BF}"/>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66432" y="4724400"/>
            <a:ext cx="2171783" cy="1052884"/>
          </a:xfrm>
          <a:prstGeom prst="rect">
            <a:avLst/>
          </a:prstGeom>
          <a:noFill/>
          <a:ln>
            <a:noFill/>
          </a:ln>
        </p:spPr>
      </p:pic>
      <p:pic>
        <p:nvPicPr>
          <p:cNvPr id="19" name="Picture 18" descr="verage time spent browsing internet">
            <a:extLst>
              <a:ext uri="{FF2B5EF4-FFF2-40B4-BE49-F238E27FC236}">
                <a16:creationId xmlns:a16="http://schemas.microsoft.com/office/drawing/2014/main" id="{1A6C32F4-A98E-4962-A2F8-7016444AFCC6}"/>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2910956" y="2667000"/>
            <a:ext cx="3084986" cy="1873596"/>
          </a:xfrm>
          <a:prstGeom prst="rect">
            <a:avLst/>
          </a:prstGeom>
          <a:noFill/>
          <a:ln>
            <a:noFill/>
          </a:ln>
        </p:spPr>
      </p:pic>
      <p:pic>
        <p:nvPicPr>
          <p:cNvPr id="20" name="Picture 19" descr="bandon mobile website">
            <a:extLst>
              <a:ext uri="{FF2B5EF4-FFF2-40B4-BE49-F238E27FC236}">
                <a16:creationId xmlns:a16="http://schemas.microsoft.com/office/drawing/2014/main" id="{C31CD494-F7AC-4353-94F1-42FEEF57B6D1}"/>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5715000" y="4800600"/>
            <a:ext cx="2446915" cy="1411460"/>
          </a:xfrm>
          <a:prstGeom prst="rect">
            <a:avLst/>
          </a:prstGeom>
          <a:noFill/>
          <a:ln>
            <a:noFill/>
          </a:ln>
        </p:spPr>
      </p:pic>
      <p:sp>
        <p:nvSpPr>
          <p:cNvPr id="3" name="Rectangle 2">
            <a:extLst>
              <a:ext uri="{FF2B5EF4-FFF2-40B4-BE49-F238E27FC236}">
                <a16:creationId xmlns:a16="http://schemas.microsoft.com/office/drawing/2014/main" id="{CD4E5C54-7B5C-451F-B374-BE7519B2FE2D}"/>
              </a:ext>
            </a:extLst>
          </p:cNvPr>
          <p:cNvSpPr/>
          <p:nvPr/>
        </p:nvSpPr>
        <p:spPr>
          <a:xfrm>
            <a:off x="4730087" y="4267200"/>
            <a:ext cx="4572000" cy="984885"/>
          </a:xfrm>
          <a:prstGeom prst="rect">
            <a:avLst/>
          </a:prstGeom>
        </p:spPr>
        <p:txBody>
          <a:bodyPr>
            <a:spAutoFit/>
          </a:bodyPr>
          <a:lstStyle/>
          <a:p>
            <a:r>
              <a:rPr lang="en-IN" sz="4000" b="1" dirty="0">
                <a:solidFill>
                  <a:schemeClr val="accent4"/>
                </a:solidFill>
                <a:latin typeface="inherit"/>
                <a:ea typeface="Times New Roman" panose="02020603050405020304" pitchFamily="18" charset="0"/>
                <a:cs typeface="Times New Roman" panose="02020603050405020304" pitchFamily="18" charset="0"/>
              </a:rPr>
              <a:t>74%</a:t>
            </a:r>
            <a:r>
              <a:rPr lang="en-IN" dirty="0">
                <a:solidFill>
                  <a:schemeClr val="accent4"/>
                </a:solidFill>
                <a:latin typeface="inherit"/>
                <a:ea typeface="Times New Roman" panose="02020603050405020304" pitchFamily="18" charset="0"/>
                <a:cs typeface="Times New Roman" panose="02020603050405020304" pitchFamily="18" charset="0"/>
              </a:rPr>
              <a:t>would abandon mobile websites that don’t load within 5 seconds.</a:t>
            </a:r>
            <a:endParaRPr lang="en-US" dirty="0">
              <a:solidFill>
                <a:schemeClr val="accent4"/>
              </a:solidFill>
            </a:endParaRPr>
          </a:p>
        </p:txBody>
      </p:sp>
      <p:sp>
        <p:nvSpPr>
          <p:cNvPr id="9" name="Rectangle 8">
            <a:extLst>
              <a:ext uri="{FF2B5EF4-FFF2-40B4-BE49-F238E27FC236}">
                <a16:creationId xmlns:a16="http://schemas.microsoft.com/office/drawing/2014/main" id="{81D0C4BE-D215-4BDE-82F1-7D621B60499D}"/>
              </a:ext>
            </a:extLst>
          </p:cNvPr>
          <p:cNvSpPr/>
          <p:nvPr/>
        </p:nvSpPr>
        <p:spPr>
          <a:xfrm>
            <a:off x="920088" y="2975530"/>
            <a:ext cx="8381999" cy="369332"/>
          </a:xfrm>
          <a:prstGeom prst="rect">
            <a:avLst/>
          </a:prstGeom>
        </p:spPr>
        <p:txBody>
          <a:bodyPr wrap="square">
            <a:spAutoFit/>
          </a:bodyPr>
          <a:lstStyle/>
          <a:p>
            <a:r>
              <a:rPr lang="en-IN" dirty="0">
                <a:solidFill>
                  <a:schemeClr val="accent6">
                    <a:lumMod val="75000"/>
                  </a:schemeClr>
                </a:solidFill>
                <a:latin typeface="inherit"/>
                <a:ea typeface="Times New Roman" panose="02020603050405020304" pitchFamily="18" charset="0"/>
                <a:cs typeface="Times New Roman" panose="02020603050405020304" pitchFamily="18" charset="0"/>
              </a:rPr>
              <a:t>These mobile users average</a:t>
            </a:r>
            <a:r>
              <a:rPr lang="en-IN" b="1" dirty="0">
                <a:solidFill>
                  <a:schemeClr val="accent6">
                    <a:lumMod val="75000"/>
                  </a:schemeClr>
                </a:solidFill>
                <a:latin typeface="inherit"/>
                <a:ea typeface="Times New Roman" panose="02020603050405020304" pitchFamily="18" charset="0"/>
                <a:cs typeface="Times New Roman" panose="02020603050405020304" pitchFamily="18" charset="0"/>
              </a:rPr>
              <a:t>1.4 hours </a:t>
            </a:r>
            <a:r>
              <a:rPr lang="en-IN" dirty="0">
                <a:solidFill>
                  <a:schemeClr val="accent6">
                    <a:lumMod val="75000"/>
                  </a:schemeClr>
                </a:solidFill>
                <a:latin typeface="inherit"/>
                <a:ea typeface="Times New Roman" panose="02020603050405020304" pitchFamily="18" charset="0"/>
                <a:cs typeface="Times New Roman" panose="02020603050405020304" pitchFamily="18" charset="0"/>
              </a:rPr>
              <a:t>of mobile internet browsing every day.</a:t>
            </a:r>
            <a:endParaRPr lang="en-US" dirty="0">
              <a:solidFill>
                <a:schemeClr val="accent6">
                  <a:lumMod val="75000"/>
                </a:schemeClr>
              </a:solidFill>
            </a:endParaRPr>
          </a:p>
        </p:txBody>
      </p:sp>
      <p:sp>
        <p:nvSpPr>
          <p:cNvPr id="10" name="Rectangle 9">
            <a:extLst>
              <a:ext uri="{FF2B5EF4-FFF2-40B4-BE49-F238E27FC236}">
                <a16:creationId xmlns:a16="http://schemas.microsoft.com/office/drawing/2014/main" id="{A957CDFD-5F6A-42FB-AA94-5F30E6589CB5}"/>
              </a:ext>
            </a:extLst>
          </p:cNvPr>
          <p:cNvSpPr/>
          <p:nvPr/>
        </p:nvSpPr>
        <p:spPr>
          <a:xfrm>
            <a:off x="241464" y="4446059"/>
            <a:ext cx="3844322" cy="707886"/>
          </a:xfrm>
          <a:prstGeom prst="rect">
            <a:avLst/>
          </a:prstGeom>
        </p:spPr>
        <p:txBody>
          <a:bodyPr wrap="none">
            <a:spAutoFit/>
          </a:bodyPr>
          <a:lstStyle/>
          <a:p>
            <a:r>
              <a:rPr lang="en-IN" sz="4000" b="1" dirty="0">
                <a:solidFill>
                  <a:schemeClr val="accent2"/>
                </a:solidFill>
                <a:latin typeface="inherit"/>
                <a:ea typeface="Times New Roman" panose="02020603050405020304" pitchFamily="18" charset="0"/>
                <a:cs typeface="Times New Roman" panose="02020603050405020304" pitchFamily="18" charset="0"/>
              </a:rPr>
              <a:t>90%</a:t>
            </a:r>
            <a:r>
              <a:rPr lang="en-IN" dirty="0">
                <a:solidFill>
                  <a:schemeClr val="accent2"/>
                </a:solidFill>
                <a:latin typeface="inherit"/>
                <a:ea typeface="Times New Roman" panose="02020603050405020304" pitchFamily="18" charset="0"/>
                <a:cs typeface="Times New Roman" panose="02020603050405020304" pitchFamily="18" charset="0"/>
              </a:rPr>
              <a:t>of these go online via mobile.</a:t>
            </a:r>
            <a:endParaRPr lang="en-US" dirty="0">
              <a:solidFill>
                <a:schemeClr val="accent2"/>
              </a:solidFill>
            </a:endParaRPr>
          </a:p>
        </p:txBody>
      </p:sp>
      <p:sp>
        <p:nvSpPr>
          <p:cNvPr id="11" name="Rectangle 10">
            <a:extLst>
              <a:ext uri="{FF2B5EF4-FFF2-40B4-BE49-F238E27FC236}">
                <a16:creationId xmlns:a16="http://schemas.microsoft.com/office/drawing/2014/main" id="{917A7C5D-BD16-4181-A353-9AB630106F25}"/>
              </a:ext>
            </a:extLst>
          </p:cNvPr>
          <p:cNvSpPr/>
          <p:nvPr/>
        </p:nvSpPr>
        <p:spPr>
          <a:xfrm>
            <a:off x="5257799" y="1067783"/>
            <a:ext cx="3886201" cy="707886"/>
          </a:xfrm>
          <a:prstGeom prst="rect">
            <a:avLst/>
          </a:prstGeom>
        </p:spPr>
        <p:txBody>
          <a:bodyPr wrap="square">
            <a:spAutoFit/>
          </a:bodyPr>
          <a:lstStyle/>
          <a:p>
            <a:r>
              <a:rPr lang="en-IN" sz="4000" b="1" dirty="0">
                <a:solidFill>
                  <a:schemeClr val="accent1"/>
                </a:solidFill>
                <a:latin typeface="inherit"/>
                <a:ea typeface="Times New Roman" panose="02020603050405020304" pitchFamily="18" charset="0"/>
                <a:cs typeface="Times New Roman" panose="02020603050405020304" pitchFamily="18" charset="0"/>
              </a:rPr>
              <a:t>45%</a:t>
            </a:r>
            <a:r>
              <a:rPr lang="en-IN" dirty="0">
                <a:solidFill>
                  <a:schemeClr val="accent1"/>
                </a:solidFill>
                <a:latin typeface="inherit"/>
                <a:ea typeface="Times New Roman" panose="02020603050405020304" pitchFamily="18" charset="0"/>
                <a:cs typeface="Times New Roman" panose="02020603050405020304" pitchFamily="18" charset="0"/>
              </a:rPr>
              <a:t>of these own smartphones</a:t>
            </a:r>
            <a:endParaRPr lang="en-US" dirty="0">
              <a:solidFill>
                <a:schemeClr val="accent1"/>
              </a:solidFill>
            </a:endParaRPr>
          </a:p>
        </p:txBody>
      </p:sp>
      <p:sp>
        <p:nvSpPr>
          <p:cNvPr id="21" name="Rectangle 20">
            <a:extLst>
              <a:ext uri="{FF2B5EF4-FFF2-40B4-BE49-F238E27FC236}">
                <a16:creationId xmlns:a16="http://schemas.microsoft.com/office/drawing/2014/main" id="{E3552593-3100-4341-A147-11923CBAE259}"/>
              </a:ext>
            </a:extLst>
          </p:cNvPr>
          <p:cNvSpPr/>
          <p:nvPr/>
        </p:nvSpPr>
        <p:spPr>
          <a:xfrm>
            <a:off x="228600" y="1122575"/>
            <a:ext cx="4416208" cy="707886"/>
          </a:xfrm>
          <a:prstGeom prst="rect">
            <a:avLst/>
          </a:prstGeom>
        </p:spPr>
        <p:txBody>
          <a:bodyPr wrap="square">
            <a:spAutoFit/>
          </a:bodyPr>
          <a:lstStyle/>
          <a:p>
            <a:r>
              <a:rPr lang="en-IN" sz="4000" b="1" dirty="0">
                <a:solidFill>
                  <a:schemeClr val="accent3"/>
                </a:solidFill>
                <a:latin typeface="inherit"/>
                <a:ea typeface="Times New Roman" panose="02020603050405020304" pitchFamily="18" charset="0"/>
                <a:cs typeface="Times New Roman" panose="02020603050405020304" pitchFamily="18" charset="0"/>
              </a:rPr>
              <a:t>87%</a:t>
            </a:r>
            <a:r>
              <a:rPr lang="en-IN" dirty="0">
                <a:solidFill>
                  <a:schemeClr val="accent3"/>
                </a:solidFill>
                <a:latin typeface="inherit"/>
                <a:ea typeface="Times New Roman" panose="02020603050405020304" pitchFamily="18" charset="0"/>
                <a:cs typeface="Times New Roman" panose="02020603050405020304" pitchFamily="18" charset="0"/>
              </a:rPr>
              <a:t>of U.S. citizens own mobile devices.</a:t>
            </a:r>
            <a:endParaRPr lang="en-US" dirty="0">
              <a:solidFill>
                <a:schemeClr val="accent3"/>
              </a:solidFill>
            </a:endParaRPr>
          </a:p>
        </p:txBody>
      </p:sp>
    </p:spTree>
    <p:extLst>
      <p:ext uri="{BB962C8B-B14F-4D97-AF65-F5344CB8AC3E}">
        <p14:creationId xmlns:p14="http://schemas.microsoft.com/office/powerpoint/2010/main" val="1805832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Continuing…</a:t>
            </a:r>
          </a:p>
        </p:txBody>
      </p:sp>
      <p:sp>
        <p:nvSpPr>
          <p:cNvPr id="4" name="Date Placeholder 3"/>
          <p:cNvSpPr>
            <a:spLocks noGrp="1"/>
          </p:cNvSpPr>
          <p:nvPr>
            <p:ph type="dt" sz="half" idx="10"/>
          </p:nvPr>
        </p:nvSpPr>
        <p:spPr/>
        <p:txBody>
          <a:bodyPr/>
          <a:lstStyle/>
          <a:p>
            <a:fld id="{D85ABEFE-1FB1-48B2-ABB0-EE376441CFDB}" type="datetime4">
              <a:rPr lang="en-US" smtClean="0"/>
              <a:t>July 26, 2017</a:t>
            </a:fld>
            <a:endParaRPr lang="en-US" dirty="0"/>
          </a:p>
        </p:txBody>
      </p:sp>
      <p:sp>
        <p:nvSpPr>
          <p:cNvPr id="5" name="Footer Placeholder 4"/>
          <p:cNvSpPr>
            <a:spLocks noGrp="1"/>
          </p:cNvSpPr>
          <p:nvPr>
            <p:ph type="ftr" sz="quarter" idx="11"/>
          </p:nvPr>
        </p:nvSpPr>
        <p:spPr/>
        <p:txBody>
          <a:bodyPr/>
          <a:lstStyle/>
          <a:p>
            <a:pPr algn="ctr"/>
            <a:r>
              <a:rPr lang="en-US"/>
              <a:t>Private &amp; Confidential</a:t>
            </a:r>
            <a:endParaRPr lang="en-US" dirty="0"/>
          </a:p>
        </p:txBody>
      </p:sp>
      <p:sp>
        <p:nvSpPr>
          <p:cNvPr id="6" name="Slide Number Placeholder 5"/>
          <p:cNvSpPr>
            <a:spLocks noGrp="1"/>
          </p:cNvSpPr>
          <p:nvPr>
            <p:ph type="sldNum" sz="quarter" idx="12"/>
          </p:nvPr>
        </p:nvSpPr>
        <p:spPr/>
        <p:txBody>
          <a:bodyPr/>
          <a:lstStyle/>
          <a:p>
            <a:fld id="{F6F4F151-34B0-4FFA-8BAD-12179CCD96FF}" type="slidenum">
              <a:rPr lang="en-US" smtClean="0"/>
              <a:pPr/>
              <a:t>11</a:t>
            </a:fld>
            <a:endParaRPr lang="en-US" dirty="0"/>
          </a:p>
        </p:txBody>
      </p:sp>
      <p:sp>
        <p:nvSpPr>
          <p:cNvPr id="2" name="Rectangle 1">
            <a:extLst>
              <a:ext uri="{FF2B5EF4-FFF2-40B4-BE49-F238E27FC236}">
                <a16:creationId xmlns:a16="http://schemas.microsoft.com/office/drawing/2014/main" id="{6135745E-5564-43A3-8815-CC56C5D623FA}"/>
              </a:ext>
            </a:extLst>
          </p:cNvPr>
          <p:cNvSpPr/>
          <p:nvPr/>
        </p:nvSpPr>
        <p:spPr>
          <a:xfrm>
            <a:off x="304800" y="1157595"/>
            <a:ext cx="8686800" cy="5319405"/>
          </a:xfrm>
          <a:prstGeom prst="rect">
            <a:avLst/>
          </a:prstGeom>
        </p:spPr>
        <p:txBody>
          <a:bodyPr wrap="square">
            <a:spAutoFit/>
          </a:bodyPr>
          <a:lstStyle/>
          <a:p>
            <a:pPr algn="just" fontAlgn="base">
              <a:lnSpc>
                <a:spcPct val="150000"/>
              </a:lnSpc>
              <a:spcAft>
                <a:spcPts val="750"/>
              </a:spcAft>
            </a:pPr>
            <a:r>
              <a:rPr lang="en-IN" dirty="0">
                <a:solidFill>
                  <a:srgbClr val="000000"/>
                </a:solidFill>
                <a:ea typeface="MS Mincho" panose="02020609040205080304" pitchFamily="49" charset="-128"/>
                <a:cs typeface="Times New Roman" panose="02020603050405020304" pitchFamily="18" charset="0"/>
              </a:rPr>
              <a:t>The entire focus should lie on treating the two entities – mobile and desktop – separately, at least from a website design standpoint. Without this strategy, mobile user experience in accessing desktop versions of websites is usually compromised in terms of page load times, usability and functionality. Compromising these core aspects of mobile websites can force online businesses into facing the obvious negative implications including:</a:t>
            </a:r>
            <a:endParaRPr lang="en-US" dirty="0">
              <a:ea typeface="MS Mincho" panose="02020609040205080304" pitchFamily="49" charset="-128"/>
              <a:cs typeface="Times New Roman" panose="02020603050405020304" pitchFamily="18" charset="0"/>
            </a:endParaRPr>
          </a:p>
          <a:p>
            <a:pPr marL="285750" marR="0" lvl="0" indent="-285750" algn="just" fontAlgn="base">
              <a:lnSpc>
                <a:spcPct val="150000"/>
              </a:lnSpc>
              <a:spcBef>
                <a:spcPts val="0"/>
              </a:spcBef>
              <a:spcAft>
                <a:spcPts val="0"/>
              </a:spcAft>
              <a:buSzPts val="1000"/>
              <a:buFont typeface="Arial" panose="020B0604020202020204" pitchFamily="34" charset="0"/>
              <a:buChar char="•"/>
              <a:tabLst>
                <a:tab pos="457200" algn="l"/>
              </a:tabLst>
            </a:pPr>
            <a:r>
              <a:rPr lang="en-IN" sz="1600" b="1" dirty="0">
                <a:solidFill>
                  <a:srgbClr val="000000"/>
                </a:solidFill>
                <a:ea typeface="Times New Roman" panose="02020603050405020304" pitchFamily="18" charset="0"/>
                <a:cs typeface="Times New Roman" panose="02020603050405020304" pitchFamily="18" charset="0"/>
              </a:rPr>
              <a:t>Low Mobile Purchases:</a:t>
            </a:r>
            <a:r>
              <a:rPr lang="en-IN" sz="1600" dirty="0">
                <a:solidFill>
                  <a:srgbClr val="000000"/>
                </a:solidFill>
                <a:ea typeface="Times New Roman" panose="02020603050405020304" pitchFamily="18" charset="0"/>
                <a:cs typeface="Times New Roman" panose="02020603050405020304" pitchFamily="18" charset="0"/>
              </a:rPr>
              <a:t> Mobile internet shoppers have shorter attention span and lower patience than desktop internet users.</a:t>
            </a:r>
            <a:endParaRPr lang="en-US" sz="1600" dirty="0">
              <a:ea typeface="MS Mincho" panose="02020609040205080304" pitchFamily="49" charset="-128"/>
              <a:cs typeface="Times New Roman" panose="02020603050405020304" pitchFamily="18" charset="0"/>
            </a:endParaRPr>
          </a:p>
          <a:p>
            <a:pPr marL="285750" marR="0" lvl="0" indent="-285750" algn="just" fontAlgn="base">
              <a:lnSpc>
                <a:spcPct val="150000"/>
              </a:lnSpc>
              <a:spcBef>
                <a:spcPts val="0"/>
              </a:spcBef>
              <a:spcAft>
                <a:spcPts val="0"/>
              </a:spcAft>
              <a:buSzPts val="1000"/>
              <a:buFont typeface="Arial" panose="020B0604020202020204" pitchFamily="34" charset="0"/>
              <a:buChar char="•"/>
              <a:tabLst>
                <a:tab pos="457200" algn="l"/>
              </a:tabLst>
            </a:pPr>
            <a:r>
              <a:rPr lang="en-IN" sz="1600" b="1" dirty="0">
                <a:solidFill>
                  <a:srgbClr val="000000"/>
                </a:solidFill>
                <a:ea typeface="Times New Roman" panose="02020603050405020304" pitchFamily="18" charset="0"/>
                <a:cs typeface="Times New Roman" panose="02020603050405020304" pitchFamily="18" charset="0"/>
              </a:rPr>
              <a:t>Losing Competition:</a:t>
            </a:r>
            <a:r>
              <a:rPr lang="en-IN" sz="1600" dirty="0">
                <a:solidFill>
                  <a:srgbClr val="000000"/>
                </a:solidFill>
                <a:ea typeface="Times New Roman" panose="02020603050405020304" pitchFamily="18" charset="0"/>
                <a:cs typeface="Times New Roman" panose="02020603050405020304" pitchFamily="18" charset="0"/>
              </a:rPr>
              <a:t> According to a survey of over a thousand U.S. adult smartphone users, almost 75 percent of the respondents said they prefer revisiting mobile ecommerce sites that deliver high-end mobile user experience.</a:t>
            </a:r>
            <a:endParaRPr lang="en-US" sz="1600" dirty="0">
              <a:ea typeface="MS Mincho" panose="02020609040205080304" pitchFamily="49" charset="-128"/>
              <a:cs typeface="Times New Roman" panose="02020603050405020304" pitchFamily="18" charset="0"/>
            </a:endParaRPr>
          </a:p>
          <a:p>
            <a:pPr marL="285750" marR="0" lvl="0" indent="-285750" algn="just" fontAlgn="base">
              <a:lnSpc>
                <a:spcPct val="150000"/>
              </a:lnSpc>
              <a:spcBef>
                <a:spcPts val="0"/>
              </a:spcBef>
              <a:spcAft>
                <a:spcPts val="0"/>
              </a:spcAft>
              <a:buSzPts val="1000"/>
              <a:buFont typeface="Arial" panose="020B0604020202020204" pitchFamily="34" charset="0"/>
              <a:buChar char="•"/>
              <a:tabLst>
                <a:tab pos="457200" algn="l"/>
              </a:tabLst>
            </a:pPr>
            <a:r>
              <a:rPr lang="en-IN" sz="1600" b="1" dirty="0">
                <a:solidFill>
                  <a:srgbClr val="000000"/>
                </a:solidFill>
                <a:ea typeface="Times New Roman" panose="02020603050405020304" pitchFamily="18" charset="0"/>
                <a:cs typeface="Times New Roman" panose="02020603050405020304" pitchFamily="18" charset="0"/>
              </a:rPr>
              <a:t>Losing Brand Value:</a:t>
            </a:r>
            <a:r>
              <a:rPr lang="en-IN" sz="1600" dirty="0">
                <a:solidFill>
                  <a:srgbClr val="000000"/>
                </a:solidFill>
                <a:ea typeface="Times New Roman" panose="02020603050405020304" pitchFamily="18" charset="0"/>
                <a:cs typeface="Times New Roman" panose="02020603050405020304" pitchFamily="18" charset="0"/>
              </a:rPr>
              <a:t> Poorly designed mobile websites that simply shrink the HTML of full desktop website version for visitors to zoom in and out in navigating through mobile Web pages makes users less likely to engage with the company in the future.</a:t>
            </a:r>
            <a:endParaRPr lang="en-US" sz="1600" dirty="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951574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What Mobile website wants?</a:t>
            </a:r>
          </a:p>
        </p:txBody>
      </p:sp>
      <p:sp>
        <p:nvSpPr>
          <p:cNvPr id="4" name="Date Placeholder 3"/>
          <p:cNvSpPr>
            <a:spLocks noGrp="1"/>
          </p:cNvSpPr>
          <p:nvPr>
            <p:ph type="dt" sz="half" idx="10"/>
          </p:nvPr>
        </p:nvSpPr>
        <p:spPr/>
        <p:txBody>
          <a:bodyPr/>
          <a:lstStyle/>
          <a:p>
            <a:fld id="{D85ABEFE-1FB1-48B2-ABB0-EE376441CFDB}" type="datetime4">
              <a:rPr lang="en-US" smtClean="0"/>
              <a:t>July 26, 2017</a:t>
            </a:fld>
            <a:endParaRPr lang="en-US" dirty="0"/>
          </a:p>
        </p:txBody>
      </p:sp>
      <p:sp>
        <p:nvSpPr>
          <p:cNvPr id="5" name="Footer Placeholder 4"/>
          <p:cNvSpPr>
            <a:spLocks noGrp="1"/>
          </p:cNvSpPr>
          <p:nvPr>
            <p:ph type="ftr" sz="quarter" idx="11"/>
          </p:nvPr>
        </p:nvSpPr>
        <p:spPr/>
        <p:txBody>
          <a:bodyPr/>
          <a:lstStyle/>
          <a:p>
            <a:pPr algn="ctr"/>
            <a:r>
              <a:rPr lang="en-US"/>
              <a:t>Private &amp; Confidential</a:t>
            </a:r>
            <a:endParaRPr lang="en-US" dirty="0"/>
          </a:p>
        </p:txBody>
      </p:sp>
      <p:sp>
        <p:nvSpPr>
          <p:cNvPr id="6" name="Slide Number Placeholder 5"/>
          <p:cNvSpPr>
            <a:spLocks noGrp="1"/>
          </p:cNvSpPr>
          <p:nvPr>
            <p:ph type="sldNum" sz="quarter" idx="12"/>
          </p:nvPr>
        </p:nvSpPr>
        <p:spPr/>
        <p:txBody>
          <a:bodyPr/>
          <a:lstStyle/>
          <a:p>
            <a:fld id="{F6F4F151-34B0-4FFA-8BAD-12179CCD96FF}" type="slidenum">
              <a:rPr lang="en-US" smtClean="0"/>
              <a:pPr/>
              <a:t>12</a:t>
            </a:fld>
            <a:endParaRPr lang="en-US" dirty="0"/>
          </a:p>
        </p:txBody>
      </p:sp>
      <p:sp>
        <p:nvSpPr>
          <p:cNvPr id="2" name="Rectangle 1">
            <a:extLst>
              <a:ext uri="{FF2B5EF4-FFF2-40B4-BE49-F238E27FC236}">
                <a16:creationId xmlns:a16="http://schemas.microsoft.com/office/drawing/2014/main" id="{08A8D4B3-724C-48E6-8F83-AF0A88C43880}"/>
              </a:ext>
            </a:extLst>
          </p:cNvPr>
          <p:cNvSpPr/>
          <p:nvPr/>
        </p:nvSpPr>
        <p:spPr>
          <a:xfrm>
            <a:off x="228600" y="1219200"/>
            <a:ext cx="8686800" cy="5054589"/>
          </a:xfrm>
          <a:prstGeom prst="rect">
            <a:avLst/>
          </a:prstGeom>
        </p:spPr>
        <p:txBody>
          <a:bodyPr wrap="square">
            <a:spAutoFit/>
          </a:bodyPr>
          <a:lstStyle/>
          <a:p>
            <a:pPr algn="just" fontAlgn="base">
              <a:lnSpc>
                <a:spcPct val="150000"/>
              </a:lnSpc>
              <a:spcAft>
                <a:spcPts val="750"/>
              </a:spcAft>
            </a:pPr>
            <a:r>
              <a:rPr lang="en-IN" sz="1600" dirty="0">
                <a:latin typeface="Times New Roman" pitchFamily="18" charset="0"/>
                <a:ea typeface="Verdana" pitchFamily="34" charset="0"/>
                <a:cs typeface="Times New Roman" pitchFamily="18" charset="0"/>
              </a:rPr>
              <a:t>Search Engine Optimization of mobile websites is now a separate trade – and so is mobile website speed optimization, which constitutes of:</a:t>
            </a:r>
            <a:endParaRPr lang="en-US" sz="1600" dirty="0">
              <a:latin typeface="Times New Roman" pitchFamily="18" charset="0"/>
              <a:ea typeface="Verdana" pitchFamily="34" charset="0"/>
              <a:cs typeface="Times New Roman" pitchFamily="18" charset="0"/>
            </a:endParaRPr>
          </a:p>
          <a:p>
            <a:pPr marL="342900" marR="0" lvl="0" indent="-342900" algn="just" fontAlgn="base">
              <a:spcBef>
                <a:spcPts val="0"/>
              </a:spcBef>
              <a:spcAft>
                <a:spcPts val="750"/>
              </a:spcAft>
              <a:buSzPts val="1000"/>
              <a:buFont typeface="Arial" panose="020B0604020202020204" pitchFamily="34" charset="0"/>
              <a:buChar char="•"/>
              <a:tabLst>
                <a:tab pos="457200" algn="l"/>
              </a:tabLst>
            </a:pPr>
            <a:r>
              <a:rPr lang="en-IN" sz="1600" dirty="0">
                <a:latin typeface="Times New Roman" pitchFamily="18" charset="0"/>
                <a:ea typeface="Verdana" pitchFamily="34" charset="0"/>
                <a:cs typeface="Times New Roman" pitchFamily="18" charset="0"/>
              </a:rPr>
              <a:t>High page speed</a:t>
            </a:r>
            <a:endParaRPr lang="en-US" sz="1600" dirty="0">
              <a:latin typeface="Times New Roman" pitchFamily="18" charset="0"/>
              <a:ea typeface="Verdana" pitchFamily="34" charset="0"/>
              <a:cs typeface="Times New Roman" pitchFamily="18" charset="0"/>
            </a:endParaRPr>
          </a:p>
          <a:p>
            <a:pPr marL="342900" marR="0" lvl="0" indent="-342900" algn="just" fontAlgn="base">
              <a:spcBef>
                <a:spcPts val="0"/>
              </a:spcBef>
              <a:spcAft>
                <a:spcPts val="750"/>
              </a:spcAft>
              <a:buSzPts val="1000"/>
              <a:buFont typeface="Arial" panose="020B0604020202020204" pitchFamily="34" charset="0"/>
              <a:buChar char="•"/>
              <a:tabLst>
                <a:tab pos="457200" algn="l"/>
              </a:tabLst>
            </a:pPr>
            <a:r>
              <a:rPr lang="en-IN" sz="1600" dirty="0">
                <a:latin typeface="Times New Roman" pitchFamily="18" charset="0"/>
                <a:ea typeface="Verdana" pitchFamily="34" charset="0"/>
                <a:cs typeface="Times New Roman" pitchFamily="18" charset="0"/>
              </a:rPr>
              <a:t>Low page load times</a:t>
            </a:r>
            <a:endParaRPr lang="en-US" sz="1600" dirty="0">
              <a:latin typeface="Times New Roman" pitchFamily="18" charset="0"/>
              <a:ea typeface="Verdana" pitchFamily="34" charset="0"/>
              <a:cs typeface="Times New Roman" pitchFamily="18" charset="0"/>
            </a:endParaRPr>
          </a:p>
          <a:p>
            <a:pPr marL="342900" marR="0" lvl="0" indent="-342900" algn="just" fontAlgn="base">
              <a:spcBef>
                <a:spcPts val="0"/>
              </a:spcBef>
              <a:spcAft>
                <a:spcPts val="750"/>
              </a:spcAft>
              <a:buSzPts val="1000"/>
              <a:buFont typeface="Arial" panose="020B0604020202020204" pitchFamily="34" charset="0"/>
              <a:buChar char="•"/>
              <a:tabLst>
                <a:tab pos="457200" algn="l"/>
              </a:tabLst>
            </a:pPr>
            <a:r>
              <a:rPr lang="en-IN" sz="1600" dirty="0">
                <a:latin typeface="Times New Roman" pitchFamily="18" charset="0"/>
                <a:ea typeface="Verdana" pitchFamily="34" charset="0"/>
                <a:cs typeface="Times New Roman" pitchFamily="18" charset="0"/>
              </a:rPr>
              <a:t>Efficient delivery of media-rich content</a:t>
            </a:r>
            <a:endParaRPr lang="en-US" sz="1600" dirty="0">
              <a:latin typeface="Times New Roman" pitchFamily="18" charset="0"/>
              <a:ea typeface="Verdana" pitchFamily="34" charset="0"/>
              <a:cs typeface="Times New Roman" pitchFamily="18" charset="0"/>
            </a:endParaRPr>
          </a:p>
          <a:p>
            <a:pPr marL="342900" marR="0" lvl="0" indent="-342900" algn="just" fontAlgn="base">
              <a:spcBef>
                <a:spcPts val="0"/>
              </a:spcBef>
              <a:spcAft>
                <a:spcPts val="750"/>
              </a:spcAft>
              <a:buSzPts val="1000"/>
              <a:buFont typeface="Arial" panose="020B0604020202020204" pitchFamily="34" charset="0"/>
              <a:buChar char="•"/>
              <a:tabLst>
                <a:tab pos="457200" algn="l"/>
              </a:tabLst>
            </a:pPr>
            <a:r>
              <a:rPr lang="en-IN" sz="1600" dirty="0">
                <a:latin typeface="Times New Roman" pitchFamily="18" charset="0"/>
                <a:ea typeface="Verdana" pitchFamily="34" charset="0"/>
                <a:cs typeface="Times New Roman" pitchFamily="18" charset="0"/>
              </a:rPr>
              <a:t>Download speed</a:t>
            </a:r>
            <a:endParaRPr lang="en-US" sz="1600" dirty="0">
              <a:latin typeface="Times New Roman" pitchFamily="18" charset="0"/>
              <a:ea typeface="Verdana" pitchFamily="34" charset="0"/>
              <a:cs typeface="Times New Roman" pitchFamily="18" charset="0"/>
            </a:endParaRPr>
          </a:p>
          <a:p>
            <a:pPr marL="342900" marR="0" lvl="0" indent="-342900" algn="just" fontAlgn="base">
              <a:spcBef>
                <a:spcPts val="0"/>
              </a:spcBef>
              <a:spcAft>
                <a:spcPts val="750"/>
              </a:spcAft>
              <a:buSzPts val="1000"/>
              <a:buFont typeface="Arial" panose="020B0604020202020204" pitchFamily="34" charset="0"/>
              <a:buChar char="•"/>
              <a:tabLst>
                <a:tab pos="457200" algn="l"/>
              </a:tabLst>
            </a:pPr>
            <a:r>
              <a:rPr lang="en-IN" sz="1600" dirty="0">
                <a:latin typeface="Times New Roman" pitchFamily="18" charset="0"/>
                <a:ea typeface="Verdana" pitchFamily="34" charset="0"/>
                <a:cs typeface="Times New Roman" pitchFamily="18" charset="0"/>
              </a:rPr>
              <a:t>Optimal site format</a:t>
            </a:r>
            <a:endParaRPr lang="en-US" sz="1600" dirty="0">
              <a:latin typeface="Times New Roman" pitchFamily="18" charset="0"/>
              <a:ea typeface="Verdana" pitchFamily="34" charset="0"/>
              <a:cs typeface="Times New Roman" pitchFamily="18" charset="0"/>
            </a:endParaRPr>
          </a:p>
          <a:p>
            <a:pPr marL="342900" marR="0" lvl="0" indent="-342900" algn="just" fontAlgn="base">
              <a:spcBef>
                <a:spcPts val="0"/>
              </a:spcBef>
              <a:spcAft>
                <a:spcPts val="750"/>
              </a:spcAft>
              <a:buSzPts val="1000"/>
              <a:buFont typeface="Arial" panose="020B0604020202020204" pitchFamily="34" charset="0"/>
              <a:buChar char="•"/>
              <a:tabLst>
                <a:tab pos="457200" algn="l"/>
              </a:tabLst>
            </a:pPr>
            <a:r>
              <a:rPr lang="en-IN" sz="1600" dirty="0">
                <a:latin typeface="Times New Roman" pitchFamily="18" charset="0"/>
                <a:ea typeface="Verdana" pitchFamily="34" charset="0"/>
                <a:cs typeface="Times New Roman" pitchFamily="18" charset="0"/>
              </a:rPr>
              <a:t>Easy navigation and usability across the website</a:t>
            </a:r>
            <a:endParaRPr lang="en-US" sz="1600" dirty="0">
              <a:latin typeface="Times New Roman" pitchFamily="18" charset="0"/>
              <a:ea typeface="Verdana" pitchFamily="34" charset="0"/>
              <a:cs typeface="Times New Roman" pitchFamily="18" charset="0"/>
            </a:endParaRPr>
          </a:p>
          <a:p>
            <a:pPr marL="342900" marR="0" lvl="0" indent="-342900" algn="just" fontAlgn="base">
              <a:spcBef>
                <a:spcPts val="0"/>
              </a:spcBef>
              <a:spcAft>
                <a:spcPts val="750"/>
              </a:spcAft>
              <a:buSzPts val="1000"/>
              <a:buFont typeface="Arial" panose="020B0604020202020204" pitchFamily="34" charset="0"/>
              <a:buChar char="•"/>
              <a:tabLst>
                <a:tab pos="457200" algn="l"/>
              </a:tabLst>
            </a:pPr>
            <a:r>
              <a:rPr lang="en-IN" sz="1600" dirty="0">
                <a:latin typeface="Times New Roman" pitchFamily="18" charset="0"/>
                <a:ea typeface="Verdana" pitchFamily="34" charset="0"/>
                <a:cs typeface="Times New Roman" pitchFamily="18" charset="0"/>
              </a:rPr>
              <a:t>And a fully functional website requiring minimal user-input in performing otherwise complex task of mobile internet usage.</a:t>
            </a:r>
            <a:endParaRPr lang="en-US" sz="1600" dirty="0">
              <a:latin typeface="Times New Roman" pitchFamily="18" charset="0"/>
              <a:ea typeface="Verdana" pitchFamily="34" charset="0"/>
              <a:cs typeface="Times New Roman" pitchFamily="18" charset="0"/>
            </a:endParaRPr>
          </a:p>
          <a:p>
            <a:pPr algn="just">
              <a:lnSpc>
                <a:spcPct val="150000"/>
              </a:lnSpc>
            </a:pPr>
            <a:r>
              <a:rPr lang="en-IN" sz="1600" dirty="0">
                <a:latin typeface="Times New Roman" pitchFamily="18" charset="0"/>
                <a:ea typeface="Verdana" pitchFamily="34" charset="0"/>
                <a:cs typeface="Times New Roman" pitchFamily="18" charset="0"/>
              </a:rPr>
              <a:t>By addressing these issues, micro-sites in the mobile internet sector can hope to compete with their larger counterparts enjoying up to 1.2 percent conversion rates (twice as much as desktop-site conversion rates!), and well over 80 percent of revenue per conversion achieved with the desktop versions of their sites.</a:t>
            </a:r>
            <a:endParaRPr lang="en-US" sz="1600" dirty="0">
              <a:latin typeface="Times New Roman" pitchFamily="18" charset="0"/>
              <a:ea typeface="Verdana" pitchFamily="34" charset="0"/>
              <a:cs typeface="Times New Roman" pitchFamily="18" charset="0"/>
            </a:endParaRPr>
          </a:p>
        </p:txBody>
      </p:sp>
    </p:spTree>
    <p:extLst>
      <p:ext uri="{BB962C8B-B14F-4D97-AF65-F5344CB8AC3E}">
        <p14:creationId xmlns:p14="http://schemas.microsoft.com/office/powerpoint/2010/main" val="4241046677"/>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Increasing Website Performance</a:t>
            </a:r>
          </a:p>
        </p:txBody>
      </p:sp>
      <p:sp>
        <p:nvSpPr>
          <p:cNvPr id="4" name="Date Placeholder 3"/>
          <p:cNvSpPr>
            <a:spLocks noGrp="1"/>
          </p:cNvSpPr>
          <p:nvPr>
            <p:ph type="dt" sz="half" idx="10"/>
          </p:nvPr>
        </p:nvSpPr>
        <p:spPr/>
        <p:txBody>
          <a:bodyPr/>
          <a:lstStyle/>
          <a:p>
            <a:fld id="{D85ABEFE-1FB1-48B2-ABB0-EE376441CFDB}" type="datetime4">
              <a:rPr lang="en-US" smtClean="0"/>
              <a:t>July 26, 2017</a:t>
            </a:fld>
            <a:endParaRPr lang="en-US" dirty="0"/>
          </a:p>
        </p:txBody>
      </p:sp>
      <p:sp>
        <p:nvSpPr>
          <p:cNvPr id="5" name="Footer Placeholder 4"/>
          <p:cNvSpPr>
            <a:spLocks noGrp="1"/>
          </p:cNvSpPr>
          <p:nvPr>
            <p:ph type="ftr" sz="quarter" idx="11"/>
          </p:nvPr>
        </p:nvSpPr>
        <p:spPr/>
        <p:txBody>
          <a:bodyPr/>
          <a:lstStyle/>
          <a:p>
            <a:pPr algn="ctr"/>
            <a:r>
              <a:rPr lang="en-US"/>
              <a:t>Private &amp; Confidential</a:t>
            </a:r>
            <a:endParaRPr lang="en-US" dirty="0"/>
          </a:p>
        </p:txBody>
      </p:sp>
      <p:sp>
        <p:nvSpPr>
          <p:cNvPr id="6" name="Slide Number Placeholder 5"/>
          <p:cNvSpPr>
            <a:spLocks noGrp="1"/>
          </p:cNvSpPr>
          <p:nvPr>
            <p:ph type="sldNum" sz="quarter" idx="12"/>
          </p:nvPr>
        </p:nvSpPr>
        <p:spPr/>
        <p:txBody>
          <a:bodyPr/>
          <a:lstStyle/>
          <a:p>
            <a:fld id="{F6F4F151-34B0-4FFA-8BAD-12179CCD96FF}" type="slidenum">
              <a:rPr lang="en-US" smtClean="0"/>
              <a:pPr/>
              <a:t>13</a:t>
            </a:fld>
            <a:endParaRPr lang="en-US" dirty="0"/>
          </a:p>
        </p:txBody>
      </p:sp>
      <p:sp>
        <p:nvSpPr>
          <p:cNvPr id="2" name="Rectangle 1">
            <a:extLst>
              <a:ext uri="{FF2B5EF4-FFF2-40B4-BE49-F238E27FC236}">
                <a16:creationId xmlns:a16="http://schemas.microsoft.com/office/drawing/2014/main" id="{8F648D67-F97A-423A-AD9B-BA96D4DD861B}"/>
              </a:ext>
            </a:extLst>
          </p:cNvPr>
          <p:cNvSpPr/>
          <p:nvPr/>
        </p:nvSpPr>
        <p:spPr>
          <a:xfrm>
            <a:off x="457200" y="1524000"/>
            <a:ext cx="3886200" cy="4247317"/>
          </a:xfrm>
          <a:prstGeom prst="rect">
            <a:avLst/>
          </a:prstGeom>
        </p:spPr>
        <p:txBody>
          <a:bodyPr wrap="square">
            <a:spAutoFit/>
          </a:bodyPr>
          <a:lstStyle/>
          <a:p>
            <a:pPr algn="just">
              <a:lnSpc>
                <a:spcPct val="150000"/>
              </a:lnSpc>
            </a:pPr>
            <a:r>
              <a:rPr lang="en-IN" sz="2000" dirty="0">
                <a:solidFill>
                  <a:srgbClr val="3A3A3A"/>
                </a:solidFill>
                <a:ea typeface="MS Mincho" panose="02020609040205080304" pitchFamily="49" charset="-128"/>
              </a:rPr>
              <a:t>We may already be using some of the techniques that we'll discuss today, whilst some of others may not. Although we can use techniques on the server side to speed up websites, this training is going to focus on ways that we can increase performance from the front end. Let's jump in..</a:t>
            </a:r>
            <a:endParaRPr lang="en-US" sz="2000" dirty="0"/>
          </a:p>
        </p:txBody>
      </p:sp>
      <p:pic>
        <p:nvPicPr>
          <p:cNvPr id="10" name="Picture 9"/>
          <p:cNvPicPr>
            <a:picLocks noChangeAspect="1"/>
          </p:cNvPicPr>
          <p:nvPr/>
        </p:nvPicPr>
        <p:blipFill>
          <a:blip r:embed="rId2"/>
          <a:stretch>
            <a:fillRect/>
          </a:stretch>
        </p:blipFill>
        <p:spPr>
          <a:xfrm>
            <a:off x="4572000" y="2059602"/>
            <a:ext cx="4336954" cy="3350598"/>
          </a:xfrm>
          <a:prstGeom prst="rect">
            <a:avLst/>
          </a:prstGeom>
        </p:spPr>
      </p:pic>
    </p:spTree>
    <p:extLst>
      <p:ext uri="{BB962C8B-B14F-4D97-AF65-F5344CB8AC3E}">
        <p14:creationId xmlns:p14="http://schemas.microsoft.com/office/powerpoint/2010/main" val="17022756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00524-C7C6-49D6-8C8B-2DF12B704080}"/>
              </a:ext>
            </a:extLst>
          </p:cNvPr>
          <p:cNvSpPr>
            <a:spLocks noGrp="1"/>
          </p:cNvSpPr>
          <p:nvPr>
            <p:ph type="title"/>
          </p:nvPr>
        </p:nvSpPr>
        <p:spPr/>
        <p:txBody>
          <a:bodyPr/>
          <a:lstStyle/>
          <a:p>
            <a:r>
              <a:rPr lang="en-US" dirty="0"/>
              <a:t>Minimizing HTTP requests</a:t>
            </a:r>
          </a:p>
        </p:txBody>
      </p:sp>
      <p:sp>
        <p:nvSpPr>
          <p:cNvPr id="4" name="Date Placeholder 3">
            <a:extLst>
              <a:ext uri="{FF2B5EF4-FFF2-40B4-BE49-F238E27FC236}">
                <a16:creationId xmlns:a16="http://schemas.microsoft.com/office/drawing/2014/main" id="{B9A3C9AF-0F46-45D2-AC98-27EBDA424CB9}"/>
              </a:ext>
            </a:extLst>
          </p:cNvPr>
          <p:cNvSpPr>
            <a:spLocks noGrp="1"/>
          </p:cNvSpPr>
          <p:nvPr>
            <p:ph type="dt" sz="half" idx="10"/>
          </p:nvPr>
        </p:nvSpPr>
        <p:spPr/>
        <p:txBody>
          <a:bodyPr/>
          <a:lstStyle/>
          <a:p>
            <a:fld id="{ACE0E3A3-1F7A-4171-98C5-68315AE20B27}" type="datetime4">
              <a:rPr lang="en-US" smtClean="0"/>
              <a:pPr/>
              <a:t>July 26, 2017</a:t>
            </a:fld>
            <a:endParaRPr lang="en-US" dirty="0"/>
          </a:p>
        </p:txBody>
      </p:sp>
      <p:sp>
        <p:nvSpPr>
          <p:cNvPr id="5" name="Footer Placeholder 4">
            <a:extLst>
              <a:ext uri="{FF2B5EF4-FFF2-40B4-BE49-F238E27FC236}">
                <a16:creationId xmlns:a16="http://schemas.microsoft.com/office/drawing/2014/main" id="{33C6F1A9-8B32-42EF-B4C8-09C59AD0355C}"/>
              </a:ext>
            </a:extLst>
          </p:cNvPr>
          <p:cNvSpPr>
            <a:spLocks noGrp="1"/>
          </p:cNvSpPr>
          <p:nvPr>
            <p:ph type="ftr" sz="quarter" idx="11"/>
          </p:nvPr>
        </p:nvSpPr>
        <p:spPr/>
        <p:txBody>
          <a:bodyPr/>
          <a:lstStyle/>
          <a:p>
            <a:pPr algn="ctr"/>
            <a:r>
              <a:rPr lang="en-US"/>
              <a:t>Private &amp; Confidential</a:t>
            </a:r>
            <a:endParaRPr lang="en-US" dirty="0"/>
          </a:p>
        </p:txBody>
      </p:sp>
      <p:sp>
        <p:nvSpPr>
          <p:cNvPr id="6" name="Slide Number Placeholder 5">
            <a:extLst>
              <a:ext uri="{FF2B5EF4-FFF2-40B4-BE49-F238E27FC236}">
                <a16:creationId xmlns:a16="http://schemas.microsoft.com/office/drawing/2014/main" id="{5BEF1C65-F230-4889-955A-FE9D7EFE3575}"/>
              </a:ext>
            </a:extLst>
          </p:cNvPr>
          <p:cNvSpPr>
            <a:spLocks noGrp="1"/>
          </p:cNvSpPr>
          <p:nvPr>
            <p:ph type="sldNum" sz="quarter" idx="12"/>
          </p:nvPr>
        </p:nvSpPr>
        <p:spPr/>
        <p:txBody>
          <a:bodyPr/>
          <a:lstStyle/>
          <a:p>
            <a:fld id="{F6F4F151-34B0-4FFA-8BAD-12179CCD96FF}" type="slidenum">
              <a:rPr lang="en-US" smtClean="0"/>
              <a:pPr/>
              <a:t>14</a:t>
            </a:fld>
            <a:endParaRPr lang="en-US" dirty="0"/>
          </a:p>
        </p:txBody>
      </p:sp>
      <p:sp>
        <p:nvSpPr>
          <p:cNvPr id="12" name="Rectangle 2">
            <a:extLst>
              <a:ext uri="{FF2B5EF4-FFF2-40B4-BE49-F238E27FC236}">
                <a16:creationId xmlns:a16="http://schemas.microsoft.com/office/drawing/2014/main" id="{6BEC2E46-FC67-432C-BD29-366D42B9D61A}"/>
              </a:ext>
            </a:extLst>
          </p:cNvPr>
          <p:cNvSpPr>
            <a:spLocks noChangeArrowheads="1"/>
          </p:cNvSpPr>
          <p:nvPr/>
        </p:nvSpPr>
        <p:spPr bwMode="auto">
          <a:xfrm>
            <a:off x="457200" y="1447800"/>
            <a:ext cx="82296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A3A3A"/>
                </a:solidFill>
                <a:effectLst/>
                <a:ea typeface="MS Mincho" panose="02020609040205080304" pitchFamily="49" charset="-128"/>
                <a:cs typeface="Arial" panose="020B0604020202020204" pitchFamily="34" charset="0"/>
              </a:rPr>
              <a:t>One of the most important aspects of improving a web page's performance is </a:t>
            </a:r>
            <a:r>
              <a:rPr lang="en-US" altLang="en-US" dirty="0">
                <a:solidFill>
                  <a:srgbClr val="3A3A3A"/>
                </a:solidFill>
                <a:ea typeface="MS Mincho" panose="02020609040205080304" pitchFamily="49" charset="-128"/>
                <a:cs typeface="Arial" panose="020B0604020202020204" pitchFamily="34" charset="0"/>
              </a:rPr>
              <a:t>minimizing the number of round trips </a:t>
            </a:r>
            <a:r>
              <a:rPr kumimoji="0" lang="en-US" altLang="en-US" b="0" i="0" u="none" strike="noStrike" cap="none" normalizeH="0" baseline="0" dirty="0">
                <a:ln>
                  <a:noFill/>
                </a:ln>
                <a:solidFill>
                  <a:srgbClr val="3A3A3A"/>
                </a:solidFill>
                <a:effectLst/>
                <a:ea typeface="MS Mincho" panose="02020609040205080304" pitchFamily="49" charset="-128"/>
                <a:cs typeface="Arial" panose="020B0604020202020204" pitchFamily="34" charset="0"/>
              </a:rPr>
              <a:t>that the browser needs to make to the server. Every file that your website includes (such as CSS, JavaScript or images) all need to be downloaded to the browser. By minimizing these requests you will speed up the page significantly. If you include separate CSS files for different parts of your site then you will find it beneficial to include all the CSS in one stylesheet, likewise for JavaScript or other resources.</a:t>
            </a:r>
            <a:endParaRPr kumimoji="0" lang="en-US" altLang="en-US"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A3A3A"/>
                </a:solidFill>
                <a:effectLst/>
                <a:ea typeface="MS Mincho" panose="02020609040205080304" pitchFamily="49" charset="-128"/>
                <a:cs typeface="Arial" panose="020B0604020202020204" pitchFamily="34" charset="0"/>
              </a:rPr>
              <a:t>The way that you include files into your website can have a drastic effect too. For example if you are currently including your CSS like this: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3A3A3A"/>
              </a:solidFill>
              <a:effectLst/>
              <a:ea typeface="MS Mincho" panose="02020609040205080304" pitchFamily="49" charset="-128"/>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dirty="0">
                <a:solidFill>
                  <a:srgbClr val="3A3A3A"/>
                </a:solidFill>
                <a:ea typeface="MS Mincho" panose="02020609040205080304" pitchFamily="49" charset="-128"/>
                <a:cs typeface="Arial" panose="020B0604020202020204" pitchFamily="34" charset="0"/>
              </a:rPr>
              <a:t>@import </a:t>
            </a:r>
            <a:r>
              <a:rPr lang="en-US" altLang="en-US" dirty="0" err="1">
                <a:solidFill>
                  <a:srgbClr val="3A3A3A"/>
                </a:solidFill>
                <a:ea typeface="MS Mincho" panose="02020609040205080304" pitchFamily="49" charset="-128"/>
                <a:cs typeface="Arial" panose="020B0604020202020204" pitchFamily="34" charset="0"/>
              </a:rPr>
              <a:t>url</a:t>
            </a:r>
            <a:r>
              <a:rPr lang="en-US" altLang="en-US" dirty="0">
                <a:solidFill>
                  <a:srgbClr val="3A3A3A"/>
                </a:solidFill>
                <a:ea typeface="MS Mincho" panose="02020609040205080304" pitchFamily="49" charset="-128"/>
                <a:cs typeface="Arial" panose="020B0604020202020204" pitchFamily="34" charset="0"/>
              </a:rPr>
              <a:t>(‘myCss.css’)</a:t>
            </a:r>
            <a:endParaRPr kumimoji="0" lang="en-US" altLang="en-US"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A3A3A"/>
                </a:solidFill>
                <a:effectLst/>
                <a:ea typeface="MS Mincho" panose="02020609040205080304" pitchFamily="49" charset="-128"/>
                <a:cs typeface="Arial" panose="020B0604020202020204" pitchFamily="34" charset="0"/>
              </a:rPr>
              <a:t>then you should reconsider this approach and use: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dirty="0"/>
              <a:t>&lt;link </a:t>
            </a:r>
            <a:r>
              <a:rPr lang="en-US" altLang="en-US" dirty="0" err="1"/>
              <a:t>rel</a:t>
            </a:r>
            <a:r>
              <a:rPr lang="en-US" altLang="en-US" dirty="0"/>
              <a:t>=‘stylesheet’ </a:t>
            </a:r>
            <a:r>
              <a:rPr lang="en-US" altLang="en-US" dirty="0" err="1"/>
              <a:t>href</a:t>
            </a:r>
            <a:r>
              <a:rPr lang="en-US" altLang="en-US" dirty="0"/>
              <a:t>=‘myCss.css’&gt;</a:t>
            </a:r>
            <a:endParaRPr kumimoji="0" lang="en-US" altLang="en-US"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A3A3A"/>
                </a:solidFill>
                <a:effectLst/>
                <a:ea typeface="MS Mincho" panose="02020609040205080304" pitchFamily="49" charset="-128"/>
                <a:cs typeface="Arial" panose="020B0604020202020204" pitchFamily="34" charset="0"/>
              </a:rPr>
              <a:t>By doing this you are allowing the CSS file to download in parallel with other resources, resulting in faster page load times.</a:t>
            </a:r>
            <a:endParaRPr kumimoji="0" lang="en-US" altLang="en-US"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6619574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C065D-D883-4EF8-B879-ABD0B3A74790}"/>
              </a:ext>
            </a:extLst>
          </p:cNvPr>
          <p:cNvSpPr>
            <a:spLocks noGrp="1"/>
          </p:cNvSpPr>
          <p:nvPr>
            <p:ph type="title"/>
          </p:nvPr>
        </p:nvSpPr>
        <p:spPr/>
        <p:txBody>
          <a:bodyPr/>
          <a:lstStyle/>
          <a:p>
            <a:r>
              <a:rPr lang="en-US" dirty="0"/>
              <a:t>Minify HTML, CSS &amp; </a:t>
            </a:r>
            <a:r>
              <a:rPr lang="en-US" dirty="0" err="1"/>
              <a:t>Javascript</a:t>
            </a:r>
            <a:endParaRPr lang="en-US" dirty="0"/>
          </a:p>
        </p:txBody>
      </p:sp>
      <p:sp>
        <p:nvSpPr>
          <p:cNvPr id="3" name="Content Placeholder 2">
            <a:extLst>
              <a:ext uri="{FF2B5EF4-FFF2-40B4-BE49-F238E27FC236}">
                <a16:creationId xmlns:a16="http://schemas.microsoft.com/office/drawing/2014/main" id="{8EB99508-8F2B-4729-810C-948F18AF435E}"/>
              </a:ext>
            </a:extLst>
          </p:cNvPr>
          <p:cNvSpPr>
            <a:spLocks noGrp="1"/>
          </p:cNvSpPr>
          <p:nvPr>
            <p:ph idx="1"/>
          </p:nvPr>
        </p:nvSpPr>
        <p:spPr>
          <a:xfrm>
            <a:off x="457200" y="1447800"/>
            <a:ext cx="7772400" cy="4678363"/>
          </a:xfrm>
        </p:spPr>
        <p:txBody>
          <a:bodyPr/>
          <a:lstStyle/>
          <a:p>
            <a:pPr marL="0" indent="0">
              <a:buNone/>
            </a:pPr>
            <a:r>
              <a:rPr lang="en-IN" dirty="0"/>
              <a:t>In order to understand the code that we are writing, we often format it in a way that is easier for us to read, in other words it's a more human friendly format. Take a look at the sample code below:</a:t>
            </a:r>
          </a:p>
          <a:p>
            <a:pPr marL="0" indent="0">
              <a:buNone/>
            </a:pPr>
            <a:r>
              <a:rPr lang="en-IN" sz="1200" dirty="0"/>
              <a:t>&lt;form action="#" method="post"&gt;</a:t>
            </a:r>
            <a:endParaRPr lang="en-US" sz="1200" dirty="0"/>
          </a:p>
          <a:p>
            <a:pPr marL="0" indent="0">
              <a:buNone/>
            </a:pPr>
            <a:r>
              <a:rPr lang="en-IN" sz="1200" dirty="0"/>
              <a:t>    &lt;div&gt;</a:t>
            </a:r>
            <a:endParaRPr lang="en-US" sz="1200" dirty="0"/>
          </a:p>
          <a:p>
            <a:pPr marL="0" indent="0">
              <a:buNone/>
            </a:pPr>
            <a:r>
              <a:rPr lang="en-IN" sz="1200" dirty="0"/>
              <a:t>        &lt;label for="name"&gt;Text Input:&lt;/label&gt;</a:t>
            </a:r>
            <a:endParaRPr lang="en-US" sz="1200" dirty="0"/>
          </a:p>
          <a:p>
            <a:pPr marL="0" indent="0">
              <a:buNone/>
            </a:pPr>
            <a:r>
              <a:rPr lang="en-IN" sz="1200" dirty="0"/>
              <a:t>        &lt;input type="text" name="name" id="name" value="" </a:t>
            </a:r>
            <a:r>
              <a:rPr lang="en-IN" sz="1200" dirty="0" err="1"/>
              <a:t>tabindex</a:t>
            </a:r>
            <a:r>
              <a:rPr lang="en-IN" sz="1200" dirty="0"/>
              <a:t>="1" /&gt;</a:t>
            </a:r>
            <a:endParaRPr lang="en-US" sz="1200" dirty="0"/>
          </a:p>
          <a:p>
            <a:pPr marL="0" indent="0">
              <a:buNone/>
            </a:pPr>
            <a:r>
              <a:rPr lang="en-IN" sz="1200" dirty="0"/>
              <a:t>    &lt;/div&gt;</a:t>
            </a:r>
            <a:endParaRPr lang="en-US" sz="1200" dirty="0"/>
          </a:p>
          <a:p>
            <a:pPr marL="0" indent="0">
              <a:buNone/>
            </a:pPr>
            <a:r>
              <a:rPr lang="en-IN" sz="1200" dirty="0"/>
              <a:t>&lt;/form&gt;</a:t>
            </a:r>
            <a:endParaRPr lang="en-US" sz="1200" dirty="0"/>
          </a:p>
          <a:p>
            <a:pPr marL="0" indent="0">
              <a:buNone/>
            </a:pPr>
            <a:r>
              <a:rPr lang="en-IN" dirty="0"/>
              <a:t>In the example above we can clearly see that we have a form with label and input element, surrounded by a div. The example above is much clearer than reading it as:</a:t>
            </a:r>
            <a:endParaRPr lang="en-US" dirty="0"/>
          </a:p>
          <a:p>
            <a:pPr marL="0" indent="0">
              <a:buNone/>
            </a:pPr>
            <a:r>
              <a:rPr lang="en-US" sz="1200" dirty="0"/>
              <a:t>&lt;form action="#" method="post"&gt;&lt;div&gt;&lt;label for="name"&gt;Text Input:&lt;/label&gt;&lt;input type="text" name="name" id="name" value="" </a:t>
            </a:r>
            <a:r>
              <a:rPr lang="en-US" sz="1200" dirty="0" err="1"/>
              <a:t>tabindex</a:t>
            </a:r>
            <a:r>
              <a:rPr lang="en-US" sz="1200" dirty="0"/>
              <a:t>="1"/&gt;&lt;/div&gt;&lt;/form&gt;</a:t>
            </a:r>
          </a:p>
          <a:p>
            <a:pPr marL="0" indent="0">
              <a:buNone/>
            </a:pPr>
            <a:endParaRPr lang="en-US" sz="1200" dirty="0"/>
          </a:p>
          <a:p>
            <a:pPr marL="0" indent="0">
              <a:buNone/>
            </a:pPr>
            <a:endParaRPr lang="en-US" sz="1100" dirty="0"/>
          </a:p>
        </p:txBody>
      </p:sp>
      <p:sp>
        <p:nvSpPr>
          <p:cNvPr id="4" name="Date Placeholder 3">
            <a:extLst>
              <a:ext uri="{FF2B5EF4-FFF2-40B4-BE49-F238E27FC236}">
                <a16:creationId xmlns:a16="http://schemas.microsoft.com/office/drawing/2014/main" id="{40CFB558-C54D-4985-A7D2-A58F61336C40}"/>
              </a:ext>
            </a:extLst>
          </p:cNvPr>
          <p:cNvSpPr>
            <a:spLocks noGrp="1"/>
          </p:cNvSpPr>
          <p:nvPr>
            <p:ph type="dt" sz="half" idx="10"/>
          </p:nvPr>
        </p:nvSpPr>
        <p:spPr/>
        <p:txBody>
          <a:bodyPr/>
          <a:lstStyle/>
          <a:p>
            <a:fld id="{ACE0E3A3-1F7A-4171-98C5-68315AE20B27}" type="datetime4">
              <a:rPr lang="en-US" smtClean="0"/>
              <a:pPr/>
              <a:t>July 26, 2017</a:t>
            </a:fld>
            <a:endParaRPr lang="en-US" dirty="0"/>
          </a:p>
        </p:txBody>
      </p:sp>
      <p:sp>
        <p:nvSpPr>
          <p:cNvPr id="5" name="Footer Placeholder 4">
            <a:extLst>
              <a:ext uri="{FF2B5EF4-FFF2-40B4-BE49-F238E27FC236}">
                <a16:creationId xmlns:a16="http://schemas.microsoft.com/office/drawing/2014/main" id="{62BB106C-FD52-4D38-86EE-DFF16393AEC1}"/>
              </a:ext>
            </a:extLst>
          </p:cNvPr>
          <p:cNvSpPr>
            <a:spLocks noGrp="1"/>
          </p:cNvSpPr>
          <p:nvPr>
            <p:ph type="ftr" sz="quarter" idx="11"/>
          </p:nvPr>
        </p:nvSpPr>
        <p:spPr/>
        <p:txBody>
          <a:bodyPr/>
          <a:lstStyle/>
          <a:p>
            <a:pPr algn="ctr"/>
            <a:r>
              <a:rPr lang="en-US"/>
              <a:t>Private &amp; Confidential</a:t>
            </a:r>
            <a:endParaRPr lang="en-US" dirty="0"/>
          </a:p>
        </p:txBody>
      </p:sp>
      <p:sp>
        <p:nvSpPr>
          <p:cNvPr id="6" name="Slide Number Placeholder 5">
            <a:extLst>
              <a:ext uri="{FF2B5EF4-FFF2-40B4-BE49-F238E27FC236}">
                <a16:creationId xmlns:a16="http://schemas.microsoft.com/office/drawing/2014/main" id="{9D20B81D-AC0D-4B5C-8118-736629FC441F}"/>
              </a:ext>
            </a:extLst>
          </p:cNvPr>
          <p:cNvSpPr>
            <a:spLocks noGrp="1"/>
          </p:cNvSpPr>
          <p:nvPr>
            <p:ph type="sldNum" sz="quarter" idx="12"/>
          </p:nvPr>
        </p:nvSpPr>
        <p:spPr/>
        <p:txBody>
          <a:bodyPr/>
          <a:lstStyle/>
          <a:p>
            <a:fld id="{F6F4F151-34B0-4FFA-8BAD-12179CCD96FF}" type="slidenum">
              <a:rPr lang="en-US" smtClean="0"/>
              <a:pPr/>
              <a:t>15</a:t>
            </a:fld>
            <a:endParaRPr lang="en-US" dirty="0"/>
          </a:p>
        </p:txBody>
      </p:sp>
    </p:spTree>
    <p:extLst>
      <p:ext uri="{BB962C8B-B14F-4D97-AF65-F5344CB8AC3E}">
        <p14:creationId xmlns:p14="http://schemas.microsoft.com/office/powerpoint/2010/main" val="21121281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B107C-6A05-458B-9C61-9893C1E6879E}"/>
              </a:ext>
            </a:extLst>
          </p:cNvPr>
          <p:cNvSpPr>
            <a:spLocks noGrp="1"/>
          </p:cNvSpPr>
          <p:nvPr>
            <p:ph type="title"/>
          </p:nvPr>
        </p:nvSpPr>
        <p:spPr/>
        <p:txBody>
          <a:bodyPr/>
          <a:lstStyle/>
          <a:p>
            <a:r>
              <a:rPr lang="en-US" dirty="0"/>
              <a:t>Continuing…</a:t>
            </a:r>
          </a:p>
        </p:txBody>
      </p:sp>
      <p:sp>
        <p:nvSpPr>
          <p:cNvPr id="3" name="Content Placeholder 2">
            <a:extLst>
              <a:ext uri="{FF2B5EF4-FFF2-40B4-BE49-F238E27FC236}">
                <a16:creationId xmlns:a16="http://schemas.microsoft.com/office/drawing/2014/main" id="{A4F7DB30-978A-4A5F-81ED-233F68930CBB}"/>
              </a:ext>
            </a:extLst>
          </p:cNvPr>
          <p:cNvSpPr>
            <a:spLocks noGrp="1"/>
          </p:cNvSpPr>
          <p:nvPr>
            <p:ph idx="1"/>
          </p:nvPr>
        </p:nvSpPr>
        <p:spPr/>
        <p:txBody>
          <a:bodyPr/>
          <a:lstStyle/>
          <a:p>
            <a:r>
              <a:rPr lang="en-IN" dirty="0"/>
              <a:t>Unfortunately, although it may be easier for us to read, the more human friendly version includes a lot of unnecessary characters. It's not too disastrous in the example above, however, if this was a large scale site with thousands upon thousands of lines of code, then it would cost us in performance.</a:t>
            </a:r>
            <a:endParaRPr lang="en-US" dirty="0"/>
          </a:p>
          <a:p>
            <a:r>
              <a:rPr lang="en-IN" dirty="0"/>
              <a:t>Unnecessary characters can include white space, comments and new line characters. These characters can be removed without affecting the code's performance and by removing these we are reducing the file size of our code, therefore the amount of data that needs to be downloaded to the browser.</a:t>
            </a:r>
            <a:endParaRPr lang="en-US" dirty="0"/>
          </a:p>
          <a:p>
            <a:r>
              <a:rPr lang="en-IN" dirty="0"/>
              <a:t>You can minify HTML, CSS &amp; JavaScript. If you're not doing this then you should start thinking about it now. Fortunately for us there are many online tools that can help both minimize and restore our code such as YUI compressor.</a:t>
            </a:r>
            <a:endParaRPr lang="en-US" dirty="0"/>
          </a:p>
          <a:p>
            <a:endParaRPr lang="en-US" dirty="0"/>
          </a:p>
        </p:txBody>
      </p:sp>
      <p:sp>
        <p:nvSpPr>
          <p:cNvPr id="4" name="Date Placeholder 3">
            <a:extLst>
              <a:ext uri="{FF2B5EF4-FFF2-40B4-BE49-F238E27FC236}">
                <a16:creationId xmlns:a16="http://schemas.microsoft.com/office/drawing/2014/main" id="{11A0A08F-B260-452B-9467-0B8260FC7251}"/>
              </a:ext>
            </a:extLst>
          </p:cNvPr>
          <p:cNvSpPr>
            <a:spLocks noGrp="1"/>
          </p:cNvSpPr>
          <p:nvPr>
            <p:ph type="dt" sz="half" idx="10"/>
          </p:nvPr>
        </p:nvSpPr>
        <p:spPr/>
        <p:txBody>
          <a:bodyPr/>
          <a:lstStyle/>
          <a:p>
            <a:fld id="{ACE0E3A3-1F7A-4171-98C5-68315AE20B27}" type="datetime4">
              <a:rPr lang="en-US" smtClean="0"/>
              <a:pPr/>
              <a:t>July 26, 2017</a:t>
            </a:fld>
            <a:endParaRPr lang="en-US" dirty="0"/>
          </a:p>
        </p:txBody>
      </p:sp>
      <p:sp>
        <p:nvSpPr>
          <p:cNvPr id="5" name="Footer Placeholder 4">
            <a:extLst>
              <a:ext uri="{FF2B5EF4-FFF2-40B4-BE49-F238E27FC236}">
                <a16:creationId xmlns:a16="http://schemas.microsoft.com/office/drawing/2014/main" id="{EDC8EEAA-7228-4CFB-8184-97204C17C546}"/>
              </a:ext>
            </a:extLst>
          </p:cNvPr>
          <p:cNvSpPr>
            <a:spLocks noGrp="1"/>
          </p:cNvSpPr>
          <p:nvPr>
            <p:ph type="ftr" sz="quarter" idx="11"/>
          </p:nvPr>
        </p:nvSpPr>
        <p:spPr/>
        <p:txBody>
          <a:bodyPr/>
          <a:lstStyle/>
          <a:p>
            <a:pPr algn="ctr"/>
            <a:r>
              <a:rPr lang="en-US"/>
              <a:t>Private &amp; Confidential</a:t>
            </a:r>
            <a:endParaRPr lang="en-US" dirty="0"/>
          </a:p>
        </p:txBody>
      </p:sp>
      <p:sp>
        <p:nvSpPr>
          <p:cNvPr id="6" name="Slide Number Placeholder 5">
            <a:extLst>
              <a:ext uri="{FF2B5EF4-FFF2-40B4-BE49-F238E27FC236}">
                <a16:creationId xmlns:a16="http://schemas.microsoft.com/office/drawing/2014/main" id="{C6BC8598-739F-4DEA-A982-E69463A72C39}"/>
              </a:ext>
            </a:extLst>
          </p:cNvPr>
          <p:cNvSpPr>
            <a:spLocks noGrp="1"/>
          </p:cNvSpPr>
          <p:nvPr>
            <p:ph type="sldNum" sz="quarter" idx="12"/>
          </p:nvPr>
        </p:nvSpPr>
        <p:spPr/>
        <p:txBody>
          <a:bodyPr/>
          <a:lstStyle/>
          <a:p>
            <a:fld id="{F6F4F151-34B0-4FFA-8BAD-12179CCD96FF}" type="slidenum">
              <a:rPr lang="en-US" smtClean="0"/>
              <a:pPr/>
              <a:t>16</a:t>
            </a:fld>
            <a:endParaRPr lang="en-US" dirty="0"/>
          </a:p>
        </p:txBody>
      </p:sp>
    </p:spTree>
    <p:extLst>
      <p:ext uri="{BB962C8B-B14F-4D97-AF65-F5344CB8AC3E}">
        <p14:creationId xmlns:p14="http://schemas.microsoft.com/office/powerpoint/2010/main" val="12962855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12685-E5B1-4ED0-AAE9-A9E03E71D1AD}"/>
              </a:ext>
            </a:extLst>
          </p:cNvPr>
          <p:cNvSpPr>
            <a:spLocks noGrp="1"/>
          </p:cNvSpPr>
          <p:nvPr>
            <p:ph type="title"/>
          </p:nvPr>
        </p:nvSpPr>
        <p:spPr/>
        <p:txBody>
          <a:bodyPr/>
          <a:lstStyle/>
          <a:p>
            <a:r>
              <a:rPr lang="en-US" dirty="0"/>
              <a:t>Optimizing Images</a:t>
            </a:r>
          </a:p>
        </p:txBody>
      </p:sp>
      <p:sp>
        <p:nvSpPr>
          <p:cNvPr id="3" name="Content Placeholder 2">
            <a:extLst>
              <a:ext uri="{FF2B5EF4-FFF2-40B4-BE49-F238E27FC236}">
                <a16:creationId xmlns:a16="http://schemas.microsoft.com/office/drawing/2014/main" id="{DA70B532-BF4C-4678-BE4D-5747FCAA4117}"/>
              </a:ext>
            </a:extLst>
          </p:cNvPr>
          <p:cNvSpPr>
            <a:spLocks noGrp="1"/>
          </p:cNvSpPr>
          <p:nvPr>
            <p:ph idx="1"/>
          </p:nvPr>
        </p:nvSpPr>
        <p:spPr>
          <a:xfrm>
            <a:off x="457200" y="1371600"/>
            <a:ext cx="7772400" cy="4754563"/>
          </a:xfrm>
        </p:spPr>
        <p:txBody>
          <a:bodyPr>
            <a:normAutofit/>
          </a:bodyPr>
          <a:lstStyle/>
          <a:p>
            <a:r>
              <a:rPr lang="en-IN" dirty="0"/>
              <a:t>One of the most performance hungry assets that the browser needs to download are images, causing some sites to be painfully slow. Wherever possible try to use CSS to generate graphics instead of images. This can be great for items such as buttons, but in some cases CSS maybe not be capable of recreating the design such as in the case of a photograph, or a detailed decorative element. If this is the case then there are some tricks to try.</a:t>
            </a:r>
          </a:p>
          <a:p>
            <a:endParaRPr lang="en-IN" dirty="0"/>
          </a:p>
          <a:p>
            <a:endParaRPr lang="en-IN" dirty="0"/>
          </a:p>
          <a:p>
            <a:endParaRPr lang="en-IN" dirty="0"/>
          </a:p>
          <a:p>
            <a:endParaRPr lang="en-US" dirty="0"/>
          </a:p>
          <a:p>
            <a:r>
              <a:rPr lang="en-IN" dirty="0"/>
              <a:t>By properly formatting and compressing images without losing the their look or visual quality, we can save on data that needs to be downloaded, resulting in beautiful optimized images for the web.</a:t>
            </a:r>
            <a:endParaRPr lang="en-US" dirty="0"/>
          </a:p>
        </p:txBody>
      </p:sp>
      <p:sp>
        <p:nvSpPr>
          <p:cNvPr id="4" name="Date Placeholder 3">
            <a:extLst>
              <a:ext uri="{FF2B5EF4-FFF2-40B4-BE49-F238E27FC236}">
                <a16:creationId xmlns:a16="http://schemas.microsoft.com/office/drawing/2014/main" id="{B74F6204-DEFF-478A-A303-E8B8C056C70F}"/>
              </a:ext>
            </a:extLst>
          </p:cNvPr>
          <p:cNvSpPr>
            <a:spLocks noGrp="1"/>
          </p:cNvSpPr>
          <p:nvPr>
            <p:ph type="dt" sz="half" idx="10"/>
          </p:nvPr>
        </p:nvSpPr>
        <p:spPr/>
        <p:txBody>
          <a:bodyPr/>
          <a:lstStyle/>
          <a:p>
            <a:fld id="{ACE0E3A3-1F7A-4171-98C5-68315AE20B27}" type="datetime4">
              <a:rPr lang="en-US" smtClean="0"/>
              <a:pPr/>
              <a:t>July 26, 2017</a:t>
            </a:fld>
            <a:endParaRPr lang="en-US" dirty="0"/>
          </a:p>
        </p:txBody>
      </p:sp>
      <p:sp>
        <p:nvSpPr>
          <p:cNvPr id="5" name="Footer Placeholder 4">
            <a:extLst>
              <a:ext uri="{FF2B5EF4-FFF2-40B4-BE49-F238E27FC236}">
                <a16:creationId xmlns:a16="http://schemas.microsoft.com/office/drawing/2014/main" id="{8C2AB3C6-8641-40FD-B937-1A263E7F7EEA}"/>
              </a:ext>
            </a:extLst>
          </p:cNvPr>
          <p:cNvSpPr>
            <a:spLocks noGrp="1"/>
          </p:cNvSpPr>
          <p:nvPr>
            <p:ph type="ftr" sz="quarter" idx="11"/>
          </p:nvPr>
        </p:nvSpPr>
        <p:spPr/>
        <p:txBody>
          <a:bodyPr/>
          <a:lstStyle/>
          <a:p>
            <a:pPr algn="ctr"/>
            <a:r>
              <a:rPr lang="en-US"/>
              <a:t>Private &amp; Confidential</a:t>
            </a:r>
            <a:endParaRPr lang="en-US" dirty="0"/>
          </a:p>
        </p:txBody>
      </p:sp>
      <p:sp>
        <p:nvSpPr>
          <p:cNvPr id="6" name="Slide Number Placeholder 5">
            <a:extLst>
              <a:ext uri="{FF2B5EF4-FFF2-40B4-BE49-F238E27FC236}">
                <a16:creationId xmlns:a16="http://schemas.microsoft.com/office/drawing/2014/main" id="{6F4960FE-AE3C-43B4-A1C3-EB890932E4A1}"/>
              </a:ext>
            </a:extLst>
          </p:cNvPr>
          <p:cNvSpPr>
            <a:spLocks noGrp="1"/>
          </p:cNvSpPr>
          <p:nvPr>
            <p:ph type="sldNum" sz="quarter" idx="12"/>
          </p:nvPr>
        </p:nvSpPr>
        <p:spPr/>
        <p:txBody>
          <a:bodyPr/>
          <a:lstStyle/>
          <a:p>
            <a:fld id="{F6F4F151-34B0-4FFA-8BAD-12179CCD96FF}" type="slidenum">
              <a:rPr lang="en-US" smtClean="0"/>
              <a:pPr/>
              <a:t>17</a:t>
            </a:fld>
            <a:endParaRPr lang="en-US" dirty="0"/>
          </a:p>
        </p:txBody>
      </p:sp>
      <p:pic>
        <p:nvPicPr>
          <p:cNvPr id="7" name="Picture 6" descr="ptimize images for the web">
            <a:extLst>
              <a:ext uri="{FF2B5EF4-FFF2-40B4-BE49-F238E27FC236}">
                <a16:creationId xmlns:a16="http://schemas.microsoft.com/office/drawing/2014/main" id="{6F870D13-B588-49AB-9B7D-772B0FD986D1}"/>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3581400"/>
            <a:ext cx="1524000" cy="1454150"/>
          </a:xfrm>
          <a:prstGeom prst="rect">
            <a:avLst/>
          </a:prstGeom>
          <a:noFill/>
          <a:ln>
            <a:noFill/>
          </a:ln>
        </p:spPr>
      </p:pic>
    </p:spTree>
    <p:extLst>
      <p:ext uri="{BB962C8B-B14F-4D97-AF65-F5344CB8AC3E}">
        <p14:creationId xmlns:p14="http://schemas.microsoft.com/office/powerpoint/2010/main" val="19501781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F4003-8927-416E-A7EA-67BD3A115680}"/>
              </a:ext>
            </a:extLst>
          </p:cNvPr>
          <p:cNvSpPr>
            <a:spLocks noGrp="1"/>
          </p:cNvSpPr>
          <p:nvPr>
            <p:ph type="title"/>
          </p:nvPr>
        </p:nvSpPr>
        <p:spPr/>
        <p:txBody>
          <a:bodyPr/>
          <a:lstStyle/>
          <a:p>
            <a:r>
              <a:rPr lang="en-US" dirty="0"/>
              <a:t>Sprites</a:t>
            </a:r>
          </a:p>
        </p:txBody>
      </p:sp>
      <p:sp>
        <p:nvSpPr>
          <p:cNvPr id="3" name="Content Placeholder 2">
            <a:extLst>
              <a:ext uri="{FF2B5EF4-FFF2-40B4-BE49-F238E27FC236}">
                <a16:creationId xmlns:a16="http://schemas.microsoft.com/office/drawing/2014/main" id="{95D49865-93AA-40CA-95D6-950182B10916}"/>
              </a:ext>
            </a:extLst>
          </p:cNvPr>
          <p:cNvSpPr>
            <a:spLocks noGrp="1"/>
          </p:cNvSpPr>
          <p:nvPr>
            <p:ph idx="1"/>
          </p:nvPr>
        </p:nvSpPr>
        <p:spPr>
          <a:xfrm>
            <a:off x="457200" y="1493837"/>
            <a:ext cx="8229600" cy="4525963"/>
          </a:xfrm>
        </p:spPr>
        <p:txBody>
          <a:bodyPr>
            <a:noAutofit/>
          </a:bodyPr>
          <a:lstStyle/>
          <a:p>
            <a:r>
              <a:rPr lang="en-IN" dirty="0"/>
              <a:t>If you've been designing for a long time then I'm sure you'll already be using sprites. If you're just beginning, however, then here's a quick overview of them.</a:t>
            </a:r>
            <a:endParaRPr lang="en-US" dirty="0"/>
          </a:p>
          <a:p>
            <a:r>
              <a:rPr lang="en-IN" dirty="0"/>
              <a:t>Key to speeding up websites is to minimize the number of http requests. Each image that you have on your website requires one http request to the server. Usually, browsers can perform only a couple of simultaneous requests (to the same domain) simultaneously, which is why queues form. By combining several images into one single image we can reduce the number of requests.</a:t>
            </a:r>
            <a:endParaRPr lang="en-US" dirty="0"/>
          </a:p>
          <a:p>
            <a:r>
              <a:rPr lang="en-IN" dirty="0"/>
              <a:t>The down side to creating sprites is that they can be quite tricky for us to create and can often be quite fiddly. Again there's a whole range of online sprite tools to help create sprites. The one that we can use is </a:t>
            </a:r>
            <a:r>
              <a:rPr lang="en-IN" u="sng" dirty="0" err="1"/>
              <a:t>SpritePad</a:t>
            </a:r>
            <a:r>
              <a:rPr lang="en-IN" u="sng" dirty="0"/>
              <a:t>.</a:t>
            </a:r>
            <a:r>
              <a:rPr lang="en-IN" dirty="0"/>
              <a:t> With </a:t>
            </a:r>
            <a:r>
              <a:rPr lang="en-IN" dirty="0" err="1"/>
              <a:t>SpritePad</a:t>
            </a:r>
            <a:r>
              <a:rPr lang="en-IN" dirty="0"/>
              <a:t> you can simply drag &amp; drop your images and have them immediately available as one PNG sprite + CSS code.</a:t>
            </a:r>
            <a:endParaRPr lang="en-US" dirty="0"/>
          </a:p>
        </p:txBody>
      </p:sp>
      <p:sp>
        <p:nvSpPr>
          <p:cNvPr id="4" name="Date Placeholder 3">
            <a:extLst>
              <a:ext uri="{FF2B5EF4-FFF2-40B4-BE49-F238E27FC236}">
                <a16:creationId xmlns:a16="http://schemas.microsoft.com/office/drawing/2014/main" id="{520BBB91-BBDC-486C-99A4-F5E0A922F0D3}"/>
              </a:ext>
            </a:extLst>
          </p:cNvPr>
          <p:cNvSpPr>
            <a:spLocks noGrp="1"/>
          </p:cNvSpPr>
          <p:nvPr>
            <p:ph type="dt" sz="half" idx="10"/>
          </p:nvPr>
        </p:nvSpPr>
        <p:spPr/>
        <p:txBody>
          <a:bodyPr/>
          <a:lstStyle/>
          <a:p>
            <a:fld id="{ACE0E3A3-1F7A-4171-98C5-68315AE20B27}" type="datetime4">
              <a:rPr lang="en-US" smtClean="0"/>
              <a:pPr/>
              <a:t>July 26, 2017</a:t>
            </a:fld>
            <a:endParaRPr lang="en-US" dirty="0"/>
          </a:p>
        </p:txBody>
      </p:sp>
      <p:sp>
        <p:nvSpPr>
          <p:cNvPr id="5" name="Footer Placeholder 4">
            <a:extLst>
              <a:ext uri="{FF2B5EF4-FFF2-40B4-BE49-F238E27FC236}">
                <a16:creationId xmlns:a16="http://schemas.microsoft.com/office/drawing/2014/main" id="{90C1BE92-CB5C-43A0-971F-BA9567C73C52}"/>
              </a:ext>
            </a:extLst>
          </p:cNvPr>
          <p:cNvSpPr>
            <a:spLocks noGrp="1"/>
          </p:cNvSpPr>
          <p:nvPr>
            <p:ph type="ftr" sz="quarter" idx="11"/>
          </p:nvPr>
        </p:nvSpPr>
        <p:spPr/>
        <p:txBody>
          <a:bodyPr/>
          <a:lstStyle/>
          <a:p>
            <a:pPr algn="ctr"/>
            <a:r>
              <a:rPr lang="en-US"/>
              <a:t>Private &amp; Confidential</a:t>
            </a:r>
            <a:endParaRPr lang="en-US" dirty="0"/>
          </a:p>
        </p:txBody>
      </p:sp>
      <p:sp>
        <p:nvSpPr>
          <p:cNvPr id="6" name="Slide Number Placeholder 5">
            <a:extLst>
              <a:ext uri="{FF2B5EF4-FFF2-40B4-BE49-F238E27FC236}">
                <a16:creationId xmlns:a16="http://schemas.microsoft.com/office/drawing/2014/main" id="{23453706-AE72-4AF2-96C9-01FCF5668036}"/>
              </a:ext>
            </a:extLst>
          </p:cNvPr>
          <p:cNvSpPr>
            <a:spLocks noGrp="1"/>
          </p:cNvSpPr>
          <p:nvPr>
            <p:ph type="sldNum" sz="quarter" idx="12"/>
          </p:nvPr>
        </p:nvSpPr>
        <p:spPr/>
        <p:txBody>
          <a:bodyPr/>
          <a:lstStyle/>
          <a:p>
            <a:fld id="{F6F4F151-34B0-4FFA-8BAD-12179CCD96FF}" type="slidenum">
              <a:rPr lang="en-US" smtClean="0"/>
              <a:pPr/>
              <a:t>18</a:t>
            </a:fld>
            <a:endParaRPr lang="en-US" dirty="0"/>
          </a:p>
        </p:txBody>
      </p:sp>
    </p:spTree>
    <p:extLst>
      <p:ext uri="{BB962C8B-B14F-4D97-AF65-F5344CB8AC3E}">
        <p14:creationId xmlns:p14="http://schemas.microsoft.com/office/powerpoint/2010/main" val="37967107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E2174-2A27-4758-A811-3BDA2979C287}"/>
              </a:ext>
            </a:extLst>
          </p:cNvPr>
          <p:cNvSpPr>
            <a:spLocks noGrp="1"/>
          </p:cNvSpPr>
          <p:nvPr>
            <p:ph type="title"/>
          </p:nvPr>
        </p:nvSpPr>
        <p:spPr/>
        <p:txBody>
          <a:bodyPr/>
          <a:lstStyle/>
          <a:p>
            <a:r>
              <a:rPr lang="en-US" dirty="0"/>
              <a:t>Example of Sprite</a:t>
            </a:r>
          </a:p>
        </p:txBody>
      </p:sp>
      <p:sp>
        <p:nvSpPr>
          <p:cNvPr id="4" name="Date Placeholder 3">
            <a:extLst>
              <a:ext uri="{FF2B5EF4-FFF2-40B4-BE49-F238E27FC236}">
                <a16:creationId xmlns:a16="http://schemas.microsoft.com/office/drawing/2014/main" id="{041A48C6-98E5-4CF7-B85D-17046D31B876}"/>
              </a:ext>
            </a:extLst>
          </p:cNvPr>
          <p:cNvSpPr>
            <a:spLocks noGrp="1"/>
          </p:cNvSpPr>
          <p:nvPr>
            <p:ph type="dt" sz="half" idx="10"/>
          </p:nvPr>
        </p:nvSpPr>
        <p:spPr/>
        <p:txBody>
          <a:bodyPr/>
          <a:lstStyle/>
          <a:p>
            <a:fld id="{ACE0E3A3-1F7A-4171-98C5-68315AE20B27}" type="datetime4">
              <a:rPr lang="en-US" smtClean="0"/>
              <a:pPr/>
              <a:t>July 26, 2017</a:t>
            </a:fld>
            <a:endParaRPr lang="en-US" dirty="0"/>
          </a:p>
        </p:txBody>
      </p:sp>
      <p:sp>
        <p:nvSpPr>
          <p:cNvPr id="5" name="Footer Placeholder 4">
            <a:extLst>
              <a:ext uri="{FF2B5EF4-FFF2-40B4-BE49-F238E27FC236}">
                <a16:creationId xmlns:a16="http://schemas.microsoft.com/office/drawing/2014/main" id="{71B4C985-5C7C-4D82-A993-E270F135094A}"/>
              </a:ext>
            </a:extLst>
          </p:cNvPr>
          <p:cNvSpPr>
            <a:spLocks noGrp="1"/>
          </p:cNvSpPr>
          <p:nvPr>
            <p:ph type="ftr" sz="quarter" idx="11"/>
          </p:nvPr>
        </p:nvSpPr>
        <p:spPr/>
        <p:txBody>
          <a:bodyPr/>
          <a:lstStyle/>
          <a:p>
            <a:pPr algn="ctr"/>
            <a:r>
              <a:rPr lang="en-US"/>
              <a:t>Private &amp; Confidential</a:t>
            </a:r>
            <a:endParaRPr lang="en-US" dirty="0"/>
          </a:p>
        </p:txBody>
      </p:sp>
      <p:sp>
        <p:nvSpPr>
          <p:cNvPr id="6" name="Slide Number Placeholder 5">
            <a:extLst>
              <a:ext uri="{FF2B5EF4-FFF2-40B4-BE49-F238E27FC236}">
                <a16:creationId xmlns:a16="http://schemas.microsoft.com/office/drawing/2014/main" id="{ACCDF06D-7717-4309-84D8-7944FBFED082}"/>
              </a:ext>
            </a:extLst>
          </p:cNvPr>
          <p:cNvSpPr>
            <a:spLocks noGrp="1"/>
          </p:cNvSpPr>
          <p:nvPr>
            <p:ph type="sldNum" sz="quarter" idx="12"/>
          </p:nvPr>
        </p:nvSpPr>
        <p:spPr/>
        <p:txBody>
          <a:bodyPr/>
          <a:lstStyle/>
          <a:p>
            <a:fld id="{F6F4F151-34B0-4FFA-8BAD-12179CCD96FF}" type="slidenum">
              <a:rPr lang="en-US" smtClean="0"/>
              <a:pPr/>
              <a:t>19</a:t>
            </a:fld>
            <a:endParaRPr lang="en-US" dirty="0"/>
          </a:p>
        </p:txBody>
      </p:sp>
      <p:pic>
        <p:nvPicPr>
          <p:cNvPr id="7" name="Content Placeholder 6" descr="https://cdn.tutsplus.com/webdesign/uploads/legacy/tuts/397_performance/tutimages/facebook-google-sprite.png">
            <a:extLst>
              <a:ext uri="{FF2B5EF4-FFF2-40B4-BE49-F238E27FC236}">
                <a16:creationId xmlns:a16="http://schemas.microsoft.com/office/drawing/2014/main" id="{30AF5B27-B928-4799-9057-28C6F8AFE280}"/>
              </a:ext>
            </a:extLst>
          </p:cNvPr>
          <p:cNvPicPr>
            <a:picLocks noGrp="1"/>
          </p:cNvPicPr>
          <p:nvPr>
            <p:ph idx="1"/>
          </p:nvPr>
        </p:nvPicPr>
        <p:blipFill rotWithShape="1">
          <a:blip r:embed="rId2">
            <a:extLst>
              <a:ext uri="{28A0092B-C50C-407E-A947-70E740481C1C}">
                <a14:useLocalDpi xmlns:a14="http://schemas.microsoft.com/office/drawing/2010/main" val="0"/>
              </a:ext>
            </a:extLst>
          </a:blip>
          <a:srcRect t="7434" b="9320"/>
          <a:stretch/>
        </p:blipFill>
        <p:spPr bwMode="auto">
          <a:xfrm>
            <a:off x="838200" y="1674065"/>
            <a:ext cx="7620000" cy="4267200"/>
          </a:xfrm>
          <a:prstGeom prst="rect">
            <a:avLst/>
          </a:prstGeom>
          <a:noFill/>
          <a:ln>
            <a:noFill/>
          </a:ln>
        </p:spPr>
      </p:pic>
    </p:spTree>
    <p:extLst>
      <p:ext uri="{BB962C8B-B14F-4D97-AF65-F5344CB8AC3E}">
        <p14:creationId xmlns:p14="http://schemas.microsoft.com/office/powerpoint/2010/main" val="3276821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Agenda</a:t>
            </a:r>
          </a:p>
        </p:txBody>
      </p:sp>
      <p:sp>
        <p:nvSpPr>
          <p:cNvPr id="8" name="Content Placeholder 7"/>
          <p:cNvSpPr>
            <a:spLocks noGrp="1"/>
          </p:cNvSpPr>
          <p:nvPr>
            <p:ph idx="1"/>
          </p:nvPr>
        </p:nvSpPr>
        <p:spPr>
          <a:xfrm>
            <a:off x="496375" y="1447800"/>
            <a:ext cx="7199825" cy="4525963"/>
          </a:xfrm>
        </p:spPr>
        <p:txBody>
          <a:bodyPr>
            <a:normAutofit/>
          </a:bodyPr>
          <a:lstStyle/>
          <a:p>
            <a:pPr algn="just">
              <a:buFont typeface="Wingdings" panose="05000000000000000000" pitchFamily="2" charset="2"/>
              <a:buChar char="Ø"/>
            </a:pPr>
            <a:r>
              <a:rPr lang="en-US" sz="2400" dirty="0">
                <a:solidFill>
                  <a:srgbClr val="000000"/>
                </a:solidFill>
              </a:rPr>
              <a:t>Introduction</a:t>
            </a:r>
          </a:p>
          <a:p>
            <a:pPr marL="0" indent="0" algn="just">
              <a:buNone/>
            </a:pPr>
            <a:endParaRPr lang="en-US" sz="2400" dirty="0">
              <a:solidFill>
                <a:srgbClr val="000000"/>
              </a:solidFill>
            </a:endParaRPr>
          </a:p>
          <a:p>
            <a:pPr algn="just">
              <a:buFont typeface="Wingdings" panose="05000000000000000000" pitchFamily="2" charset="2"/>
              <a:buChar char="Ø"/>
            </a:pPr>
            <a:r>
              <a:rPr lang="en-US" sz="2400" dirty="0">
                <a:solidFill>
                  <a:srgbClr val="000000"/>
                </a:solidFill>
              </a:rPr>
              <a:t>Effect of Slow Download Times</a:t>
            </a:r>
          </a:p>
          <a:p>
            <a:pPr algn="just">
              <a:buFont typeface="Wingdings" panose="05000000000000000000" pitchFamily="2" charset="2"/>
              <a:buChar char="Ø"/>
            </a:pPr>
            <a:endParaRPr lang="en-US" sz="2400" dirty="0">
              <a:solidFill>
                <a:srgbClr val="000000"/>
              </a:solidFill>
            </a:endParaRPr>
          </a:p>
          <a:p>
            <a:pPr algn="just">
              <a:buFont typeface="Wingdings" panose="05000000000000000000" pitchFamily="2" charset="2"/>
              <a:buChar char="Ø"/>
            </a:pPr>
            <a:r>
              <a:rPr lang="en-US" sz="2400" dirty="0">
                <a:solidFill>
                  <a:srgbClr val="000000"/>
                </a:solidFill>
              </a:rPr>
              <a:t>Mobile Vs. Desktop</a:t>
            </a:r>
          </a:p>
          <a:p>
            <a:pPr algn="just">
              <a:buFont typeface="Wingdings" panose="05000000000000000000" pitchFamily="2" charset="2"/>
              <a:buChar char="Ø"/>
            </a:pPr>
            <a:endParaRPr lang="en-US" sz="2400" dirty="0">
              <a:solidFill>
                <a:srgbClr val="000000"/>
              </a:solidFill>
            </a:endParaRPr>
          </a:p>
          <a:p>
            <a:pPr algn="just">
              <a:buFont typeface="Wingdings" panose="05000000000000000000" pitchFamily="2" charset="2"/>
              <a:buChar char="Ø"/>
            </a:pPr>
            <a:r>
              <a:rPr lang="en-US" sz="2400" dirty="0">
                <a:solidFill>
                  <a:srgbClr val="000000"/>
                </a:solidFill>
              </a:rPr>
              <a:t>Ways to Increase Website Performance</a:t>
            </a:r>
          </a:p>
          <a:p>
            <a:pPr algn="just">
              <a:buFont typeface="Wingdings" panose="05000000000000000000" pitchFamily="2" charset="2"/>
              <a:buChar char="Ø"/>
            </a:pPr>
            <a:endParaRPr lang="en-US" sz="2400" dirty="0">
              <a:solidFill>
                <a:srgbClr val="000000"/>
              </a:solidFill>
            </a:endParaRPr>
          </a:p>
          <a:p>
            <a:pPr algn="just">
              <a:buFont typeface="Wingdings" panose="05000000000000000000" pitchFamily="2" charset="2"/>
              <a:buChar char="Ø"/>
            </a:pPr>
            <a:r>
              <a:rPr lang="en-US" sz="2400" dirty="0">
                <a:solidFill>
                  <a:srgbClr val="000000"/>
                </a:solidFill>
              </a:rPr>
              <a:t>Conclusion</a:t>
            </a:r>
          </a:p>
          <a:p>
            <a:endParaRPr lang="en-US" dirty="0"/>
          </a:p>
        </p:txBody>
      </p:sp>
      <p:sp>
        <p:nvSpPr>
          <p:cNvPr id="4" name="Date Placeholder 3"/>
          <p:cNvSpPr>
            <a:spLocks noGrp="1"/>
          </p:cNvSpPr>
          <p:nvPr>
            <p:ph type="dt" sz="half" idx="10"/>
          </p:nvPr>
        </p:nvSpPr>
        <p:spPr/>
        <p:txBody>
          <a:bodyPr/>
          <a:lstStyle/>
          <a:p>
            <a:fld id="{D85ABEFE-1FB1-48B2-ABB0-EE376441CFDB}" type="datetime4">
              <a:rPr lang="en-US" smtClean="0"/>
              <a:t>July 26, 2017</a:t>
            </a:fld>
            <a:endParaRPr lang="en-US" dirty="0"/>
          </a:p>
        </p:txBody>
      </p:sp>
      <p:sp>
        <p:nvSpPr>
          <p:cNvPr id="5" name="Footer Placeholder 4"/>
          <p:cNvSpPr>
            <a:spLocks noGrp="1"/>
          </p:cNvSpPr>
          <p:nvPr>
            <p:ph type="ftr" sz="quarter" idx="11"/>
          </p:nvPr>
        </p:nvSpPr>
        <p:spPr/>
        <p:txBody>
          <a:bodyPr/>
          <a:lstStyle/>
          <a:p>
            <a:pPr algn="ctr"/>
            <a:r>
              <a:rPr lang="en-US"/>
              <a:t>Private &amp; Confidential</a:t>
            </a:r>
            <a:endParaRPr lang="en-US" dirty="0"/>
          </a:p>
        </p:txBody>
      </p:sp>
      <p:sp>
        <p:nvSpPr>
          <p:cNvPr id="6" name="Slide Number Placeholder 5"/>
          <p:cNvSpPr>
            <a:spLocks noGrp="1"/>
          </p:cNvSpPr>
          <p:nvPr>
            <p:ph type="sldNum" sz="quarter" idx="12"/>
          </p:nvPr>
        </p:nvSpPr>
        <p:spPr/>
        <p:txBody>
          <a:bodyPr/>
          <a:lstStyle/>
          <a:p>
            <a:fld id="{F6F4F151-34B0-4FFA-8BAD-12179CCD96FF}" type="slidenum">
              <a:rPr lang="en-US" smtClean="0"/>
              <a:pPr/>
              <a:t>2</a:t>
            </a:fld>
            <a:endParaRPr lang="en-US" dirty="0"/>
          </a:p>
        </p:txBody>
      </p:sp>
      <p:sp>
        <p:nvSpPr>
          <p:cNvPr id="11" name="Content Placeholder 7"/>
          <p:cNvSpPr txBox="1">
            <a:spLocks/>
          </p:cNvSpPr>
          <p:nvPr/>
        </p:nvSpPr>
        <p:spPr>
          <a:xfrm>
            <a:off x="4572000" y="1539768"/>
            <a:ext cx="4038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Verdana" pitchFamily="34" charset="0"/>
                <a:cs typeface="Times New Roman" pitchFamily="18"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Times New Roman" pitchFamily="18" charset="0"/>
                <a:ea typeface="Verdana" pitchFamily="34" charset="0"/>
                <a:cs typeface="Times New Roman" pitchFamily="18" charset="0"/>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Times New Roman" pitchFamily="18" charset="0"/>
                <a:ea typeface="Verdana" pitchFamily="34" charset="0"/>
                <a:cs typeface="Times New Roman" pitchFamily="18" charset="0"/>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Times New Roman" pitchFamily="18" charset="0"/>
                <a:ea typeface="Verdana" pitchFamily="34" charset="0"/>
                <a:cs typeface="Times New Roman" pitchFamily="18" charset="0"/>
              </a:defRPr>
            </a:lvl4pPr>
            <a:lvl5pPr marL="2057400" indent="-228600" algn="l" defTabSz="914400" rtl="0" eaLnBrk="1" latinLnBrk="0" hangingPunct="1">
              <a:spcBef>
                <a:spcPct val="20000"/>
              </a:spcBef>
              <a:buFont typeface="Arial" pitchFamily="34" charset="0"/>
              <a:buChar char="»"/>
              <a:defRPr sz="1200" kern="1200">
                <a:solidFill>
                  <a:schemeClr val="tx1"/>
                </a:solidFill>
                <a:latin typeface="Times New Roman" pitchFamily="18" charset="0"/>
                <a:ea typeface="Verdana" pitchFamily="34" charset="0"/>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17208041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FC33A-B172-49BE-B4D0-A4DEB6C261CA}"/>
              </a:ext>
            </a:extLst>
          </p:cNvPr>
          <p:cNvSpPr>
            <a:spLocks noGrp="1"/>
          </p:cNvSpPr>
          <p:nvPr>
            <p:ph type="title"/>
          </p:nvPr>
        </p:nvSpPr>
        <p:spPr/>
        <p:txBody>
          <a:bodyPr/>
          <a:lstStyle/>
          <a:p>
            <a:r>
              <a:rPr lang="en-US" dirty="0" err="1"/>
              <a:t>Losslessly</a:t>
            </a:r>
            <a:r>
              <a:rPr lang="en-US" dirty="0"/>
              <a:t> Compressing Images</a:t>
            </a:r>
          </a:p>
        </p:txBody>
      </p:sp>
      <p:sp>
        <p:nvSpPr>
          <p:cNvPr id="3" name="Content Placeholder 2">
            <a:extLst>
              <a:ext uri="{FF2B5EF4-FFF2-40B4-BE49-F238E27FC236}">
                <a16:creationId xmlns:a16="http://schemas.microsoft.com/office/drawing/2014/main" id="{0BECEB59-72D6-437C-A1C1-A6E4F6DB3369}"/>
              </a:ext>
            </a:extLst>
          </p:cNvPr>
          <p:cNvSpPr>
            <a:spLocks noGrp="1"/>
          </p:cNvSpPr>
          <p:nvPr>
            <p:ph idx="1"/>
          </p:nvPr>
        </p:nvSpPr>
        <p:spPr>
          <a:xfrm>
            <a:off x="304800" y="1371601"/>
            <a:ext cx="8534400" cy="4495800"/>
          </a:xfrm>
        </p:spPr>
        <p:txBody>
          <a:bodyPr>
            <a:normAutofit fontScale="85000" lnSpcReduction="20000"/>
          </a:bodyPr>
          <a:lstStyle/>
          <a:p>
            <a:pPr algn="just">
              <a:lnSpc>
                <a:spcPct val="170000"/>
              </a:lnSpc>
            </a:pPr>
            <a:r>
              <a:rPr lang="en-IN" dirty="0"/>
              <a:t>If you have, for instance, some form of photography showcase, or lots of photographs on the site you are designing then it may not be convenient or practical to serve them all as a sprite. This is where you will have to 'compress your images'. By properly formatting and compressing images we are able to save many bytes of data.</a:t>
            </a:r>
          </a:p>
          <a:p>
            <a:pPr algn="just">
              <a:lnSpc>
                <a:spcPct val="170000"/>
              </a:lnSpc>
            </a:pPr>
            <a:r>
              <a:rPr lang="en-IN" dirty="0"/>
              <a:t>Often when you save images with tools such as Fireworks or Photoshop the resultant files contain extra data, including </a:t>
            </a:r>
            <a:r>
              <a:rPr lang="en-IN" dirty="0" err="1"/>
              <a:t>color</a:t>
            </a:r>
            <a:r>
              <a:rPr lang="en-IN" dirty="0"/>
              <a:t> data that may even be unused in the image and even things such as meta data. By compressing images without losing the image's look or visual quality you can save on data that needs to be downloaded. Yahoo’s smush.it service is incredibly good at doing this job for you. Simply upload the images that you want to '</a:t>
            </a:r>
            <a:r>
              <a:rPr lang="en-IN" dirty="0" err="1"/>
              <a:t>smush</a:t>
            </a:r>
            <a:r>
              <a:rPr lang="en-IN" dirty="0"/>
              <a:t>' and it will </a:t>
            </a:r>
            <a:r>
              <a:rPr lang="en-IN" dirty="0" err="1"/>
              <a:t>losslessly</a:t>
            </a:r>
            <a:r>
              <a:rPr lang="en-IN" dirty="0"/>
              <a:t> compress them for you.</a:t>
            </a:r>
          </a:p>
          <a:p>
            <a:pPr algn="just">
              <a:lnSpc>
                <a:spcPct val="170000"/>
              </a:lnSpc>
            </a:pPr>
            <a:r>
              <a:rPr lang="en-IN" dirty="0"/>
              <a:t>Chrome’s </a:t>
            </a:r>
            <a:r>
              <a:rPr lang="en-IN" dirty="0" err="1"/>
              <a:t>pagespeed</a:t>
            </a:r>
            <a:r>
              <a:rPr lang="en-IN" dirty="0"/>
              <a:t> plugin also do the job.</a:t>
            </a:r>
          </a:p>
          <a:p>
            <a:pPr marL="0" indent="0" algn="just">
              <a:lnSpc>
                <a:spcPct val="170000"/>
              </a:lnSpc>
              <a:buNone/>
            </a:pPr>
            <a:endParaRPr lang="en-IN" dirty="0"/>
          </a:p>
        </p:txBody>
      </p:sp>
      <p:sp>
        <p:nvSpPr>
          <p:cNvPr id="4" name="Date Placeholder 3">
            <a:extLst>
              <a:ext uri="{FF2B5EF4-FFF2-40B4-BE49-F238E27FC236}">
                <a16:creationId xmlns:a16="http://schemas.microsoft.com/office/drawing/2014/main" id="{0901019E-57BA-4DDC-8438-545DB782DF0C}"/>
              </a:ext>
            </a:extLst>
          </p:cNvPr>
          <p:cNvSpPr>
            <a:spLocks noGrp="1"/>
          </p:cNvSpPr>
          <p:nvPr>
            <p:ph type="dt" sz="half" idx="10"/>
          </p:nvPr>
        </p:nvSpPr>
        <p:spPr/>
        <p:txBody>
          <a:bodyPr/>
          <a:lstStyle/>
          <a:p>
            <a:fld id="{ACE0E3A3-1F7A-4171-98C5-68315AE20B27}" type="datetime4">
              <a:rPr lang="en-US" smtClean="0"/>
              <a:pPr/>
              <a:t>July 26, 2017</a:t>
            </a:fld>
            <a:endParaRPr lang="en-US" dirty="0"/>
          </a:p>
        </p:txBody>
      </p:sp>
      <p:sp>
        <p:nvSpPr>
          <p:cNvPr id="5" name="Footer Placeholder 4">
            <a:extLst>
              <a:ext uri="{FF2B5EF4-FFF2-40B4-BE49-F238E27FC236}">
                <a16:creationId xmlns:a16="http://schemas.microsoft.com/office/drawing/2014/main" id="{082B1C94-EBEC-4B1A-B91B-1F91407407C4}"/>
              </a:ext>
            </a:extLst>
          </p:cNvPr>
          <p:cNvSpPr>
            <a:spLocks noGrp="1"/>
          </p:cNvSpPr>
          <p:nvPr>
            <p:ph type="ftr" sz="quarter" idx="11"/>
          </p:nvPr>
        </p:nvSpPr>
        <p:spPr/>
        <p:txBody>
          <a:bodyPr/>
          <a:lstStyle/>
          <a:p>
            <a:pPr algn="ctr"/>
            <a:r>
              <a:rPr lang="en-US"/>
              <a:t>Private &amp; Confidential</a:t>
            </a:r>
            <a:endParaRPr lang="en-US" dirty="0"/>
          </a:p>
        </p:txBody>
      </p:sp>
      <p:sp>
        <p:nvSpPr>
          <p:cNvPr id="6" name="Slide Number Placeholder 5">
            <a:extLst>
              <a:ext uri="{FF2B5EF4-FFF2-40B4-BE49-F238E27FC236}">
                <a16:creationId xmlns:a16="http://schemas.microsoft.com/office/drawing/2014/main" id="{57E88FA4-B4DB-49A9-B5D9-81DC11DF869B}"/>
              </a:ext>
            </a:extLst>
          </p:cNvPr>
          <p:cNvSpPr>
            <a:spLocks noGrp="1"/>
          </p:cNvSpPr>
          <p:nvPr>
            <p:ph type="sldNum" sz="quarter" idx="12"/>
          </p:nvPr>
        </p:nvSpPr>
        <p:spPr/>
        <p:txBody>
          <a:bodyPr/>
          <a:lstStyle/>
          <a:p>
            <a:fld id="{F6F4F151-34B0-4FFA-8BAD-12179CCD96FF}" type="slidenum">
              <a:rPr lang="en-US" smtClean="0"/>
              <a:pPr/>
              <a:t>20</a:t>
            </a:fld>
            <a:endParaRPr lang="en-US" dirty="0"/>
          </a:p>
        </p:txBody>
      </p:sp>
    </p:spTree>
    <p:extLst>
      <p:ext uri="{BB962C8B-B14F-4D97-AF65-F5344CB8AC3E}">
        <p14:creationId xmlns:p14="http://schemas.microsoft.com/office/powerpoint/2010/main" val="21188913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B85E6-F7F4-4E59-88A0-4E57490D1325}"/>
              </a:ext>
            </a:extLst>
          </p:cNvPr>
          <p:cNvSpPr>
            <a:spLocks noGrp="1"/>
          </p:cNvSpPr>
          <p:nvPr>
            <p:ph type="title"/>
          </p:nvPr>
        </p:nvSpPr>
        <p:spPr/>
        <p:txBody>
          <a:bodyPr/>
          <a:lstStyle/>
          <a:p>
            <a:r>
              <a:rPr lang="en-US" dirty="0"/>
              <a:t>Example of compressed image</a:t>
            </a:r>
          </a:p>
        </p:txBody>
      </p:sp>
      <p:sp>
        <p:nvSpPr>
          <p:cNvPr id="4" name="Date Placeholder 3">
            <a:extLst>
              <a:ext uri="{FF2B5EF4-FFF2-40B4-BE49-F238E27FC236}">
                <a16:creationId xmlns:a16="http://schemas.microsoft.com/office/drawing/2014/main" id="{C47A4C4F-16C3-4B0B-9D9B-3FA97F1D625E}"/>
              </a:ext>
            </a:extLst>
          </p:cNvPr>
          <p:cNvSpPr>
            <a:spLocks noGrp="1"/>
          </p:cNvSpPr>
          <p:nvPr>
            <p:ph type="dt" sz="half" idx="10"/>
          </p:nvPr>
        </p:nvSpPr>
        <p:spPr/>
        <p:txBody>
          <a:bodyPr/>
          <a:lstStyle/>
          <a:p>
            <a:fld id="{ACE0E3A3-1F7A-4171-98C5-68315AE20B27}" type="datetime4">
              <a:rPr lang="en-US" smtClean="0"/>
              <a:pPr/>
              <a:t>July 26, 2017</a:t>
            </a:fld>
            <a:endParaRPr lang="en-US" dirty="0"/>
          </a:p>
        </p:txBody>
      </p:sp>
      <p:sp>
        <p:nvSpPr>
          <p:cNvPr id="5" name="Footer Placeholder 4">
            <a:extLst>
              <a:ext uri="{FF2B5EF4-FFF2-40B4-BE49-F238E27FC236}">
                <a16:creationId xmlns:a16="http://schemas.microsoft.com/office/drawing/2014/main" id="{F8AD7BA3-9443-4B0C-A994-ABD518E87ED5}"/>
              </a:ext>
            </a:extLst>
          </p:cNvPr>
          <p:cNvSpPr>
            <a:spLocks noGrp="1"/>
          </p:cNvSpPr>
          <p:nvPr>
            <p:ph type="ftr" sz="quarter" idx="11"/>
          </p:nvPr>
        </p:nvSpPr>
        <p:spPr/>
        <p:txBody>
          <a:bodyPr/>
          <a:lstStyle/>
          <a:p>
            <a:pPr algn="ctr"/>
            <a:r>
              <a:rPr lang="en-US"/>
              <a:t>Private &amp; Confidential</a:t>
            </a:r>
            <a:endParaRPr lang="en-US" dirty="0"/>
          </a:p>
        </p:txBody>
      </p:sp>
      <p:sp>
        <p:nvSpPr>
          <p:cNvPr id="6" name="Slide Number Placeholder 5">
            <a:extLst>
              <a:ext uri="{FF2B5EF4-FFF2-40B4-BE49-F238E27FC236}">
                <a16:creationId xmlns:a16="http://schemas.microsoft.com/office/drawing/2014/main" id="{96D5FBAF-9617-4236-990C-D280D35C9B0C}"/>
              </a:ext>
            </a:extLst>
          </p:cNvPr>
          <p:cNvSpPr>
            <a:spLocks noGrp="1"/>
          </p:cNvSpPr>
          <p:nvPr>
            <p:ph type="sldNum" sz="quarter" idx="12"/>
          </p:nvPr>
        </p:nvSpPr>
        <p:spPr/>
        <p:txBody>
          <a:bodyPr/>
          <a:lstStyle/>
          <a:p>
            <a:fld id="{F6F4F151-34B0-4FFA-8BAD-12179CCD96FF}" type="slidenum">
              <a:rPr lang="en-US" smtClean="0"/>
              <a:pPr/>
              <a:t>21</a:t>
            </a:fld>
            <a:endParaRPr lang="en-US" dirty="0"/>
          </a:p>
        </p:txBody>
      </p:sp>
      <p:pic>
        <p:nvPicPr>
          <p:cNvPr id="7" name="Content Placeholder 6" descr="Construct blurred images">
            <a:extLst>
              <a:ext uri="{FF2B5EF4-FFF2-40B4-BE49-F238E27FC236}">
                <a16:creationId xmlns:a16="http://schemas.microsoft.com/office/drawing/2014/main" id="{0A47712E-FD8A-4812-A186-623AC7CE8354}"/>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42272" y="1341437"/>
            <a:ext cx="5202256" cy="4525963"/>
          </a:xfrm>
          <a:prstGeom prst="rect">
            <a:avLst/>
          </a:prstGeom>
          <a:noFill/>
          <a:ln>
            <a:noFill/>
          </a:ln>
        </p:spPr>
      </p:pic>
      <p:sp>
        <p:nvSpPr>
          <p:cNvPr id="8" name="Rectangle 7">
            <a:extLst>
              <a:ext uri="{FF2B5EF4-FFF2-40B4-BE49-F238E27FC236}">
                <a16:creationId xmlns:a16="http://schemas.microsoft.com/office/drawing/2014/main" id="{F39A242A-5A61-480D-B785-65CF4D4DDFCF}"/>
              </a:ext>
            </a:extLst>
          </p:cNvPr>
          <p:cNvSpPr/>
          <p:nvPr/>
        </p:nvSpPr>
        <p:spPr>
          <a:xfrm>
            <a:off x="1295400" y="5525869"/>
            <a:ext cx="4572000" cy="646331"/>
          </a:xfrm>
          <a:prstGeom prst="rect">
            <a:avLst/>
          </a:prstGeom>
        </p:spPr>
        <p:txBody>
          <a:bodyPr>
            <a:spAutoFit/>
          </a:bodyPr>
          <a:lstStyle/>
          <a:p>
            <a:pPr>
              <a:spcAft>
                <a:spcPts val="1950"/>
              </a:spcAft>
            </a:pPr>
            <a:r>
              <a:rPr lang="en-IN" dirty="0">
                <a:solidFill>
                  <a:srgbClr val="3A3A3A"/>
                </a:solidFill>
                <a:latin typeface="Arial" panose="020B0604020202020204" pitchFamily="34" charset="0"/>
                <a:ea typeface="MS Mincho" panose="02020609040205080304" pitchFamily="49" charset="-128"/>
                <a:cs typeface="Times New Roman" panose="02020603050405020304" pitchFamily="18" charset="0"/>
              </a:rPr>
              <a:t>The loss in detail is negligible, in relation to the performance gains won.</a:t>
            </a:r>
            <a:endParaRPr lang="en-US" sz="1600" dirty="0">
              <a:effectLst/>
              <a:latin typeface="Calibri" panose="020F0502020204030204" pitchFamily="34"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17677489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3F74F-5F0B-4508-911B-1D607DBA741C}"/>
              </a:ext>
            </a:extLst>
          </p:cNvPr>
          <p:cNvSpPr>
            <a:spLocks noGrp="1"/>
          </p:cNvSpPr>
          <p:nvPr>
            <p:ph type="title"/>
          </p:nvPr>
        </p:nvSpPr>
        <p:spPr/>
        <p:txBody>
          <a:bodyPr/>
          <a:lstStyle/>
          <a:p>
            <a:r>
              <a:rPr lang="en-US" dirty="0"/>
              <a:t>Data URIs</a:t>
            </a:r>
          </a:p>
        </p:txBody>
      </p:sp>
      <p:sp>
        <p:nvSpPr>
          <p:cNvPr id="3" name="Content Placeholder 2">
            <a:extLst>
              <a:ext uri="{FF2B5EF4-FFF2-40B4-BE49-F238E27FC236}">
                <a16:creationId xmlns:a16="http://schemas.microsoft.com/office/drawing/2014/main" id="{9389FDDF-EAE5-4629-99E1-C6D70AF81CF3}"/>
              </a:ext>
            </a:extLst>
          </p:cNvPr>
          <p:cNvSpPr>
            <a:spLocks noGrp="1"/>
          </p:cNvSpPr>
          <p:nvPr>
            <p:ph idx="1"/>
          </p:nvPr>
        </p:nvSpPr>
        <p:spPr/>
        <p:txBody>
          <a:bodyPr>
            <a:normAutofit fontScale="92500"/>
          </a:bodyPr>
          <a:lstStyle/>
          <a:p>
            <a:pPr algn="just">
              <a:lnSpc>
                <a:spcPct val="150000"/>
              </a:lnSpc>
            </a:pPr>
            <a:r>
              <a:rPr lang="en-IN" dirty="0"/>
              <a:t>Another way to reduce the number of http request that images make is to use as data </a:t>
            </a:r>
            <a:r>
              <a:rPr lang="en-IN" dirty="0" err="1"/>
              <a:t>uris</a:t>
            </a:r>
            <a:r>
              <a:rPr lang="en-IN" dirty="0"/>
              <a:t>. Data URIS can be described as: </a:t>
            </a:r>
            <a:r>
              <a:rPr lang="en-IN" i="1" dirty="0"/>
              <a:t>Encoding both images and fonts into pure data strings that can be directly integrated into your </a:t>
            </a:r>
            <a:r>
              <a:rPr lang="en-IN" i="1" dirty="0" err="1"/>
              <a:t>markup</a:t>
            </a:r>
            <a:r>
              <a:rPr lang="en-IN" i="1" dirty="0"/>
              <a:t> and stylesheets.</a:t>
            </a:r>
          </a:p>
          <a:p>
            <a:pPr algn="just">
              <a:lnSpc>
                <a:spcPct val="150000"/>
              </a:lnSpc>
            </a:pPr>
            <a:r>
              <a:rPr lang="en-US" sz="2100" dirty="0"/>
              <a:t>The data URI scheme is a uniform resource identifier(URI) scheme that provides a way to include data in-line in webpage as if they were external resources. It is a form of file literal or here document. This technique allows normally separate elements such as images and style sheets to be fetched in a single HTTP request, which may be more efficient than multiple HTTP requests.</a:t>
            </a:r>
            <a:endParaRPr lang="en-IN" sz="2100" dirty="0"/>
          </a:p>
          <a:p>
            <a:pPr algn="just">
              <a:lnSpc>
                <a:spcPct val="150000"/>
              </a:lnSpc>
            </a:pPr>
            <a:endParaRPr lang="en-IN" i="1" dirty="0"/>
          </a:p>
          <a:p>
            <a:pPr marL="0" indent="0">
              <a:buNone/>
            </a:pPr>
            <a:endParaRPr lang="en-US" dirty="0"/>
          </a:p>
          <a:p>
            <a:pPr marL="0" indent="0">
              <a:buNone/>
            </a:pPr>
            <a:endParaRPr lang="en-US" dirty="0"/>
          </a:p>
        </p:txBody>
      </p:sp>
      <p:sp>
        <p:nvSpPr>
          <p:cNvPr id="4" name="Date Placeholder 3">
            <a:extLst>
              <a:ext uri="{FF2B5EF4-FFF2-40B4-BE49-F238E27FC236}">
                <a16:creationId xmlns:a16="http://schemas.microsoft.com/office/drawing/2014/main" id="{59387E83-B158-49E7-B4D8-B09F8760BD93}"/>
              </a:ext>
            </a:extLst>
          </p:cNvPr>
          <p:cNvSpPr>
            <a:spLocks noGrp="1"/>
          </p:cNvSpPr>
          <p:nvPr>
            <p:ph type="dt" sz="half" idx="10"/>
          </p:nvPr>
        </p:nvSpPr>
        <p:spPr/>
        <p:txBody>
          <a:bodyPr/>
          <a:lstStyle/>
          <a:p>
            <a:fld id="{ACE0E3A3-1F7A-4171-98C5-68315AE20B27}" type="datetime4">
              <a:rPr lang="en-US" smtClean="0"/>
              <a:pPr/>
              <a:t>July 26, 2017</a:t>
            </a:fld>
            <a:endParaRPr lang="en-US" dirty="0"/>
          </a:p>
        </p:txBody>
      </p:sp>
      <p:sp>
        <p:nvSpPr>
          <p:cNvPr id="5" name="Footer Placeholder 4">
            <a:extLst>
              <a:ext uri="{FF2B5EF4-FFF2-40B4-BE49-F238E27FC236}">
                <a16:creationId xmlns:a16="http://schemas.microsoft.com/office/drawing/2014/main" id="{128D1F86-E0B2-4C3B-A946-39C90C1BC66C}"/>
              </a:ext>
            </a:extLst>
          </p:cNvPr>
          <p:cNvSpPr>
            <a:spLocks noGrp="1"/>
          </p:cNvSpPr>
          <p:nvPr>
            <p:ph type="ftr" sz="quarter" idx="11"/>
          </p:nvPr>
        </p:nvSpPr>
        <p:spPr/>
        <p:txBody>
          <a:bodyPr/>
          <a:lstStyle/>
          <a:p>
            <a:pPr algn="ctr"/>
            <a:r>
              <a:rPr lang="en-US"/>
              <a:t>Private &amp; Confidential</a:t>
            </a:r>
            <a:endParaRPr lang="en-US" dirty="0"/>
          </a:p>
        </p:txBody>
      </p:sp>
      <p:sp>
        <p:nvSpPr>
          <p:cNvPr id="6" name="Slide Number Placeholder 5">
            <a:extLst>
              <a:ext uri="{FF2B5EF4-FFF2-40B4-BE49-F238E27FC236}">
                <a16:creationId xmlns:a16="http://schemas.microsoft.com/office/drawing/2014/main" id="{38095CC3-460F-44C5-A974-5FB3C2FCD7A9}"/>
              </a:ext>
            </a:extLst>
          </p:cNvPr>
          <p:cNvSpPr>
            <a:spLocks noGrp="1"/>
          </p:cNvSpPr>
          <p:nvPr>
            <p:ph type="sldNum" sz="quarter" idx="12"/>
          </p:nvPr>
        </p:nvSpPr>
        <p:spPr/>
        <p:txBody>
          <a:bodyPr/>
          <a:lstStyle/>
          <a:p>
            <a:fld id="{F6F4F151-34B0-4FFA-8BAD-12179CCD96FF}" type="slidenum">
              <a:rPr lang="en-US" smtClean="0"/>
              <a:pPr/>
              <a:t>22</a:t>
            </a:fld>
            <a:endParaRPr lang="en-US" dirty="0"/>
          </a:p>
        </p:txBody>
      </p:sp>
    </p:spTree>
    <p:extLst>
      <p:ext uri="{BB962C8B-B14F-4D97-AF65-F5344CB8AC3E}">
        <p14:creationId xmlns:p14="http://schemas.microsoft.com/office/powerpoint/2010/main" val="1103932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22022-7975-4ADA-BF11-EA08528B4EB2}"/>
              </a:ext>
            </a:extLst>
          </p:cNvPr>
          <p:cNvSpPr>
            <a:spLocks noGrp="1"/>
          </p:cNvSpPr>
          <p:nvPr>
            <p:ph type="title"/>
          </p:nvPr>
        </p:nvSpPr>
        <p:spPr/>
        <p:txBody>
          <a:bodyPr/>
          <a:lstStyle/>
          <a:p>
            <a:r>
              <a:rPr lang="en-US" dirty="0"/>
              <a:t>Example of Data URIs</a:t>
            </a:r>
          </a:p>
        </p:txBody>
      </p:sp>
      <p:sp>
        <p:nvSpPr>
          <p:cNvPr id="3" name="Content Placeholder 2">
            <a:extLst>
              <a:ext uri="{FF2B5EF4-FFF2-40B4-BE49-F238E27FC236}">
                <a16:creationId xmlns:a16="http://schemas.microsoft.com/office/drawing/2014/main" id="{3478BD83-CB3D-47ED-BBA2-040898713B9C}"/>
              </a:ext>
            </a:extLst>
          </p:cNvPr>
          <p:cNvSpPr>
            <a:spLocks noGrp="1"/>
          </p:cNvSpPr>
          <p:nvPr>
            <p:ph idx="1"/>
          </p:nvPr>
        </p:nvSpPr>
        <p:spPr/>
        <p:txBody>
          <a:bodyPr>
            <a:normAutofit/>
          </a:bodyPr>
          <a:lstStyle/>
          <a:p>
            <a:pPr marL="0" indent="0">
              <a:buNone/>
            </a:pPr>
            <a:r>
              <a:rPr lang="en-US" b="1" dirty="0"/>
              <a:t>HTML</a:t>
            </a:r>
          </a:p>
          <a:p>
            <a:pPr marL="0" indent="0">
              <a:buNone/>
            </a:pPr>
            <a:r>
              <a:rPr lang="en-US" sz="1400" dirty="0"/>
              <a:t>&lt;</a:t>
            </a:r>
            <a:r>
              <a:rPr lang="en-US" sz="1400" dirty="0" err="1"/>
              <a:t>img</a:t>
            </a:r>
            <a:r>
              <a:rPr lang="en-US" sz="1400" dirty="0"/>
              <a:t> </a:t>
            </a:r>
            <a:r>
              <a:rPr lang="en-US" sz="1400" dirty="0" err="1"/>
              <a:t>src</a:t>
            </a:r>
            <a:r>
              <a:rPr lang="en-US" sz="1400" dirty="0"/>
              <a:t>="</a:t>
            </a:r>
            <a:r>
              <a:rPr lang="en-US" sz="1400" dirty="0" err="1"/>
              <a:t>data:image</a:t>
            </a:r>
            <a:r>
              <a:rPr lang="en-US" sz="1400" dirty="0"/>
              <a:t>/png;base64,iVBORw0KGgoAAA</a:t>
            </a:r>
          </a:p>
          <a:p>
            <a:pPr marL="0" indent="0">
              <a:buNone/>
            </a:pPr>
            <a:r>
              <a:rPr lang="en-US" sz="1400" dirty="0"/>
              <a:t>ANSUhEUgAAAAUAAAAFCAYAAACNbyblAAAAHElEQVQI12P4</a:t>
            </a:r>
          </a:p>
          <a:p>
            <a:pPr marL="0" indent="0">
              <a:buNone/>
            </a:pPr>
            <a:r>
              <a:rPr lang="en-US" sz="1400" dirty="0"/>
              <a:t>//8/w38GIAXDIBKE0DHxgljNBAAO9TXL0Y4OHwAAAABJRU</a:t>
            </a:r>
          </a:p>
          <a:p>
            <a:pPr marL="0" indent="0">
              <a:buNone/>
            </a:pPr>
            <a:r>
              <a:rPr lang="en-US" sz="1400" dirty="0"/>
              <a:t>5ErkJggg==" alt="Red dot" /&gt;</a:t>
            </a:r>
          </a:p>
          <a:p>
            <a:pPr marL="0" indent="0">
              <a:buNone/>
            </a:pPr>
            <a:endParaRPr lang="en-US" sz="1400" dirty="0"/>
          </a:p>
          <a:p>
            <a:pPr marL="0" indent="0">
              <a:buNone/>
            </a:pPr>
            <a:r>
              <a:rPr lang="en-US" b="1" dirty="0"/>
              <a:t>CSS</a:t>
            </a:r>
          </a:p>
          <a:p>
            <a:pPr marL="0" indent="0">
              <a:buNone/>
            </a:pPr>
            <a:r>
              <a:rPr lang="en-US" sz="1400" dirty="0" err="1"/>
              <a:t>ul.checklist</a:t>
            </a:r>
            <a:r>
              <a:rPr lang="en-US" sz="1400" dirty="0"/>
              <a:t> </a:t>
            </a:r>
            <a:r>
              <a:rPr lang="en-US" sz="1400" dirty="0" err="1"/>
              <a:t>li.complete</a:t>
            </a:r>
            <a:r>
              <a:rPr lang="en-US" sz="1400" dirty="0"/>
              <a:t> {</a:t>
            </a:r>
          </a:p>
          <a:p>
            <a:pPr marL="0" indent="0">
              <a:buNone/>
            </a:pPr>
            <a:r>
              <a:rPr lang="en-US" sz="1400" dirty="0"/>
              <a:t>    padding-left: 20px;</a:t>
            </a:r>
          </a:p>
          <a:p>
            <a:pPr marL="0" indent="0">
              <a:buNone/>
            </a:pPr>
            <a:r>
              <a:rPr lang="en-US" sz="1400" dirty="0"/>
              <a:t>    </a:t>
            </a:r>
            <a:r>
              <a:rPr lang="en-US" sz="1400" dirty="0" err="1"/>
              <a:t>background:white</a:t>
            </a:r>
            <a:r>
              <a:rPr lang="en-US" sz="1400" dirty="0"/>
              <a:t>  </a:t>
            </a:r>
            <a:r>
              <a:rPr lang="en-US" sz="1400" dirty="0" err="1"/>
              <a:t>url</a:t>
            </a:r>
            <a:r>
              <a:rPr lang="en-US" sz="1400" dirty="0"/>
              <a:t>('</a:t>
            </a:r>
            <a:r>
              <a:rPr lang="en-US" sz="1400" dirty="0" err="1"/>
              <a:t>data:image</a:t>
            </a:r>
            <a:r>
              <a:rPr lang="en-US" sz="1400" dirty="0"/>
              <a:t>/png;base64,iVB\</a:t>
            </a:r>
          </a:p>
          <a:p>
            <a:pPr marL="0" indent="0">
              <a:buNone/>
            </a:pPr>
            <a:r>
              <a:rPr lang="en-US" sz="1400" dirty="0"/>
              <a:t>ORw0KGgoAAAANSUhEUgAAABAAAAAQAQMAAAAlPW0iAAAABlBMVEU\</a:t>
            </a:r>
          </a:p>
          <a:p>
            <a:pPr marL="0" indent="0">
              <a:buNone/>
            </a:pPr>
            <a:r>
              <a:rPr lang="en-US" sz="1400" dirty="0"/>
              <a:t>AAAD///+l2Z/dAAAAM0lEQVR4nGP4/5/h/1+G/58ZDrAz3D/McH8\</a:t>
            </a:r>
          </a:p>
          <a:p>
            <a:pPr marL="0" indent="0">
              <a:buNone/>
            </a:pPr>
            <a:r>
              <a:rPr lang="en-US" sz="1400" dirty="0"/>
              <a:t>yw83NDDeNGe4Ug9C9zwz3gVLMDA/A6P9/</a:t>
            </a:r>
            <a:r>
              <a:rPr lang="en-US" sz="1400" dirty="0" err="1"/>
              <a:t>AFGGFyjOXZtQAAAAAEl</a:t>
            </a:r>
            <a:r>
              <a:rPr lang="en-US" sz="1400" dirty="0"/>
              <a:t>\</a:t>
            </a:r>
          </a:p>
          <a:p>
            <a:pPr marL="0" indent="0">
              <a:buNone/>
            </a:pPr>
            <a:r>
              <a:rPr lang="en-US" sz="1400" dirty="0" err="1"/>
              <a:t>FTkSuQmCC</a:t>
            </a:r>
            <a:r>
              <a:rPr lang="en-US" sz="1400" dirty="0"/>
              <a:t>') no-repeat scroll left top;</a:t>
            </a:r>
          </a:p>
          <a:p>
            <a:pPr marL="0" indent="0">
              <a:buNone/>
            </a:pPr>
            <a:r>
              <a:rPr lang="en-US" sz="1400" dirty="0"/>
              <a:t>}</a:t>
            </a:r>
          </a:p>
        </p:txBody>
      </p:sp>
      <p:sp>
        <p:nvSpPr>
          <p:cNvPr id="4" name="Date Placeholder 3">
            <a:extLst>
              <a:ext uri="{FF2B5EF4-FFF2-40B4-BE49-F238E27FC236}">
                <a16:creationId xmlns:a16="http://schemas.microsoft.com/office/drawing/2014/main" id="{BB2EBEFA-E14B-4D78-882E-3229C5762C61}"/>
              </a:ext>
            </a:extLst>
          </p:cNvPr>
          <p:cNvSpPr>
            <a:spLocks noGrp="1"/>
          </p:cNvSpPr>
          <p:nvPr>
            <p:ph type="dt" sz="half" idx="10"/>
          </p:nvPr>
        </p:nvSpPr>
        <p:spPr/>
        <p:txBody>
          <a:bodyPr/>
          <a:lstStyle/>
          <a:p>
            <a:fld id="{ACE0E3A3-1F7A-4171-98C5-68315AE20B27}" type="datetime4">
              <a:rPr lang="en-US" smtClean="0"/>
              <a:pPr/>
              <a:t>July 26, 2017</a:t>
            </a:fld>
            <a:endParaRPr lang="en-US" dirty="0"/>
          </a:p>
        </p:txBody>
      </p:sp>
      <p:sp>
        <p:nvSpPr>
          <p:cNvPr id="5" name="Footer Placeholder 4">
            <a:extLst>
              <a:ext uri="{FF2B5EF4-FFF2-40B4-BE49-F238E27FC236}">
                <a16:creationId xmlns:a16="http://schemas.microsoft.com/office/drawing/2014/main" id="{F6CCD228-98BE-421F-B427-7D1066F12F5E}"/>
              </a:ext>
            </a:extLst>
          </p:cNvPr>
          <p:cNvSpPr>
            <a:spLocks noGrp="1"/>
          </p:cNvSpPr>
          <p:nvPr>
            <p:ph type="ftr" sz="quarter" idx="11"/>
          </p:nvPr>
        </p:nvSpPr>
        <p:spPr/>
        <p:txBody>
          <a:bodyPr/>
          <a:lstStyle/>
          <a:p>
            <a:pPr algn="ctr"/>
            <a:r>
              <a:rPr lang="en-US"/>
              <a:t>Private &amp; Confidential</a:t>
            </a:r>
            <a:endParaRPr lang="en-US" dirty="0"/>
          </a:p>
        </p:txBody>
      </p:sp>
      <p:sp>
        <p:nvSpPr>
          <p:cNvPr id="6" name="Slide Number Placeholder 5">
            <a:extLst>
              <a:ext uri="{FF2B5EF4-FFF2-40B4-BE49-F238E27FC236}">
                <a16:creationId xmlns:a16="http://schemas.microsoft.com/office/drawing/2014/main" id="{58DF2CA2-EF84-4AFA-B41D-DC87E40C79ED}"/>
              </a:ext>
            </a:extLst>
          </p:cNvPr>
          <p:cNvSpPr>
            <a:spLocks noGrp="1"/>
          </p:cNvSpPr>
          <p:nvPr>
            <p:ph type="sldNum" sz="quarter" idx="12"/>
          </p:nvPr>
        </p:nvSpPr>
        <p:spPr/>
        <p:txBody>
          <a:bodyPr/>
          <a:lstStyle/>
          <a:p>
            <a:fld id="{F6F4F151-34B0-4FFA-8BAD-12179CCD96FF}" type="slidenum">
              <a:rPr lang="en-US" smtClean="0"/>
              <a:pPr/>
              <a:t>23</a:t>
            </a:fld>
            <a:endParaRPr lang="en-US" dirty="0"/>
          </a:p>
        </p:txBody>
      </p:sp>
    </p:spTree>
    <p:extLst>
      <p:ext uri="{BB962C8B-B14F-4D97-AF65-F5344CB8AC3E}">
        <p14:creationId xmlns:p14="http://schemas.microsoft.com/office/powerpoint/2010/main" val="26726775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212AF-0614-439B-A4FB-D54A7DCA956C}"/>
              </a:ext>
            </a:extLst>
          </p:cNvPr>
          <p:cNvSpPr>
            <a:spLocks noGrp="1"/>
          </p:cNvSpPr>
          <p:nvPr>
            <p:ph type="title"/>
          </p:nvPr>
        </p:nvSpPr>
        <p:spPr/>
        <p:txBody>
          <a:bodyPr/>
          <a:lstStyle/>
          <a:p>
            <a:r>
              <a:rPr lang="en-US" dirty="0"/>
              <a:t>SVG Example</a:t>
            </a:r>
          </a:p>
        </p:txBody>
      </p:sp>
      <p:sp>
        <p:nvSpPr>
          <p:cNvPr id="3" name="Content Placeholder 2">
            <a:extLst>
              <a:ext uri="{FF2B5EF4-FFF2-40B4-BE49-F238E27FC236}">
                <a16:creationId xmlns:a16="http://schemas.microsoft.com/office/drawing/2014/main" id="{4FE3AFBB-DFDD-4C42-927D-6774A98DFAF9}"/>
              </a:ext>
            </a:extLst>
          </p:cNvPr>
          <p:cNvSpPr>
            <a:spLocks noGrp="1"/>
          </p:cNvSpPr>
          <p:nvPr>
            <p:ph idx="1"/>
          </p:nvPr>
        </p:nvSpPr>
        <p:spPr/>
        <p:txBody>
          <a:bodyPr>
            <a:normAutofit fontScale="92500" lnSpcReduction="20000"/>
          </a:bodyPr>
          <a:lstStyle/>
          <a:p>
            <a:r>
              <a:rPr lang="en-US" dirty="0"/>
              <a:t>A Scalable Vector Graphics image containing an embedded JPEG image encoded in Base64:</a:t>
            </a:r>
          </a:p>
          <a:p>
            <a:pPr marL="0" indent="0">
              <a:buNone/>
            </a:pPr>
            <a:r>
              <a:rPr lang="en-US" sz="1600" dirty="0"/>
              <a:t>&lt;image width="64" height="24" </a:t>
            </a:r>
            <a:r>
              <a:rPr lang="en-US" sz="1600" dirty="0" err="1"/>
              <a:t>xlink:href</a:t>
            </a:r>
            <a:r>
              <a:rPr lang="en-US" sz="1600" dirty="0"/>
              <a:t>="</a:t>
            </a:r>
            <a:r>
              <a:rPr lang="en-US" sz="1600" dirty="0" err="1"/>
              <a:t>data:image</a:t>
            </a:r>
            <a:r>
              <a:rPr lang="en-US" sz="1600" dirty="0"/>
              <a:t>/jpeg;base64,</a:t>
            </a:r>
          </a:p>
          <a:p>
            <a:pPr marL="0" indent="0">
              <a:buNone/>
            </a:pPr>
            <a:r>
              <a:rPr lang="en-US" sz="1600" dirty="0"/>
              <a:t>/9j/4AAQSkZJRgABAQEAYABgAAD/2wBDADIiJSwlHzIsKSw4NTI7S31RS0VFS5ltc1p9tZ++u7Kf</a:t>
            </a:r>
          </a:p>
          <a:p>
            <a:pPr marL="0" indent="0">
              <a:buNone/>
            </a:pPr>
            <a:r>
              <a:rPr lang="en-US" sz="1600" dirty="0"/>
              <a:t>r6zI4f/</a:t>
            </a:r>
            <a:r>
              <a:rPr lang="en-US" sz="1600" dirty="0" err="1"/>
              <a:t>zyNT</a:t>
            </a:r>
            <a:r>
              <a:rPr lang="en-US" sz="1600" dirty="0"/>
              <a:t>/16yv+v/9////////</a:t>
            </a:r>
            <a:r>
              <a:rPr lang="en-US" sz="1600" dirty="0" err="1"/>
              <a:t>wfD</a:t>
            </a:r>
            <a:r>
              <a:rPr lang="en-US" sz="1600" dirty="0"/>
              <a:t>/////////////2wBDATU4OEtCS5NRUZP/</a:t>
            </a:r>
            <a:r>
              <a:rPr lang="en-US" sz="1600" dirty="0" err="1"/>
              <a:t>zq</a:t>
            </a:r>
            <a:r>
              <a:rPr lang="en-US" sz="1600" dirty="0"/>
              <a:t>/O////////</a:t>
            </a:r>
          </a:p>
          <a:p>
            <a:pPr marL="0" indent="0">
              <a:buNone/>
            </a:pPr>
            <a:r>
              <a:rPr lang="en-US" sz="1600" dirty="0"/>
              <a:t>////////////////////////////////////////////////////////////</a:t>
            </a:r>
            <a:r>
              <a:rPr lang="en-US" sz="1600" dirty="0" err="1"/>
              <a:t>wAARCAAYAEADAREA</a:t>
            </a:r>
            <a:endParaRPr lang="en-US" sz="1600" dirty="0"/>
          </a:p>
          <a:p>
            <a:pPr marL="0" indent="0">
              <a:buNone/>
            </a:pPr>
            <a:r>
              <a:rPr lang="en-US" sz="1600" dirty="0" err="1"/>
              <a:t>AhEBAxEB</a:t>
            </a:r>
            <a:r>
              <a:rPr lang="en-US" sz="1600" dirty="0"/>
              <a:t>/8QAGQAAAgMBAAAAAAAAAAAAAAAAAQMAAgQF/8QAJRABAAIBBAEEAgMAAAAAAAAAAQIR</a:t>
            </a:r>
          </a:p>
          <a:p>
            <a:pPr marL="0" indent="0">
              <a:buNone/>
            </a:pPr>
            <a:r>
              <a:rPr lang="en-US" sz="1600" dirty="0" err="1"/>
              <a:t>AAMSITEEEyJBgTORUWFx</a:t>
            </a:r>
            <a:r>
              <a:rPr lang="en-US" sz="1600" dirty="0"/>
              <a:t>/8QAFAEBAAAAAAAAAAAAAAAAAAAAAP/EABQRAQAAAAAAAAAAAAAAAAAA</a:t>
            </a:r>
          </a:p>
          <a:p>
            <a:pPr marL="0" indent="0">
              <a:buNone/>
            </a:pPr>
            <a:r>
              <a:rPr lang="en-US" sz="1600" dirty="0"/>
              <a:t>AAD/2gAMAwEAAhEDEQA/AOgM52xQDrjvAV5Xv0vfKUALlTQfeBm0HThMNHXkL0Lw/swN5qgA8yT4</a:t>
            </a:r>
          </a:p>
          <a:p>
            <a:pPr marL="0" indent="0">
              <a:buNone/>
            </a:pPr>
            <a:r>
              <a:rPr lang="en-US" sz="1600" dirty="0"/>
              <a:t>MCS1OEOJV8mBz9Z05yfW8iSx7p4j+jA1aD6Wj7ZMzstsfvAas4UyRHvjrAkC9KhpLMClQntlqFc2</a:t>
            </a:r>
          </a:p>
          <a:p>
            <a:pPr marL="0" indent="0">
              <a:buNone/>
            </a:pPr>
            <a:r>
              <a:rPr lang="en-US" sz="1600" dirty="0"/>
              <a:t>X1gUj4viwVObKrddH9YDoHvuujAEuNV+bLwFS8XxdSr+Cq3Vf+4F5RgQl6ZR2p1eAzU/HX80YBYy</a:t>
            </a:r>
          </a:p>
          <a:p>
            <a:pPr marL="0" indent="0">
              <a:buNone/>
            </a:pPr>
            <a:r>
              <a:rPr lang="en-US" sz="1600" dirty="0"/>
              <a:t>JLCuexwJCO2O1bwCRidAfWBSctswbI12GAJT3yiwFR7+MBjGK2g/WAJR3FdF84E2rK5VR0YH/9k="/&gt;</a:t>
            </a:r>
          </a:p>
        </p:txBody>
      </p:sp>
      <p:sp>
        <p:nvSpPr>
          <p:cNvPr id="4" name="Date Placeholder 3">
            <a:extLst>
              <a:ext uri="{FF2B5EF4-FFF2-40B4-BE49-F238E27FC236}">
                <a16:creationId xmlns:a16="http://schemas.microsoft.com/office/drawing/2014/main" id="{FB886C30-D84B-4AEA-A28D-BF470055686F}"/>
              </a:ext>
            </a:extLst>
          </p:cNvPr>
          <p:cNvSpPr>
            <a:spLocks noGrp="1"/>
          </p:cNvSpPr>
          <p:nvPr>
            <p:ph type="dt" sz="half" idx="10"/>
          </p:nvPr>
        </p:nvSpPr>
        <p:spPr/>
        <p:txBody>
          <a:bodyPr/>
          <a:lstStyle/>
          <a:p>
            <a:fld id="{ACE0E3A3-1F7A-4171-98C5-68315AE20B27}" type="datetime4">
              <a:rPr lang="en-US" smtClean="0"/>
              <a:pPr/>
              <a:t>July 26, 2017</a:t>
            </a:fld>
            <a:endParaRPr lang="en-US" dirty="0"/>
          </a:p>
        </p:txBody>
      </p:sp>
      <p:sp>
        <p:nvSpPr>
          <p:cNvPr id="5" name="Footer Placeholder 4">
            <a:extLst>
              <a:ext uri="{FF2B5EF4-FFF2-40B4-BE49-F238E27FC236}">
                <a16:creationId xmlns:a16="http://schemas.microsoft.com/office/drawing/2014/main" id="{69B8C38C-BBF9-45C7-8DA4-4B31FA99C078}"/>
              </a:ext>
            </a:extLst>
          </p:cNvPr>
          <p:cNvSpPr>
            <a:spLocks noGrp="1"/>
          </p:cNvSpPr>
          <p:nvPr>
            <p:ph type="ftr" sz="quarter" idx="11"/>
          </p:nvPr>
        </p:nvSpPr>
        <p:spPr/>
        <p:txBody>
          <a:bodyPr/>
          <a:lstStyle/>
          <a:p>
            <a:pPr algn="ctr"/>
            <a:r>
              <a:rPr lang="en-US"/>
              <a:t>Private &amp; Confidential</a:t>
            </a:r>
            <a:endParaRPr lang="en-US" dirty="0"/>
          </a:p>
        </p:txBody>
      </p:sp>
      <p:sp>
        <p:nvSpPr>
          <p:cNvPr id="6" name="Slide Number Placeholder 5">
            <a:extLst>
              <a:ext uri="{FF2B5EF4-FFF2-40B4-BE49-F238E27FC236}">
                <a16:creationId xmlns:a16="http://schemas.microsoft.com/office/drawing/2014/main" id="{722FB5F0-3E0C-4988-B62A-720878473459}"/>
              </a:ext>
            </a:extLst>
          </p:cNvPr>
          <p:cNvSpPr>
            <a:spLocks noGrp="1"/>
          </p:cNvSpPr>
          <p:nvPr>
            <p:ph type="sldNum" sz="quarter" idx="12"/>
          </p:nvPr>
        </p:nvSpPr>
        <p:spPr/>
        <p:txBody>
          <a:bodyPr/>
          <a:lstStyle/>
          <a:p>
            <a:fld id="{F6F4F151-34B0-4FFA-8BAD-12179CCD96FF}" type="slidenum">
              <a:rPr lang="en-US" smtClean="0"/>
              <a:pPr/>
              <a:t>24</a:t>
            </a:fld>
            <a:endParaRPr lang="en-US" dirty="0"/>
          </a:p>
        </p:txBody>
      </p:sp>
    </p:spTree>
    <p:extLst>
      <p:ext uri="{BB962C8B-B14F-4D97-AF65-F5344CB8AC3E}">
        <p14:creationId xmlns:p14="http://schemas.microsoft.com/office/powerpoint/2010/main" val="30691833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49E94-8DED-4640-A40B-B92DE9F4D6AF}"/>
              </a:ext>
            </a:extLst>
          </p:cNvPr>
          <p:cNvSpPr>
            <a:spLocks noGrp="1"/>
          </p:cNvSpPr>
          <p:nvPr>
            <p:ph type="title"/>
          </p:nvPr>
        </p:nvSpPr>
        <p:spPr/>
        <p:txBody>
          <a:bodyPr/>
          <a:lstStyle/>
          <a:p>
            <a:r>
              <a:rPr lang="en-US" dirty="0"/>
              <a:t>Serving Scaled Images</a:t>
            </a:r>
          </a:p>
        </p:txBody>
      </p:sp>
      <p:sp>
        <p:nvSpPr>
          <p:cNvPr id="3" name="Content Placeholder 2">
            <a:extLst>
              <a:ext uri="{FF2B5EF4-FFF2-40B4-BE49-F238E27FC236}">
                <a16:creationId xmlns:a16="http://schemas.microsoft.com/office/drawing/2014/main" id="{36448A29-3ECB-4D42-B604-0867046B9EBE}"/>
              </a:ext>
            </a:extLst>
          </p:cNvPr>
          <p:cNvSpPr>
            <a:spLocks noGrp="1"/>
          </p:cNvSpPr>
          <p:nvPr>
            <p:ph idx="1"/>
          </p:nvPr>
        </p:nvSpPr>
        <p:spPr>
          <a:xfrm>
            <a:off x="457200" y="1524000"/>
            <a:ext cx="8305800" cy="4602163"/>
          </a:xfrm>
        </p:spPr>
        <p:txBody>
          <a:bodyPr>
            <a:normAutofit lnSpcReduction="10000"/>
          </a:bodyPr>
          <a:lstStyle/>
          <a:p>
            <a:pPr>
              <a:lnSpc>
                <a:spcPct val="150000"/>
              </a:lnSpc>
            </a:pPr>
            <a:r>
              <a:rPr lang="en-IN" dirty="0"/>
              <a:t>Images should be served at a their original image size where possible. For example, you should not resize your images using CSS unless you are serving several instances of the same image and that image matches at least one that is the original size. Otherwise you should use something such as photoshop to resize your image, this will result in the saving of bytes.</a:t>
            </a:r>
            <a:endParaRPr lang="en-US" dirty="0"/>
          </a:p>
          <a:p>
            <a:pPr>
              <a:lnSpc>
                <a:spcPct val="150000"/>
              </a:lnSpc>
            </a:pPr>
            <a:r>
              <a:rPr lang="en-IN" dirty="0"/>
              <a:t>Of course, this doesn't take into account fluid images (in responsive design) which may well be larger than they're displayed on a small screen.</a:t>
            </a:r>
            <a:endParaRPr lang="en-US" dirty="0"/>
          </a:p>
          <a:p>
            <a:pPr>
              <a:lnSpc>
                <a:spcPct val="150000"/>
              </a:lnSpc>
            </a:pPr>
            <a:r>
              <a:rPr lang="en-IN" dirty="0"/>
              <a:t>Ensure that your images are scaled at the correct size using a tool such as Photoshop rather than CSS.</a:t>
            </a:r>
            <a:endParaRPr lang="en-US" dirty="0"/>
          </a:p>
          <a:p>
            <a:pPr>
              <a:lnSpc>
                <a:spcPct val="150000"/>
              </a:lnSpc>
            </a:pPr>
            <a:r>
              <a:rPr lang="en-IN" dirty="0"/>
              <a:t>You can also physically remove detail.</a:t>
            </a:r>
            <a:endParaRPr lang="en-US" dirty="0"/>
          </a:p>
          <a:p>
            <a:pPr>
              <a:lnSpc>
                <a:spcPct val="150000"/>
              </a:lnSpc>
            </a:pPr>
            <a:endParaRPr lang="en-US" dirty="0"/>
          </a:p>
        </p:txBody>
      </p:sp>
      <p:sp>
        <p:nvSpPr>
          <p:cNvPr id="4" name="Date Placeholder 3">
            <a:extLst>
              <a:ext uri="{FF2B5EF4-FFF2-40B4-BE49-F238E27FC236}">
                <a16:creationId xmlns:a16="http://schemas.microsoft.com/office/drawing/2014/main" id="{5FCCDA19-FCE7-408E-9A8D-B398A7F3BDF6}"/>
              </a:ext>
            </a:extLst>
          </p:cNvPr>
          <p:cNvSpPr>
            <a:spLocks noGrp="1"/>
          </p:cNvSpPr>
          <p:nvPr>
            <p:ph type="dt" sz="half" idx="10"/>
          </p:nvPr>
        </p:nvSpPr>
        <p:spPr/>
        <p:txBody>
          <a:bodyPr/>
          <a:lstStyle/>
          <a:p>
            <a:fld id="{ACE0E3A3-1F7A-4171-98C5-68315AE20B27}" type="datetime4">
              <a:rPr lang="en-US" smtClean="0"/>
              <a:pPr/>
              <a:t>July 26, 2017</a:t>
            </a:fld>
            <a:endParaRPr lang="en-US" dirty="0"/>
          </a:p>
        </p:txBody>
      </p:sp>
      <p:sp>
        <p:nvSpPr>
          <p:cNvPr id="5" name="Footer Placeholder 4">
            <a:extLst>
              <a:ext uri="{FF2B5EF4-FFF2-40B4-BE49-F238E27FC236}">
                <a16:creationId xmlns:a16="http://schemas.microsoft.com/office/drawing/2014/main" id="{A404EDB9-7A4F-4D6C-99C1-F7E55904C760}"/>
              </a:ext>
            </a:extLst>
          </p:cNvPr>
          <p:cNvSpPr>
            <a:spLocks noGrp="1"/>
          </p:cNvSpPr>
          <p:nvPr>
            <p:ph type="ftr" sz="quarter" idx="11"/>
          </p:nvPr>
        </p:nvSpPr>
        <p:spPr/>
        <p:txBody>
          <a:bodyPr/>
          <a:lstStyle/>
          <a:p>
            <a:pPr algn="ctr"/>
            <a:r>
              <a:rPr lang="en-US"/>
              <a:t>Private &amp; Confidential</a:t>
            </a:r>
            <a:endParaRPr lang="en-US" dirty="0"/>
          </a:p>
        </p:txBody>
      </p:sp>
      <p:sp>
        <p:nvSpPr>
          <p:cNvPr id="6" name="Slide Number Placeholder 5">
            <a:extLst>
              <a:ext uri="{FF2B5EF4-FFF2-40B4-BE49-F238E27FC236}">
                <a16:creationId xmlns:a16="http://schemas.microsoft.com/office/drawing/2014/main" id="{562E65A4-7309-4460-B45E-2941AB6FB59A}"/>
              </a:ext>
            </a:extLst>
          </p:cNvPr>
          <p:cNvSpPr>
            <a:spLocks noGrp="1"/>
          </p:cNvSpPr>
          <p:nvPr>
            <p:ph type="sldNum" sz="quarter" idx="12"/>
          </p:nvPr>
        </p:nvSpPr>
        <p:spPr/>
        <p:txBody>
          <a:bodyPr/>
          <a:lstStyle/>
          <a:p>
            <a:fld id="{F6F4F151-34B0-4FFA-8BAD-12179CCD96FF}" type="slidenum">
              <a:rPr lang="en-US" smtClean="0"/>
              <a:pPr/>
              <a:t>25</a:t>
            </a:fld>
            <a:endParaRPr lang="en-US" dirty="0"/>
          </a:p>
        </p:txBody>
      </p:sp>
    </p:spTree>
    <p:extLst>
      <p:ext uri="{BB962C8B-B14F-4D97-AF65-F5344CB8AC3E}">
        <p14:creationId xmlns:p14="http://schemas.microsoft.com/office/powerpoint/2010/main" val="28019658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87085-DFA6-44CC-BC6A-E60E343D0102}"/>
              </a:ext>
            </a:extLst>
          </p:cNvPr>
          <p:cNvSpPr>
            <a:spLocks noGrp="1"/>
          </p:cNvSpPr>
          <p:nvPr>
            <p:ph type="title"/>
          </p:nvPr>
        </p:nvSpPr>
        <p:spPr/>
        <p:txBody>
          <a:bodyPr/>
          <a:lstStyle/>
          <a:p>
            <a:r>
              <a:rPr lang="en-US" dirty="0"/>
              <a:t>Caching</a:t>
            </a:r>
          </a:p>
        </p:txBody>
      </p:sp>
      <p:sp>
        <p:nvSpPr>
          <p:cNvPr id="3" name="Content Placeholder 2">
            <a:extLst>
              <a:ext uri="{FF2B5EF4-FFF2-40B4-BE49-F238E27FC236}">
                <a16:creationId xmlns:a16="http://schemas.microsoft.com/office/drawing/2014/main" id="{E2811E8B-0699-4FBB-82C1-62CC9A3DD53D}"/>
              </a:ext>
            </a:extLst>
          </p:cNvPr>
          <p:cNvSpPr>
            <a:spLocks noGrp="1"/>
          </p:cNvSpPr>
          <p:nvPr>
            <p:ph idx="1"/>
          </p:nvPr>
        </p:nvSpPr>
        <p:spPr>
          <a:xfrm>
            <a:off x="457200" y="1295401"/>
            <a:ext cx="8077200" cy="4800600"/>
          </a:xfrm>
        </p:spPr>
        <p:txBody>
          <a:bodyPr>
            <a:normAutofit fontScale="92500"/>
          </a:bodyPr>
          <a:lstStyle/>
          <a:p>
            <a:pPr algn="just">
              <a:lnSpc>
                <a:spcPct val="150000"/>
              </a:lnSpc>
            </a:pPr>
            <a:r>
              <a:rPr lang="en-IN" i="1" dirty="0"/>
              <a:t>40-60% of daily visitors to your site come in with an empty cache. Making your page fast for these first time visitors is key to a better user experience.</a:t>
            </a:r>
            <a:endParaRPr lang="en-US" dirty="0"/>
          </a:p>
          <a:p>
            <a:pPr algn="just">
              <a:lnSpc>
                <a:spcPct val="150000"/>
              </a:lnSpc>
            </a:pPr>
            <a:r>
              <a:rPr lang="en-IN" dirty="0"/>
              <a:t>Both Web browsers and web servers allow for caching. These caches store previous requests on the browser or server; requests such as images, web pages, CSS/JS files and other data such as cookies. By storing these responses bandwidth use is reduced and it helps improve a website's performance.</a:t>
            </a:r>
            <a:endParaRPr lang="en-US" dirty="0"/>
          </a:p>
          <a:p>
            <a:pPr algn="just">
              <a:lnSpc>
                <a:spcPct val="150000"/>
              </a:lnSpc>
            </a:pPr>
            <a:r>
              <a:rPr lang="en-IN" dirty="0"/>
              <a:t>Caching is often best used on assets that seldom change, such as CSS and JavaScript files. You can set an expiry date for when an asset should change, effectively telling the browser or server to pull in a fresh copy of your assets.</a:t>
            </a:r>
            <a:endParaRPr lang="en-US" dirty="0"/>
          </a:p>
        </p:txBody>
      </p:sp>
      <p:sp>
        <p:nvSpPr>
          <p:cNvPr id="4" name="Date Placeholder 3">
            <a:extLst>
              <a:ext uri="{FF2B5EF4-FFF2-40B4-BE49-F238E27FC236}">
                <a16:creationId xmlns:a16="http://schemas.microsoft.com/office/drawing/2014/main" id="{9A32901D-275C-4F0A-B699-751424F777FF}"/>
              </a:ext>
            </a:extLst>
          </p:cNvPr>
          <p:cNvSpPr>
            <a:spLocks noGrp="1"/>
          </p:cNvSpPr>
          <p:nvPr>
            <p:ph type="dt" sz="half" idx="10"/>
          </p:nvPr>
        </p:nvSpPr>
        <p:spPr/>
        <p:txBody>
          <a:bodyPr/>
          <a:lstStyle/>
          <a:p>
            <a:fld id="{ACE0E3A3-1F7A-4171-98C5-68315AE20B27}" type="datetime4">
              <a:rPr lang="en-US" smtClean="0"/>
              <a:pPr/>
              <a:t>July 26, 2017</a:t>
            </a:fld>
            <a:endParaRPr lang="en-US" dirty="0"/>
          </a:p>
        </p:txBody>
      </p:sp>
      <p:sp>
        <p:nvSpPr>
          <p:cNvPr id="5" name="Footer Placeholder 4">
            <a:extLst>
              <a:ext uri="{FF2B5EF4-FFF2-40B4-BE49-F238E27FC236}">
                <a16:creationId xmlns:a16="http://schemas.microsoft.com/office/drawing/2014/main" id="{54EA3E19-8C9B-4829-A979-9C8E06356366}"/>
              </a:ext>
            </a:extLst>
          </p:cNvPr>
          <p:cNvSpPr>
            <a:spLocks noGrp="1"/>
          </p:cNvSpPr>
          <p:nvPr>
            <p:ph type="ftr" sz="quarter" idx="11"/>
          </p:nvPr>
        </p:nvSpPr>
        <p:spPr/>
        <p:txBody>
          <a:bodyPr/>
          <a:lstStyle/>
          <a:p>
            <a:pPr algn="ctr"/>
            <a:r>
              <a:rPr lang="en-US"/>
              <a:t>Private &amp; Confidential</a:t>
            </a:r>
            <a:endParaRPr lang="en-US" dirty="0"/>
          </a:p>
        </p:txBody>
      </p:sp>
      <p:sp>
        <p:nvSpPr>
          <p:cNvPr id="6" name="Slide Number Placeholder 5">
            <a:extLst>
              <a:ext uri="{FF2B5EF4-FFF2-40B4-BE49-F238E27FC236}">
                <a16:creationId xmlns:a16="http://schemas.microsoft.com/office/drawing/2014/main" id="{76D4E345-F79D-4753-8B45-719E40EAAEF1}"/>
              </a:ext>
            </a:extLst>
          </p:cNvPr>
          <p:cNvSpPr>
            <a:spLocks noGrp="1"/>
          </p:cNvSpPr>
          <p:nvPr>
            <p:ph type="sldNum" sz="quarter" idx="12"/>
          </p:nvPr>
        </p:nvSpPr>
        <p:spPr/>
        <p:txBody>
          <a:bodyPr/>
          <a:lstStyle/>
          <a:p>
            <a:fld id="{F6F4F151-34B0-4FFA-8BAD-12179CCD96FF}" type="slidenum">
              <a:rPr lang="en-US" smtClean="0"/>
              <a:pPr/>
              <a:t>26</a:t>
            </a:fld>
            <a:endParaRPr lang="en-US" dirty="0"/>
          </a:p>
        </p:txBody>
      </p:sp>
    </p:spTree>
    <p:extLst>
      <p:ext uri="{BB962C8B-B14F-4D97-AF65-F5344CB8AC3E}">
        <p14:creationId xmlns:p14="http://schemas.microsoft.com/office/powerpoint/2010/main" val="21473018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E37B6-3312-4BDF-9B4E-6365AD0BCDFA}"/>
              </a:ext>
            </a:extLst>
          </p:cNvPr>
          <p:cNvSpPr>
            <a:spLocks noGrp="1"/>
          </p:cNvSpPr>
          <p:nvPr>
            <p:ph type="title"/>
          </p:nvPr>
        </p:nvSpPr>
        <p:spPr/>
        <p:txBody>
          <a:bodyPr/>
          <a:lstStyle/>
          <a:p>
            <a:r>
              <a:rPr lang="en-US" dirty="0"/>
              <a:t>Deferring Parsing of </a:t>
            </a:r>
            <a:r>
              <a:rPr lang="en-US" dirty="0" err="1"/>
              <a:t>Javascript</a:t>
            </a:r>
            <a:endParaRPr lang="en-US" dirty="0"/>
          </a:p>
        </p:txBody>
      </p:sp>
      <p:sp>
        <p:nvSpPr>
          <p:cNvPr id="3" name="Content Placeholder 2">
            <a:extLst>
              <a:ext uri="{FF2B5EF4-FFF2-40B4-BE49-F238E27FC236}">
                <a16:creationId xmlns:a16="http://schemas.microsoft.com/office/drawing/2014/main" id="{E64F62E2-3145-4315-94D9-E19AE4051865}"/>
              </a:ext>
            </a:extLst>
          </p:cNvPr>
          <p:cNvSpPr>
            <a:spLocks noGrp="1"/>
          </p:cNvSpPr>
          <p:nvPr>
            <p:ph idx="1"/>
          </p:nvPr>
        </p:nvSpPr>
        <p:spPr/>
        <p:txBody>
          <a:bodyPr>
            <a:normAutofit lnSpcReduction="10000"/>
          </a:bodyPr>
          <a:lstStyle/>
          <a:p>
            <a:pPr algn="just">
              <a:lnSpc>
                <a:spcPct val="150000"/>
              </a:lnSpc>
            </a:pPr>
            <a:r>
              <a:rPr lang="en-IN" dirty="0"/>
              <a:t>In order for a web page to be completely shown to the user, the browser needs to download all its associated files. JavaScript files should not be loaded into the head of your HTML document, but rather near the bottom as (although this doesn't reduce the total number of bytes that needs to be downloaded by the browser) it displays the web page content before the JavaScript is fully loaded.</a:t>
            </a:r>
            <a:endParaRPr lang="en-US" dirty="0"/>
          </a:p>
          <a:p>
            <a:pPr algn="just">
              <a:lnSpc>
                <a:spcPct val="150000"/>
              </a:lnSpc>
            </a:pPr>
            <a:r>
              <a:rPr lang="en-IN" dirty="0"/>
              <a:t>If you were to add it to the head of your document the browser would wait until the JavaScript has loaded in its entirety before displaying the page. Your JavaScript files should be included before the closing body tag.</a:t>
            </a:r>
            <a:endParaRPr lang="en-US" dirty="0"/>
          </a:p>
          <a:p>
            <a:pPr marL="0" indent="0" algn="just">
              <a:lnSpc>
                <a:spcPct val="150000"/>
              </a:lnSpc>
              <a:buNone/>
            </a:pPr>
            <a:endParaRPr lang="en-US" dirty="0"/>
          </a:p>
        </p:txBody>
      </p:sp>
      <p:sp>
        <p:nvSpPr>
          <p:cNvPr id="4" name="Date Placeholder 3">
            <a:extLst>
              <a:ext uri="{FF2B5EF4-FFF2-40B4-BE49-F238E27FC236}">
                <a16:creationId xmlns:a16="http://schemas.microsoft.com/office/drawing/2014/main" id="{F8386A9E-D57D-4BF2-AADB-D15D2855AFEB}"/>
              </a:ext>
            </a:extLst>
          </p:cNvPr>
          <p:cNvSpPr>
            <a:spLocks noGrp="1"/>
          </p:cNvSpPr>
          <p:nvPr>
            <p:ph type="dt" sz="half" idx="10"/>
          </p:nvPr>
        </p:nvSpPr>
        <p:spPr/>
        <p:txBody>
          <a:bodyPr/>
          <a:lstStyle/>
          <a:p>
            <a:fld id="{ACE0E3A3-1F7A-4171-98C5-68315AE20B27}" type="datetime4">
              <a:rPr lang="en-US" smtClean="0"/>
              <a:pPr/>
              <a:t>July 26, 2017</a:t>
            </a:fld>
            <a:endParaRPr lang="en-US" dirty="0"/>
          </a:p>
        </p:txBody>
      </p:sp>
      <p:sp>
        <p:nvSpPr>
          <p:cNvPr id="5" name="Footer Placeholder 4">
            <a:extLst>
              <a:ext uri="{FF2B5EF4-FFF2-40B4-BE49-F238E27FC236}">
                <a16:creationId xmlns:a16="http://schemas.microsoft.com/office/drawing/2014/main" id="{77E62802-AB10-4C54-9588-C75159CB3F11}"/>
              </a:ext>
            </a:extLst>
          </p:cNvPr>
          <p:cNvSpPr>
            <a:spLocks noGrp="1"/>
          </p:cNvSpPr>
          <p:nvPr>
            <p:ph type="ftr" sz="quarter" idx="11"/>
          </p:nvPr>
        </p:nvSpPr>
        <p:spPr/>
        <p:txBody>
          <a:bodyPr/>
          <a:lstStyle/>
          <a:p>
            <a:pPr algn="ctr"/>
            <a:r>
              <a:rPr lang="en-US"/>
              <a:t>Private &amp; Confidential</a:t>
            </a:r>
            <a:endParaRPr lang="en-US" dirty="0"/>
          </a:p>
        </p:txBody>
      </p:sp>
      <p:sp>
        <p:nvSpPr>
          <p:cNvPr id="6" name="Slide Number Placeholder 5">
            <a:extLst>
              <a:ext uri="{FF2B5EF4-FFF2-40B4-BE49-F238E27FC236}">
                <a16:creationId xmlns:a16="http://schemas.microsoft.com/office/drawing/2014/main" id="{25C0A3AD-85B0-4E08-8C53-D7BF60B9F6E8}"/>
              </a:ext>
            </a:extLst>
          </p:cNvPr>
          <p:cNvSpPr>
            <a:spLocks noGrp="1"/>
          </p:cNvSpPr>
          <p:nvPr>
            <p:ph type="sldNum" sz="quarter" idx="12"/>
          </p:nvPr>
        </p:nvSpPr>
        <p:spPr/>
        <p:txBody>
          <a:bodyPr/>
          <a:lstStyle/>
          <a:p>
            <a:fld id="{F6F4F151-34B0-4FFA-8BAD-12179CCD96FF}" type="slidenum">
              <a:rPr lang="en-US" smtClean="0"/>
              <a:pPr/>
              <a:t>27</a:t>
            </a:fld>
            <a:endParaRPr lang="en-US" dirty="0"/>
          </a:p>
        </p:txBody>
      </p:sp>
    </p:spTree>
    <p:extLst>
      <p:ext uri="{BB962C8B-B14F-4D97-AF65-F5344CB8AC3E}">
        <p14:creationId xmlns:p14="http://schemas.microsoft.com/office/powerpoint/2010/main" val="13131825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9FCE1-A6AC-4AEC-9789-AFEE8B42E14D}"/>
              </a:ext>
            </a:extLst>
          </p:cNvPr>
          <p:cNvSpPr>
            <a:spLocks noGrp="1"/>
          </p:cNvSpPr>
          <p:nvPr>
            <p:ph type="title"/>
          </p:nvPr>
        </p:nvSpPr>
        <p:spPr/>
        <p:txBody>
          <a:bodyPr/>
          <a:lstStyle/>
          <a:p>
            <a:r>
              <a:rPr lang="en-US" dirty="0"/>
              <a:t>Avoid Making Bad Requests</a:t>
            </a:r>
          </a:p>
        </p:txBody>
      </p:sp>
      <p:sp>
        <p:nvSpPr>
          <p:cNvPr id="3" name="Content Placeholder 2">
            <a:extLst>
              <a:ext uri="{FF2B5EF4-FFF2-40B4-BE49-F238E27FC236}">
                <a16:creationId xmlns:a16="http://schemas.microsoft.com/office/drawing/2014/main" id="{389565D8-998F-44AB-9B9E-96053A07FCDF}"/>
              </a:ext>
            </a:extLst>
          </p:cNvPr>
          <p:cNvSpPr>
            <a:spLocks noGrp="1"/>
          </p:cNvSpPr>
          <p:nvPr>
            <p:ph idx="1"/>
          </p:nvPr>
        </p:nvSpPr>
        <p:spPr>
          <a:xfrm>
            <a:off x="457200" y="1447800"/>
            <a:ext cx="8229600" cy="4678363"/>
          </a:xfrm>
        </p:spPr>
        <p:txBody>
          <a:bodyPr>
            <a:normAutofit fontScale="85000" lnSpcReduction="20000"/>
          </a:bodyPr>
          <a:lstStyle/>
          <a:p>
            <a:pPr algn="just">
              <a:lnSpc>
                <a:spcPct val="160000"/>
              </a:lnSpc>
            </a:pPr>
            <a:r>
              <a:rPr lang="en-IN" dirty="0"/>
              <a:t>A broken link on your site would equate to a bad request. A bad request can be classed as anything that would result in a 404/410 error; any request that results in a dead end.</a:t>
            </a:r>
          </a:p>
          <a:p>
            <a:pPr algn="just">
              <a:lnSpc>
                <a:spcPct val="160000"/>
              </a:lnSpc>
            </a:pPr>
            <a:endParaRPr lang="en-IN" dirty="0"/>
          </a:p>
          <a:p>
            <a:pPr algn="just">
              <a:lnSpc>
                <a:spcPct val="160000"/>
              </a:lnSpc>
            </a:pPr>
            <a:endParaRPr lang="en-IN" dirty="0"/>
          </a:p>
          <a:p>
            <a:pPr algn="just">
              <a:lnSpc>
                <a:spcPct val="160000"/>
              </a:lnSpc>
            </a:pPr>
            <a:endParaRPr lang="en-IN" dirty="0"/>
          </a:p>
          <a:p>
            <a:pPr algn="just">
              <a:lnSpc>
                <a:spcPct val="160000"/>
              </a:lnSpc>
            </a:pPr>
            <a:r>
              <a:rPr lang="en-IN" dirty="0"/>
              <a:t>It's inevitable that at times your website will either be changed, moved or updated. These amendments can result in old links that are no longer leading to their correct destination. Although these requests don't cause any data to be downloaded, it is still a wasteful resource as the browser has to initiate the request in the first place. If you find that you have any 'bad requests' on your site then you should aim to fix these as soon as possible by rectifying the mistakes. Google Webmaster tools is a useful resource to find out if your website has any broken links.</a:t>
            </a:r>
            <a:endParaRPr lang="en-US" dirty="0"/>
          </a:p>
          <a:p>
            <a:pPr marL="0" indent="0" algn="just">
              <a:lnSpc>
                <a:spcPct val="160000"/>
              </a:lnSpc>
              <a:buNone/>
            </a:pPr>
            <a:endParaRPr lang="en-US" dirty="0"/>
          </a:p>
        </p:txBody>
      </p:sp>
      <p:sp>
        <p:nvSpPr>
          <p:cNvPr id="4" name="Date Placeholder 3">
            <a:extLst>
              <a:ext uri="{FF2B5EF4-FFF2-40B4-BE49-F238E27FC236}">
                <a16:creationId xmlns:a16="http://schemas.microsoft.com/office/drawing/2014/main" id="{02A40A02-D279-47A8-BCF3-AF9026F47F94}"/>
              </a:ext>
            </a:extLst>
          </p:cNvPr>
          <p:cNvSpPr>
            <a:spLocks noGrp="1"/>
          </p:cNvSpPr>
          <p:nvPr>
            <p:ph type="dt" sz="half" idx="10"/>
          </p:nvPr>
        </p:nvSpPr>
        <p:spPr/>
        <p:txBody>
          <a:bodyPr/>
          <a:lstStyle/>
          <a:p>
            <a:fld id="{ACE0E3A3-1F7A-4171-98C5-68315AE20B27}" type="datetime4">
              <a:rPr lang="en-US" smtClean="0"/>
              <a:pPr/>
              <a:t>July 26, 2017</a:t>
            </a:fld>
            <a:endParaRPr lang="en-US" dirty="0"/>
          </a:p>
        </p:txBody>
      </p:sp>
      <p:sp>
        <p:nvSpPr>
          <p:cNvPr id="5" name="Footer Placeholder 4">
            <a:extLst>
              <a:ext uri="{FF2B5EF4-FFF2-40B4-BE49-F238E27FC236}">
                <a16:creationId xmlns:a16="http://schemas.microsoft.com/office/drawing/2014/main" id="{BE00F40F-DB79-4FCD-ADD2-C561C38E54AA}"/>
              </a:ext>
            </a:extLst>
          </p:cNvPr>
          <p:cNvSpPr>
            <a:spLocks noGrp="1"/>
          </p:cNvSpPr>
          <p:nvPr>
            <p:ph type="ftr" sz="quarter" idx="11"/>
          </p:nvPr>
        </p:nvSpPr>
        <p:spPr/>
        <p:txBody>
          <a:bodyPr/>
          <a:lstStyle/>
          <a:p>
            <a:pPr algn="ctr"/>
            <a:r>
              <a:rPr lang="en-US"/>
              <a:t>Private &amp; Confidential</a:t>
            </a:r>
            <a:endParaRPr lang="en-US" dirty="0"/>
          </a:p>
        </p:txBody>
      </p:sp>
      <p:sp>
        <p:nvSpPr>
          <p:cNvPr id="6" name="Slide Number Placeholder 5">
            <a:extLst>
              <a:ext uri="{FF2B5EF4-FFF2-40B4-BE49-F238E27FC236}">
                <a16:creationId xmlns:a16="http://schemas.microsoft.com/office/drawing/2014/main" id="{D9A19927-57DC-414A-BA71-0BC64C126CE0}"/>
              </a:ext>
            </a:extLst>
          </p:cNvPr>
          <p:cNvSpPr>
            <a:spLocks noGrp="1"/>
          </p:cNvSpPr>
          <p:nvPr>
            <p:ph type="sldNum" sz="quarter" idx="12"/>
          </p:nvPr>
        </p:nvSpPr>
        <p:spPr/>
        <p:txBody>
          <a:bodyPr/>
          <a:lstStyle/>
          <a:p>
            <a:fld id="{F6F4F151-34B0-4FFA-8BAD-12179CCD96FF}" type="slidenum">
              <a:rPr lang="en-US" smtClean="0"/>
              <a:pPr/>
              <a:t>28</a:t>
            </a:fld>
            <a:endParaRPr lang="en-US" dirty="0"/>
          </a:p>
        </p:txBody>
      </p:sp>
      <p:pic>
        <p:nvPicPr>
          <p:cNvPr id="7" name="Picture 6" descr="04 sadface - avoid bad requests">
            <a:extLst>
              <a:ext uri="{FF2B5EF4-FFF2-40B4-BE49-F238E27FC236}">
                <a16:creationId xmlns:a16="http://schemas.microsoft.com/office/drawing/2014/main" id="{E3EB08A7-B2C3-4469-BF33-CB6AF1D26AF7}"/>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17460" y="2362200"/>
            <a:ext cx="1261403" cy="1047750"/>
          </a:xfrm>
          <a:prstGeom prst="rect">
            <a:avLst/>
          </a:prstGeom>
          <a:noFill/>
          <a:ln>
            <a:noFill/>
          </a:ln>
        </p:spPr>
      </p:pic>
    </p:spTree>
    <p:extLst>
      <p:ext uri="{BB962C8B-B14F-4D97-AF65-F5344CB8AC3E}">
        <p14:creationId xmlns:p14="http://schemas.microsoft.com/office/powerpoint/2010/main" val="984105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0DBD9-3587-47CD-8558-97EC2ADF4F8F}"/>
              </a:ext>
            </a:extLst>
          </p:cNvPr>
          <p:cNvSpPr>
            <a:spLocks noGrp="1"/>
          </p:cNvSpPr>
          <p:nvPr>
            <p:ph type="title"/>
          </p:nvPr>
        </p:nvSpPr>
        <p:spPr/>
        <p:txBody>
          <a:bodyPr/>
          <a:lstStyle/>
          <a:p>
            <a:r>
              <a:rPr lang="en-US" dirty="0"/>
              <a:t>Content Delivery Networks</a:t>
            </a:r>
          </a:p>
        </p:txBody>
      </p:sp>
      <p:sp>
        <p:nvSpPr>
          <p:cNvPr id="3" name="Content Placeholder 2">
            <a:extLst>
              <a:ext uri="{FF2B5EF4-FFF2-40B4-BE49-F238E27FC236}">
                <a16:creationId xmlns:a16="http://schemas.microsoft.com/office/drawing/2014/main" id="{984E4E3D-3E64-46FE-9828-FBD4587393EA}"/>
              </a:ext>
            </a:extLst>
          </p:cNvPr>
          <p:cNvSpPr>
            <a:spLocks noGrp="1"/>
          </p:cNvSpPr>
          <p:nvPr>
            <p:ph idx="1"/>
          </p:nvPr>
        </p:nvSpPr>
        <p:spPr/>
        <p:txBody>
          <a:bodyPr>
            <a:normAutofit lnSpcReduction="10000"/>
          </a:bodyPr>
          <a:lstStyle/>
          <a:p>
            <a:pPr algn="just">
              <a:lnSpc>
                <a:spcPct val="150000"/>
              </a:lnSpc>
            </a:pPr>
            <a:r>
              <a:rPr lang="en-IN" dirty="0"/>
              <a:t>Once you've made all the amendments to your site that will give them the best chance of being a 'speedy site' then it's time to look at the server that is hosting it. Traditionally a server will store a copy of your site and then serve it to whichever location the user is viewing it from. The time it takes from the user first requesting the site to the time it takes for the server to respond can vary depending on where the user is located in the world relative to the server.</a:t>
            </a:r>
            <a:endParaRPr lang="en-US" dirty="0"/>
          </a:p>
          <a:p>
            <a:pPr algn="just">
              <a:lnSpc>
                <a:spcPct val="150000"/>
              </a:lnSpc>
            </a:pPr>
            <a:r>
              <a:rPr lang="en-IN" dirty="0"/>
              <a:t>Content Delivery Networks work a little differently to this. Instead of hosting just one copy of your website they host multiple copies of it on various different servers that are located around the world.</a:t>
            </a:r>
            <a:endParaRPr lang="en-US" dirty="0"/>
          </a:p>
          <a:p>
            <a:pPr algn="just">
              <a:lnSpc>
                <a:spcPct val="150000"/>
              </a:lnSpc>
            </a:pPr>
            <a:endParaRPr lang="en-US" dirty="0"/>
          </a:p>
        </p:txBody>
      </p:sp>
      <p:sp>
        <p:nvSpPr>
          <p:cNvPr id="4" name="Date Placeholder 3">
            <a:extLst>
              <a:ext uri="{FF2B5EF4-FFF2-40B4-BE49-F238E27FC236}">
                <a16:creationId xmlns:a16="http://schemas.microsoft.com/office/drawing/2014/main" id="{BE750C43-325B-462D-BED1-9DE5B2F9C10E}"/>
              </a:ext>
            </a:extLst>
          </p:cNvPr>
          <p:cNvSpPr>
            <a:spLocks noGrp="1"/>
          </p:cNvSpPr>
          <p:nvPr>
            <p:ph type="dt" sz="half" idx="10"/>
          </p:nvPr>
        </p:nvSpPr>
        <p:spPr/>
        <p:txBody>
          <a:bodyPr/>
          <a:lstStyle/>
          <a:p>
            <a:fld id="{ACE0E3A3-1F7A-4171-98C5-68315AE20B27}" type="datetime4">
              <a:rPr lang="en-US" smtClean="0"/>
              <a:pPr/>
              <a:t>July 26, 2017</a:t>
            </a:fld>
            <a:endParaRPr lang="en-US" dirty="0"/>
          </a:p>
        </p:txBody>
      </p:sp>
      <p:sp>
        <p:nvSpPr>
          <p:cNvPr id="5" name="Footer Placeholder 4">
            <a:extLst>
              <a:ext uri="{FF2B5EF4-FFF2-40B4-BE49-F238E27FC236}">
                <a16:creationId xmlns:a16="http://schemas.microsoft.com/office/drawing/2014/main" id="{379DADB8-78DB-4E76-B676-C73590FC0955}"/>
              </a:ext>
            </a:extLst>
          </p:cNvPr>
          <p:cNvSpPr>
            <a:spLocks noGrp="1"/>
          </p:cNvSpPr>
          <p:nvPr>
            <p:ph type="ftr" sz="quarter" idx="11"/>
          </p:nvPr>
        </p:nvSpPr>
        <p:spPr/>
        <p:txBody>
          <a:bodyPr/>
          <a:lstStyle/>
          <a:p>
            <a:pPr algn="ctr"/>
            <a:r>
              <a:rPr lang="en-US"/>
              <a:t>Private &amp; Confidential</a:t>
            </a:r>
            <a:endParaRPr lang="en-US" dirty="0"/>
          </a:p>
        </p:txBody>
      </p:sp>
      <p:sp>
        <p:nvSpPr>
          <p:cNvPr id="6" name="Slide Number Placeholder 5">
            <a:extLst>
              <a:ext uri="{FF2B5EF4-FFF2-40B4-BE49-F238E27FC236}">
                <a16:creationId xmlns:a16="http://schemas.microsoft.com/office/drawing/2014/main" id="{9352439D-8375-4553-9A4B-1C1CA0E5E21B}"/>
              </a:ext>
            </a:extLst>
          </p:cNvPr>
          <p:cNvSpPr>
            <a:spLocks noGrp="1"/>
          </p:cNvSpPr>
          <p:nvPr>
            <p:ph type="sldNum" sz="quarter" idx="12"/>
          </p:nvPr>
        </p:nvSpPr>
        <p:spPr/>
        <p:txBody>
          <a:bodyPr/>
          <a:lstStyle/>
          <a:p>
            <a:fld id="{F6F4F151-34B0-4FFA-8BAD-12179CCD96FF}" type="slidenum">
              <a:rPr lang="en-US" smtClean="0"/>
              <a:pPr/>
              <a:t>29</a:t>
            </a:fld>
            <a:endParaRPr lang="en-US" dirty="0"/>
          </a:p>
        </p:txBody>
      </p:sp>
    </p:spTree>
    <p:extLst>
      <p:ext uri="{BB962C8B-B14F-4D97-AF65-F5344CB8AC3E}">
        <p14:creationId xmlns:p14="http://schemas.microsoft.com/office/powerpoint/2010/main" val="2235931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D968A-3919-4071-B1FA-532E75346B64}"/>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93B50D7C-B69B-448D-A391-E3103BE4F36E}"/>
              </a:ext>
            </a:extLst>
          </p:cNvPr>
          <p:cNvSpPr>
            <a:spLocks noGrp="1"/>
          </p:cNvSpPr>
          <p:nvPr>
            <p:ph idx="1"/>
          </p:nvPr>
        </p:nvSpPr>
        <p:spPr/>
        <p:txBody>
          <a:bodyPr/>
          <a:lstStyle/>
          <a:p>
            <a:pPr marL="0" indent="0" algn="ctr">
              <a:buNone/>
            </a:pPr>
            <a:r>
              <a:rPr lang="en-IN" dirty="0"/>
              <a:t>It's a no-brainer: well performing websites enjoy higher visitor engagement, retention and conversion. </a:t>
            </a:r>
          </a:p>
          <a:p>
            <a:pPr marL="0" indent="0" algn="ctr">
              <a:buNone/>
            </a:pPr>
            <a:endParaRPr lang="en-IN" dirty="0"/>
          </a:p>
          <a:p>
            <a:pPr marL="0" indent="0" algn="ctr">
              <a:buNone/>
            </a:pPr>
            <a:r>
              <a:rPr lang="en-IN" dirty="0"/>
              <a:t>Given how fickle users can be, plus the fact that mobile devices are very significant these days, never before has the speed of websites been so important! </a:t>
            </a:r>
          </a:p>
          <a:p>
            <a:pPr marL="0" indent="0" algn="ctr">
              <a:buNone/>
            </a:pPr>
            <a:endParaRPr lang="en-US" dirty="0"/>
          </a:p>
          <a:p>
            <a:pPr marL="0" indent="0" algn="ctr">
              <a:buNone/>
            </a:pPr>
            <a:r>
              <a:rPr lang="en-IN" dirty="0"/>
              <a:t>In this training program, we are going to find ways in which we can improve the performance of your own sites.</a:t>
            </a:r>
            <a:endParaRPr lang="en-US" dirty="0"/>
          </a:p>
          <a:p>
            <a:pPr marL="0" indent="0" algn="ctr">
              <a:buNone/>
            </a:pPr>
            <a:endParaRPr lang="en-IN" dirty="0"/>
          </a:p>
        </p:txBody>
      </p:sp>
      <p:sp>
        <p:nvSpPr>
          <p:cNvPr id="4" name="Date Placeholder 3">
            <a:extLst>
              <a:ext uri="{FF2B5EF4-FFF2-40B4-BE49-F238E27FC236}">
                <a16:creationId xmlns:a16="http://schemas.microsoft.com/office/drawing/2014/main" id="{AD8BE22C-23D5-4663-B19B-54C65C6B7096}"/>
              </a:ext>
            </a:extLst>
          </p:cNvPr>
          <p:cNvSpPr>
            <a:spLocks noGrp="1"/>
          </p:cNvSpPr>
          <p:nvPr>
            <p:ph type="dt" sz="half" idx="10"/>
          </p:nvPr>
        </p:nvSpPr>
        <p:spPr/>
        <p:txBody>
          <a:bodyPr/>
          <a:lstStyle/>
          <a:p>
            <a:fld id="{ACE0E3A3-1F7A-4171-98C5-68315AE20B27}" type="datetime4">
              <a:rPr lang="en-US" smtClean="0"/>
              <a:pPr/>
              <a:t>July 26, 2017</a:t>
            </a:fld>
            <a:endParaRPr lang="en-US" dirty="0"/>
          </a:p>
        </p:txBody>
      </p:sp>
      <p:sp>
        <p:nvSpPr>
          <p:cNvPr id="5" name="Footer Placeholder 4">
            <a:extLst>
              <a:ext uri="{FF2B5EF4-FFF2-40B4-BE49-F238E27FC236}">
                <a16:creationId xmlns:a16="http://schemas.microsoft.com/office/drawing/2014/main" id="{A4F82F16-6F87-413A-92B9-D78CE0BFA732}"/>
              </a:ext>
            </a:extLst>
          </p:cNvPr>
          <p:cNvSpPr>
            <a:spLocks noGrp="1"/>
          </p:cNvSpPr>
          <p:nvPr>
            <p:ph type="ftr" sz="quarter" idx="11"/>
          </p:nvPr>
        </p:nvSpPr>
        <p:spPr/>
        <p:txBody>
          <a:bodyPr/>
          <a:lstStyle/>
          <a:p>
            <a:pPr algn="ctr"/>
            <a:r>
              <a:rPr lang="en-US"/>
              <a:t>Private &amp; Confidential</a:t>
            </a:r>
            <a:endParaRPr lang="en-US" dirty="0"/>
          </a:p>
        </p:txBody>
      </p:sp>
      <p:sp>
        <p:nvSpPr>
          <p:cNvPr id="6" name="Slide Number Placeholder 5">
            <a:extLst>
              <a:ext uri="{FF2B5EF4-FFF2-40B4-BE49-F238E27FC236}">
                <a16:creationId xmlns:a16="http://schemas.microsoft.com/office/drawing/2014/main" id="{2E25DF5A-7B95-43AC-8978-46E4AE10118B}"/>
              </a:ext>
            </a:extLst>
          </p:cNvPr>
          <p:cNvSpPr>
            <a:spLocks noGrp="1"/>
          </p:cNvSpPr>
          <p:nvPr>
            <p:ph type="sldNum" sz="quarter" idx="12"/>
          </p:nvPr>
        </p:nvSpPr>
        <p:spPr/>
        <p:txBody>
          <a:bodyPr/>
          <a:lstStyle/>
          <a:p>
            <a:fld id="{F6F4F151-34B0-4FFA-8BAD-12179CCD96FF}" type="slidenum">
              <a:rPr lang="en-US" smtClean="0"/>
              <a:pPr/>
              <a:t>3</a:t>
            </a:fld>
            <a:endParaRPr lang="en-US" dirty="0"/>
          </a:p>
        </p:txBody>
      </p:sp>
    </p:spTree>
    <p:extLst>
      <p:ext uri="{BB962C8B-B14F-4D97-AF65-F5344CB8AC3E}">
        <p14:creationId xmlns:p14="http://schemas.microsoft.com/office/powerpoint/2010/main" val="10646725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8034B-32DD-4FD9-9132-FDC2958E1CE1}"/>
              </a:ext>
            </a:extLst>
          </p:cNvPr>
          <p:cNvSpPr>
            <a:spLocks noGrp="1"/>
          </p:cNvSpPr>
          <p:nvPr>
            <p:ph type="title"/>
          </p:nvPr>
        </p:nvSpPr>
        <p:spPr/>
        <p:txBody>
          <a:bodyPr/>
          <a:lstStyle/>
          <a:p>
            <a:r>
              <a:rPr lang="en-US" dirty="0"/>
              <a:t>How it look works?</a:t>
            </a:r>
          </a:p>
        </p:txBody>
      </p:sp>
      <p:sp>
        <p:nvSpPr>
          <p:cNvPr id="4" name="Date Placeholder 3">
            <a:extLst>
              <a:ext uri="{FF2B5EF4-FFF2-40B4-BE49-F238E27FC236}">
                <a16:creationId xmlns:a16="http://schemas.microsoft.com/office/drawing/2014/main" id="{278A56C9-D5B2-4477-BAC4-9AB008F5FFB3}"/>
              </a:ext>
            </a:extLst>
          </p:cNvPr>
          <p:cNvSpPr>
            <a:spLocks noGrp="1"/>
          </p:cNvSpPr>
          <p:nvPr>
            <p:ph type="dt" sz="half" idx="10"/>
          </p:nvPr>
        </p:nvSpPr>
        <p:spPr/>
        <p:txBody>
          <a:bodyPr/>
          <a:lstStyle/>
          <a:p>
            <a:fld id="{ACE0E3A3-1F7A-4171-98C5-68315AE20B27}" type="datetime4">
              <a:rPr lang="en-US" smtClean="0"/>
              <a:pPr/>
              <a:t>July 26, 2017</a:t>
            </a:fld>
            <a:endParaRPr lang="en-US" dirty="0"/>
          </a:p>
        </p:txBody>
      </p:sp>
      <p:sp>
        <p:nvSpPr>
          <p:cNvPr id="5" name="Footer Placeholder 4">
            <a:extLst>
              <a:ext uri="{FF2B5EF4-FFF2-40B4-BE49-F238E27FC236}">
                <a16:creationId xmlns:a16="http://schemas.microsoft.com/office/drawing/2014/main" id="{53BFB047-FCCF-4303-8F62-CFAB1387290E}"/>
              </a:ext>
            </a:extLst>
          </p:cNvPr>
          <p:cNvSpPr>
            <a:spLocks noGrp="1"/>
          </p:cNvSpPr>
          <p:nvPr>
            <p:ph type="ftr" sz="quarter" idx="11"/>
          </p:nvPr>
        </p:nvSpPr>
        <p:spPr/>
        <p:txBody>
          <a:bodyPr/>
          <a:lstStyle/>
          <a:p>
            <a:pPr algn="ctr"/>
            <a:r>
              <a:rPr lang="en-US"/>
              <a:t>Private &amp; Confidential</a:t>
            </a:r>
            <a:endParaRPr lang="en-US" dirty="0"/>
          </a:p>
        </p:txBody>
      </p:sp>
      <p:sp>
        <p:nvSpPr>
          <p:cNvPr id="6" name="Slide Number Placeholder 5">
            <a:extLst>
              <a:ext uri="{FF2B5EF4-FFF2-40B4-BE49-F238E27FC236}">
                <a16:creationId xmlns:a16="http://schemas.microsoft.com/office/drawing/2014/main" id="{7EB10FFC-6218-4860-9DAE-A42CFC61C6FC}"/>
              </a:ext>
            </a:extLst>
          </p:cNvPr>
          <p:cNvSpPr>
            <a:spLocks noGrp="1"/>
          </p:cNvSpPr>
          <p:nvPr>
            <p:ph type="sldNum" sz="quarter" idx="12"/>
          </p:nvPr>
        </p:nvSpPr>
        <p:spPr/>
        <p:txBody>
          <a:bodyPr/>
          <a:lstStyle/>
          <a:p>
            <a:fld id="{F6F4F151-34B0-4FFA-8BAD-12179CCD96FF}" type="slidenum">
              <a:rPr lang="en-US" smtClean="0"/>
              <a:pPr/>
              <a:t>30</a:t>
            </a:fld>
            <a:endParaRPr lang="en-US" dirty="0"/>
          </a:p>
        </p:txBody>
      </p:sp>
      <p:pic>
        <p:nvPicPr>
          <p:cNvPr id="7" name="Content Placeholder 6" descr="dn">
            <a:extLst>
              <a:ext uri="{FF2B5EF4-FFF2-40B4-BE49-F238E27FC236}">
                <a16:creationId xmlns:a16="http://schemas.microsoft.com/office/drawing/2014/main" id="{BF522493-3747-4784-AD1E-FE0D81EFFDCC}"/>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85900" y="1371600"/>
            <a:ext cx="5715000" cy="2686050"/>
          </a:xfrm>
          <a:prstGeom prst="rect">
            <a:avLst/>
          </a:prstGeom>
          <a:noFill/>
          <a:ln>
            <a:noFill/>
          </a:ln>
        </p:spPr>
      </p:pic>
      <p:sp>
        <p:nvSpPr>
          <p:cNvPr id="8" name="Rectangle 7">
            <a:extLst>
              <a:ext uri="{FF2B5EF4-FFF2-40B4-BE49-F238E27FC236}">
                <a16:creationId xmlns:a16="http://schemas.microsoft.com/office/drawing/2014/main" id="{86684C60-80F6-41DA-A97F-8A49A41C09D9}"/>
              </a:ext>
            </a:extLst>
          </p:cNvPr>
          <p:cNvSpPr/>
          <p:nvPr/>
        </p:nvSpPr>
        <p:spPr>
          <a:xfrm>
            <a:off x="457200" y="4161472"/>
            <a:ext cx="8153400" cy="1938992"/>
          </a:xfrm>
          <a:prstGeom prst="rect">
            <a:avLst/>
          </a:prstGeom>
        </p:spPr>
        <p:txBody>
          <a:bodyPr wrap="square">
            <a:spAutoFit/>
          </a:bodyPr>
          <a:lstStyle/>
          <a:p>
            <a:pPr algn="just">
              <a:lnSpc>
                <a:spcPct val="150000"/>
              </a:lnSpc>
              <a:spcAft>
                <a:spcPts val="1950"/>
              </a:spcAft>
            </a:pPr>
            <a:r>
              <a:rPr lang="en-IN" sz="2000" dirty="0">
                <a:solidFill>
                  <a:srgbClr val="3A3A3A"/>
                </a:solidFill>
                <a:ea typeface="MS Mincho" panose="02020609040205080304" pitchFamily="49" charset="-128"/>
                <a:cs typeface="Times New Roman" panose="02020603050405020304" pitchFamily="18" charset="0"/>
              </a:rPr>
              <a:t>When a user sends a request to these servers they are sent to whichever server is found nearest to their location. This optimizes the speed at which the content is delivered to the end user. This is definitely a bonus but should only be used once you have utilized every other method possible.</a:t>
            </a:r>
            <a:endParaRPr lang="en-US" sz="2000" dirty="0">
              <a:effectLst/>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4273555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121F8-C532-4E14-B6E3-E3A603DFE6F8}"/>
              </a:ext>
            </a:extLst>
          </p:cNvPr>
          <p:cNvSpPr>
            <a:spLocks noGrp="1"/>
          </p:cNvSpPr>
          <p:nvPr>
            <p:ph type="title"/>
          </p:nvPr>
        </p:nvSpPr>
        <p:spPr/>
        <p:txBody>
          <a:bodyPr/>
          <a:lstStyle/>
          <a:p>
            <a:r>
              <a:rPr lang="en-US" dirty="0"/>
              <a:t>Common tools</a:t>
            </a:r>
          </a:p>
        </p:txBody>
      </p:sp>
      <p:sp>
        <p:nvSpPr>
          <p:cNvPr id="3" name="Content Placeholder 2">
            <a:extLst>
              <a:ext uri="{FF2B5EF4-FFF2-40B4-BE49-F238E27FC236}">
                <a16:creationId xmlns:a16="http://schemas.microsoft.com/office/drawing/2014/main" id="{CE649D03-73E0-4648-90A2-855922A4DBB0}"/>
              </a:ext>
            </a:extLst>
          </p:cNvPr>
          <p:cNvSpPr>
            <a:spLocks noGrp="1"/>
          </p:cNvSpPr>
          <p:nvPr>
            <p:ph idx="1"/>
          </p:nvPr>
        </p:nvSpPr>
        <p:spPr/>
        <p:txBody>
          <a:bodyPr>
            <a:normAutofit/>
          </a:bodyPr>
          <a:lstStyle/>
          <a:p>
            <a:pPr marL="0" indent="0">
              <a:buNone/>
            </a:pPr>
            <a:r>
              <a:rPr lang="en-IN" sz="2200" b="1" dirty="0"/>
              <a:t>Google Page Speed(Chrome)</a:t>
            </a:r>
            <a:endParaRPr lang="en-US" sz="2200" dirty="0"/>
          </a:p>
          <a:p>
            <a:r>
              <a:rPr lang="en-IN" sz="1600" dirty="0"/>
              <a:t>Google have a neat little tool that allows us to monitor the performance of many of the factors </a:t>
            </a:r>
            <a:r>
              <a:rPr lang="en-IN" sz="1600" dirty="0" err="1"/>
              <a:t>thats</a:t>
            </a:r>
            <a:r>
              <a:rPr lang="en-IN" sz="1600" dirty="0"/>
              <a:t> we have discussed today. If you haven't tried out </a:t>
            </a:r>
            <a:r>
              <a:rPr lang="en-IN" sz="1600" dirty="0" err="1"/>
              <a:t>PageSpeed</a:t>
            </a:r>
            <a:r>
              <a:rPr lang="en-IN" sz="1600" dirty="0"/>
              <a:t> Insights then you should definitely check it out now. What's more is that they have a whole heap of documentation and examples that will help you monitor and improve your website's performance. Google describe it as:</a:t>
            </a:r>
            <a:endParaRPr lang="en-US" sz="1600" dirty="0"/>
          </a:p>
          <a:p>
            <a:r>
              <a:rPr lang="en-IN" sz="1600" dirty="0" err="1"/>
              <a:t>PageSpeed</a:t>
            </a:r>
            <a:r>
              <a:rPr lang="en-IN" sz="1600" dirty="0"/>
              <a:t> Insights </a:t>
            </a:r>
            <a:r>
              <a:rPr lang="en-IN" sz="1600" dirty="0" err="1"/>
              <a:t>analyzes</a:t>
            </a:r>
            <a:r>
              <a:rPr lang="en-IN" sz="1600" dirty="0"/>
              <a:t> the content of a web page, then generates suggestions to make that page faster. Reducing page load times can reduce bounce rates and increase conversion rates.</a:t>
            </a:r>
          </a:p>
          <a:p>
            <a:pPr marL="0" indent="0">
              <a:buNone/>
            </a:pPr>
            <a:r>
              <a:rPr lang="en-US" sz="2200" b="1" dirty="0"/>
              <a:t>Yahoo </a:t>
            </a:r>
            <a:r>
              <a:rPr lang="en-US" sz="2200" b="1" dirty="0" err="1"/>
              <a:t>YSLow</a:t>
            </a:r>
            <a:r>
              <a:rPr lang="en-US" sz="2200" b="1" dirty="0"/>
              <a:t>(</a:t>
            </a:r>
            <a:r>
              <a:rPr lang="en-US" sz="2200" b="1" dirty="0" err="1"/>
              <a:t>FireFox</a:t>
            </a:r>
            <a:r>
              <a:rPr lang="en-US" sz="2200" b="1" dirty="0"/>
              <a:t>)</a:t>
            </a:r>
            <a:endParaRPr lang="en-IN" sz="1600" i="1" dirty="0"/>
          </a:p>
          <a:p>
            <a:r>
              <a:rPr lang="en-US" sz="1700" dirty="0"/>
              <a:t>Grades web page based on one of three predefined ruleset or a user-defined ruleset;</a:t>
            </a:r>
          </a:p>
          <a:p>
            <a:r>
              <a:rPr lang="en-US" sz="1700" dirty="0"/>
              <a:t>It offers suggestions for improving the page's performance;</a:t>
            </a:r>
          </a:p>
          <a:p>
            <a:r>
              <a:rPr lang="en-US" sz="1700" dirty="0"/>
              <a:t>Summarizes the page's components;</a:t>
            </a:r>
          </a:p>
          <a:p>
            <a:r>
              <a:rPr lang="en-US" sz="1700" dirty="0"/>
              <a:t>Displays statistics about the page;</a:t>
            </a:r>
          </a:p>
          <a:p>
            <a:r>
              <a:rPr lang="en-US" sz="1700" dirty="0"/>
              <a:t>Provides tools for performance analysis, including Smush.it and </a:t>
            </a:r>
            <a:r>
              <a:rPr lang="en-US" sz="1700" dirty="0" err="1"/>
              <a:t>JSLint</a:t>
            </a:r>
            <a:r>
              <a:rPr lang="en-US" sz="1700" dirty="0"/>
              <a:t>.</a:t>
            </a:r>
          </a:p>
          <a:p>
            <a:endParaRPr lang="en-US" sz="1600" dirty="0"/>
          </a:p>
          <a:p>
            <a:endParaRPr lang="en-US" dirty="0"/>
          </a:p>
        </p:txBody>
      </p:sp>
      <p:sp>
        <p:nvSpPr>
          <p:cNvPr id="4" name="Date Placeholder 3">
            <a:extLst>
              <a:ext uri="{FF2B5EF4-FFF2-40B4-BE49-F238E27FC236}">
                <a16:creationId xmlns:a16="http://schemas.microsoft.com/office/drawing/2014/main" id="{585A9EF5-C701-4759-8CA2-66A2E76C83E8}"/>
              </a:ext>
            </a:extLst>
          </p:cNvPr>
          <p:cNvSpPr>
            <a:spLocks noGrp="1"/>
          </p:cNvSpPr>
          <p:nvPr>
            <p:ph type="dt" sz="half" idx="10"/>
          </p:nvPr>
        </p:nvSpPr>
        <p:spPr/>
        <p:txBody>
          <a:bodyPr/>
          <a:lstStyle/>
          <a:p>
            <a:fld id="{ACE0E3A3-1F7A-4171-98C5-68315AE20B27}" type="datetime4">
              <a:rPr lang="en-US" smtClean="0"/>
              <a:pPr/>
              <a:t>July 26, 2017</a:t>
            </a:fld>
            <a:endParaRPr lang="en-US" dirty="0"/>
          </a:p>
        </p:txBody>
      </p:sp>
      <p:sp>
        <p:nvSpPr>
          <p:cNvPr id="5" name="Footer Placeholder 4">
            <a:extLst>
              <a:ext uri="{FF2B5EF4-FFF2-40B4-BE49-F238E27FC236}">
                <a16:creationId xmlns:a16="http://schemas.microsoft.com/office/drawing/2014/main" id="{4243D189-0B1C-4DA7-87EC-EBA273225541}"/>
              </a:ext>
            </a:extLst>
          </p:cNvPr>
          <p:cNvSpPr>
            <a:spLocks noGrp="1"/>
          </p:cNvSpPr>
          <p:nvPr>
            <p:ph type="ftr" sz="quarter" idx="11"/>
          </p:nvPr>
        </p:nvSpPr>
        <p:spPr/>
        <p:txBody>
          <a:bodyPr/>
          <a:lstStyle/>
          <a:p>
            <a:pPr algn="ctr"/>
            <a:r>
              <a:rPr lang="en-US"/>
              <a:t>Private &amp; Confidential</a:t>
            </a:r>
            <a:endParaRPr lang="en-US" dirty="0"/>
          </a:p>
        </p:txBody>
      </p:sp>
      <p:sp>
        <p:nvSpPr>
          <p:cNvPr id="6" name="Slide Number Placeholder 5">
            <a:extLst>
              <a:ext uri="{FF2B5EF4-FFF2-40B4-BE49-F238E27FC236}">
                <a16:creationId xmlns:a16="http://schemas.microsoft.com/office/drawing/2014/main" id="{00D2188B-8120-4A8F-AE5F-58D7F91F430C}"/>
              </a:ext>
            </a:extLst>
          </p:cNvPr>
          <p:cNvSpPr>
            <a:spLocks noGrp="1"/>
          </p:cNvSpPr>
          <p:nvPr>
            <p:ph type="sldNum" sz="quarter" idx="12"/>
          </p:nvPr>
        </p:nvSpPr>
        <p:spPr/>
        <p:txBody>
          <a:bodyPr/>
          <a:lstStyle/>
          <a:p>
            <a:fld id="{F6F4F151-34B0-4FFA-8BAD-12179CCD96FF}" type="slidenum">
              <a:rPr lang="en-US" smtClean="0"/>
              <a:pPr/>
              <a:t>31</a:t>
            </a:fld>
            <a:endParaRPr lang="en-US" dirty="0"/>
          </a:p>
        </p:txBody>
      </p:sp>
    </p:spTree>
    <p:extLst>
      <p:ext uri="{BB962C8B-B14F-4D97-AF65-F5344CB8AC3E}">
        <p14:creationId xmlns:p14="http://schemas.microsoft.com/office/powerpoint/2010/main" val="29063380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04765-BF3A-45B1-A409-97B41001B14D}"/>
              </a:ext>
            </a:extLst>
          </p:cNvPr>
          <p:cNvSpPr>
            <a:spLocks noGrp="1"/>
          </p:cNvSpPr>
          <p:nvPr>
            <p:ph type="title"/>
          </p:nvPr>
        </p:nvSpPr>
        <p:spPr/>
        <p:txBody>
          <a:bodyPr/>
          <a:lstStyle/>
          <a:p>
            <a:r>
              <a:rPr lang="en-US" dirty="0"/>
              <a:t>Online tools</a:t>
            </a:r>
          </a:p>
        </p:txBody>
      </p:sp>
      <p:sp>
        <p:nvSpPr>
          <p:cNvPr id="3" name="Content Placeholder 2">
            <a:extLst>
              <a:ext uri="{FF2B5EF4-FFF2-40B4-BE49-F238E27FC236}">
                <a16:creationId xmlns:a16="http://schemas.microsoft.com/office/drawing/2014/main" id="{0AC43F5F-B32B-4D4A-8241-CAC508665529}"/>
              </a:ext>
            </a:extLst>
          </p:cNvPr>
          <p:cNvSpPr>
            <a:spLocks noGrp="1"/>
          </p:cNvSpPr>
          <p:nvPr>
            <p:ph idx="1"/>
          </p:nvPr>
        </p:nvSpPr>
        <p:spPr/>
        <p:txBody>
          <a:bodyPr/>
          <a:lstStyle/>
          <a:p>
            <a:r>
              <a:rPr lang="en-US" dirty="0">
                <a:hlinkClick r:id="rId2"/>
              </a:rPr>
              <a:t>https://gtmetrix.com/</a:t>
            </a:r>
            <a:endParaRPr lang="en-US" dirty="0"/>
          </a:p>
          <a:p>
            <a:r>
              <a:rPr lang="en-US" dirty="0">
                <a:hlinkClick r:id="rId3"/>
              </a:rPr>
              <a:t>https://www.webpagetest.org/</a:t>
            </a:r>
            <a:endParaRPr lang="en-US" dirty="0"/>
          </a:p>
          <a:p>
            <a:r>
              <a:rPr lang="en-US" dirty="0">
                <a:hlinkClick r:id="rId4"/>
              </a:rPr>
              <a:t>https://tools.pingdom.com/</a:t>
            </a:r>
            <a:endParaRPr lang="en-US" dirty="0"/>
          </a:p>
          <a:p>
            <a:r>
              <a:rPr lang="en-US" dirty="0">
                <a:hlinkClick r:id="rId5"/>
              </a:rPr>
              <a:t>https://www.dareboost.com/en/home</a:t>
            </a:r>
            <a:endParaRPr lang="en-US" dirty="0"/>
          </a:p>
          <a:p>
            <a:pPr marL="0" indent="0">
              <a:buNone/>
            </a:pPr>
            <a:endParaRPr lang="en-US" dirty="0"/>
          </a:p>
          <a:p>
            <a:pPr marL="0" indent="0">
              <a:buNone/>
            </a:pPr>
            <a:r>
              <a:rPr lang="en-US" dirty="0"/>
              <a:t>Specifically for mobile:</a:t>
            </a:r>
          </a:p>
          <a:p>
            <a:pPr marL="0" indent="0">
              <a:buNone/>
            </a:pPr>
            <a:r>
              <a:rPr lang="en-US" dirty="0">
                <a:hlinkClick r:id="rId6"/>
              </a:rPr>
              <a:t>https://testmysite.thinkwithgoogle.com/</a:t>
            </a:r>
            <a:endParaRPr lang="en-US" dirty="0"/>
          </a:p>
          <a:p>
            <a:pPr marL="0" indent="0">
              <a:buNone/>
            </a:pPr>
            <a:endParaRPr lang="en-US" dirty="0"/>
          </a:p>
        </p:txBody>
      </p:sp>
      <p:sp>
        <p:nvSpPr>
          <p:cNvPr id="4" name="Date Placeholder 3">
            <a:extLst>
              <a:ext uri="{FF2B5EF4-FFF2-40B4-BE49-F238E27FC236}">
                <a16:creationId xmlns:a16="http://schemas.microsoft.com/office/drawing/2014/main" id="{6BC079AD-EEA9-4499-8D05-861870C4DD41}"/>
              </a:ext>
            </a:extLst>
          </p:cNvPr>
          <p:cNvSpPr>
            <a:spLocks noGrp="1"/>
          </p:cNvSpPr>
          <p:nvPr>
            <p:ph type="dt" sz="half" idx="10"/>
          </p:nvPr>
        </p:nvSpPr>
        <p:spPr/>
        <p:txBody>
          <a:bodyPr/>
          <a:lstStyle/>
          <a:p>
            <a:fld id="{ACE0E3A3-1F7A-4171-98C5-68315AE20B27}" type="datetime4">
              <a:rPr lang="en-US" smtClean="0"/>
              <a:pPr/>
              <a:t>July 26, 2017</a:t>
            </a:fld>
            <a:endParaRPr lang="en-US" dirty="0"/>
          </a:p>
        </p:txBody>
      </p:sp>
      <p:sp>
        <p:nvSpPr>
          <p:cNvPr id="5" name="Footer Placeholder 4">
            <a:extLst>
              <a:ext uri="{FF2B5EF4-FFF2-40B4-BE49-F238E27FC236}">
                <a16:creationId xmlns:a16="http://schemas.microsoft.com/office/drawing/2014/main" id="{ADCC80E7-17DC-4E06-9509-7CD380F792AC}"/>
              </a:ext>
            </a:extLst>
          </p:cNvPr>
          <p:cNvSpPr>
            <a:spLocks noGrp="1"/>
          </p:cNvSpPr>
          <p:nvPr>
            <p:ph type="ftr" sz="quarter" idx="11"/>
          </p:nvPr>
        </p:nvSpPr>
        <p:spPr/>
        <p:txBody>
          <a:bodyPr/>
          <a:lstStyle/>
          <a:p>
            <a:pPr algn="ctr"/>
            <a:r>
              <a:rPr lang="en-US"/>
              <a:t>Private &amp; Confidential</a:t>
            </a:r>
            <a:endParaRPr lang="en-US" dirty="0"/>
          </a:p>
        </p:txBody>
      </p:sp>
      <p:sp>
        <p:nvSpPr>
          <p:cNvPr id="6" name="Slide Number Placeholder 5">
            <a:extLst>
              <a:ext uri="{FF2B5EF4-FFF2-40B4-BE49-F238E27FC236}">
                <a16:creationId xmlns:a16="http://schemas.microsoft.com/office/drawing/2014/main" id="{898B5C91-8882-481F-89B9-98489F773358}"/>
              </a:ext>
            </a:extLst>
          </p:cNvPr>
          <p:cNvSpPr>
            <a:spLocks noGrp="1"/>
          </p:cNvSpPr>
          <p:nvPr>
            <p:ph type="sldNum" sz="quarter" idx="12"/>
          </p:nvPr>
        </p:nvSpPr>
        <p:spPr/>
        <p:txBody>
          <a:bodyPr/>
          <a:lstStyle/>
          <a:p>
            <a:fld id="{F6F4F151-34B0-4FFA-8BAD-12179CCD96FF}" type="slidenum">
              <a:rPr lang="en-US" smtClean="0"/>
              <a:pPr/>
              <a:t>32</a:t>
            </a:fld>
            <a:endParaRPr lang="en-US" dirty="0"/>
          </a:p>
        </p:txBody>
      </p:sp>
    </p:spTree>
    <p:extLst>
      <p:ext uri="{BB962C8B-B14F-4D97-AF65-F5344CB8AC3E}">
        <p14:creationId xmlns:p14="http://schemas.microsoft.com/office/powerpoint/2010/main" val="21022724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Conclusion</a:t>
            </a:r>
          </a:p>
        </p:txBody>
      </p:sp>
      <p:sp>
        <p:nvSpPr>
          <p:cNvPr id="4" name="Date Placeholder 3"/>
          <p:cNvSpPr>
            <a:spLocks noGrp="1"/>
          </p:cNvSpPr>
          <p:nvPr>
            <p:ph type="dt" sz="half" idx="10"/>
          </p:nvPr>
        </p:nvSpPr>
        <p:spPr/>
        <p:txBody>
          <a:bodyPr/>
          <a:lstStyle/>
          <a:p>
            <a:fld id="{D85ABEFE-1FB1-48B2-ABB0-EE376441CFDB}" type="datetime4">
              <a:rPr lang="en-US" smtClean="0"/>
              <a:t>July 26, 2017</a:t>
            </a:fld>
            <a:endParaRPr lang="en-US" dirty="0"/>
          </a:p>
        </p:txBody>
      </p:sp>
      <p:sp>
        <p:nvSpPr>
          <p:cNvPr id="5" name="Footer Placeholder 4"/>
          <p:cNvSpPr>
            <a:spLocks noGrp="1"/>
          </p:cNvSpPr>
          <p:nvPr>
            <p:ph type="ftr" sz="quarter" idx="11"/>
          </p:nvPr>
        </p:nvSpPr>
        <p:spPr/>
        <p:txBody>
          <a:bodyPr/>
          <a:lstStyle/>
          <a:p>
            <a:pPr algn="ctr"/>
            <a:r>
              <a:rPr lang="en-US"/>
              <a:t>Private &amp; Confidential</a:t>
            </a:r>
            <a:endParaRPr lang="en-US" dirty="0"/>
          </a:p>
        </p:txBody>
      </p:sp>
      <p:sp>
        <p:nvSpPr>
          <p:cNvPr id="6" name="Slide Number Placeholder 5"/>
          <p:cNvSpPr>
            <a:spLocks noGrp="1"/>
          </p:cNvSpPr>
          <p:nvPr>
            <p:ph type="sldNum" sz="quarter" idx="12"/>
          </p:nvPr>
        </p:nvSpPr>
        <p:spPr/>
        <p:txBody>
          <a:bodyPr/>
          <a:lstStyle/>
          <a:p>
            <a:fld id="{F6F4F151-34B0-4FFA-8BAD-12179CCD96FF}" type="slidenum">
              <a:rPr lang="en-US" smtClean="0"/>
              <a:pPr/>
              <a:t>33</a:t>
            </a:fld>
            <a:endParaRPr lang="en-US" dirty="0"/>
          </a:p>
        </p:txBody>
      </p:sp>
      <p:sp>
        <p:nvSpPr>
          <p:cNvPr id="2" name="Rectangle 1">
            <a:extLst>
              <a:ext uri="{FF2B5EF4-FFF2-40B4-BE49-F238E27FC236}">
                <a16:creationId xmlns:a16="http://schemas.microsoft.com/office/drawing/2014/main" id="{51276808-0C3D-45D0-A323-2E4E2A53FBF2}"/>
              </a:ext>
            </a:extLst>
          </p:cNvPr>
          <p:cNvSpPr/>
          <p:nvPr/>
        </p:nvSpPr>
        <p:spPr>
          <a:xfrm>
            <a:off x="457200" y="1592600"/>
            <a:ext cx="8153400" cy="3118803"/>
          </a:xfrm>
          <a:prstGeom prst="rect">
            <a:avLst/>
          </a:prstGeom>
        </p:spPr>
        <p:txBody>
          <a:bodyPr wrap="square">
            <a:spAutoFit/>
          </a:bodyPr>
          <a:lstStyle/>
          <a:p>
            <a:pPr algn="just">
              <a:lnSpc>
                <a:spcPct val="150000"/>
              </a:lnSpc>
              <a:spcAft>
                <a:spcPts val="1950"/>
              </a:spcAft>
            </a:pPr>
            <a:r>
              <a:rPr lang="en-IN" sz="2000" dirty="0">
                <a:solidFill>
                  <a:srgbClr val="3A3A3A"/>
                </a:solidFill>
                <a:ea typeface="MS Mincho" panose="02020609040205080304" pitchFamily="49" charset="-128"/>
                <a:cs typeface="Times New Roman" panose="02020603050405020304" pitchFamily="18" charset="0"/>
              </a:rPr>
              <a:t>I hope that we've learned a few things about optimizing the speed of websites and how you can implement some of the methods into your own projects. By practicing what we've discussed, we will encourage visitors to come back, remain on our site and enjoy a rewarding browsing experience whilst there.</a:t>
            </a:r>
            <a:endParaRPr lang="en-US" sz="2000" dirty="0">
              <a:ea typeface="MS Mincho" panose="02020609040205080304" pitchFamily="49" charset="-128"/>
              <a:cs typeface="Times New Roman" panose="02020603050405020304" pitchFamily="18" charset="0"/>
            </a:endParaRPr>
          </a:p>
          <a:p>
            <a:pPr algn="just">
              <a:lnSpc>
                <a:spcPct val="150000"/>
              </a:lnSpc>
              <a:spcAft>
                <a:spcPts val="1950"/>
              </a:spcAft>
            </a:pPr>
            <a:r>
              <a:rPr lang="en-IN" sz="2000" dirty="0">
                <a:solidFill>
                  <a:srgbClr val="3A3A3A"/>
                </a:solidFill>
                <a:ea typeface="MS Mincho" panose="02020609040205080304" pitchFamily="49" charset="-128"/>
                <a:cs typeface="Times New Roman" panose="02020603050405020304" pitchFamily="18" charset="0"/>
              </a:rPr>
              <a:t>The bottom line is: by speeding up our sites, we're not just contributing to a better user experience for our users, but a better user experience for the web!</a:t>
            </a:r>
            <a:endParaRPr lang="en-US" sz="2000" dirty="0">
              <a:effectLst/>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1756426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49264" y="6416675"/>
            <a:ext cx="2217735" cy="365125"/>
          </a:xfrm>
          <a:prstGeom prst="rect">
            <a:avLst/>
          </a:prstGeom>
        </p:spPr>
        <p:txBody>
          <a:bodyPr/>
          <a:lstStyle/>
          <a:p>
            <a:fld id="{0C4EF0F1-569A-4DA5-88EB-E01BCC684FAB}" type="datetime4">
              <a:rPr lang="en-US" smtClean="0"/>
              <a:t>July 26, 2017</a:t>
            </a:fld>
            <a:endParaRPr lang="en-US" dirty="0"/>
          </a:p>
        </p:txBody>
      </p:sp>
      <p:sp>
        <p:nvSpPr>
          <p:cNvPr id="5" name="Footer Placeholder 4"/>
          <p:cNvSpPr>
            <a:spLocks noGrp="1"/>
          </p:cNvSpPr>
          <p:nvPr>
            <p:ph type="ftr" sz="quarter" idx="11"/>
          </p:nvPr>
        </p:nvSpPr>
        <p:spPr/>
        <p:txBody>
          <a:bodyPr/>
          <a:lstStyle/>
          <a:p>
            <a:pPr algn="ctr"/>
            <a:r>
              <a:rPr lang="en-US" dirty="0"/>
              <a:t>Private &amp; Confidential</a:t>
            </a:r>
          </a:p>
        </p:txBody>
      </p:sp>
      <p:sp>
        <p:nvSpPr>
          <p:cNvPr id="6" name="Slide Number Placeholder 5"/>
          <p:cNvSpPr>
            <a:spLocks noGrp="1"/>
          </p:cNvSpPr>
          <p:nvPr>
            <p:ph type="sldNum" sz="quarter" idx="12"/>
          </p:nvPr>
        </p:nvSpPr>
        <p:spPr/>
        <p:txBody>
          <a:bodyPr/>
          <a:lstStyle/>
          <a:p>
            <a:fld id="{F6F4F151-34B0-4FFA-8BAD-12179CCD96FF}" type="slidenum">
              <a:rPr lang="en-US" smtClean="0"/>
              <a:pPr/>
              <a:t>34</a:t>
            </a:fld>
            <a:endParaRPr lang="en-US" dirty="0"/>
          </a:p>
        </p:txBody>
      </p:sp>
    </p:spTree>
    <p:extLst>
      <p:ext uri="{BB962C8B-B14F-4D97-AF65-F5344CB8AC3E}">
        <p14:creationId xmlns:p14="http://schemas.microsoft.com/office/powerpoint/2010/main" val="353834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9005E-9284-4404-A873-BAC16AFAA277}"/>
              </a:ext>
            </a:extLst>
          </p:cNvPr>
          <p:cNvSpPr>
            <a:spLocks noGrp="1"/>
          </p:cNvSpPr>
          <p:nvPr>
            <p:ph type="title"/>
          </p:nvPr>
        </p:nvSpPr>
        <p:spPr/>
        <p:txBody>
          <a:bodyPr/>
          <a:lstStyle/>
          <a:p>
            <a:r>
              <a:rPr lang="en-US" dirty="0"/>
              <a:t>What is webpage performance?</a:t>
            </a:r>
          </a:p>
        </p:txBody>
      </p:sp>
      <p:sp>
        <p:nvSpPr>
          <p:cNvPr id="3" name="Content Placeholder 2">
            <a:extLst>
              <a:ext uri="{FF2B5EF4-FFF2-40B4-BE49-F238E27FC236}">
                <a16:creationId xmlns:a16="http://schemas.microsoft.com/office/drawing/2014/main" id="{62BBE4F7-8FBA-411A-8345-B0774639CEC0}"/>
              </a:ext>
            </a:extLst>
          </p:cNvPr>
          <p:cNvSpPr>
            <a:spLocks noGrp="1"/>
          </p:cNvSpPr>
          <p:nvPr>
            <p:ph idx="1"/>
          </p:nvPr>
        </p:nvSpPr>
        <p:spPr/>
        <p:txBody>
          <a:bodyPr/>
          <a:lstStyle/>
          <a:p>
            <a:pPr algn="just">
              <a:lnSpc>
                <a:spcPct val="150000"/>
              </a:lnSpc>
            </a:pPr>
            <a:r>
              <a:rPr lang="en-US" dirty="0"/>
              <a:t>Web performance refers to the speed in which web pages are downloaded and displayed on the user’s web browser.</a:t>
            </a:r>
          </a:p>
          <a:p>
            <a:pPr algn="just">
              <a:lnSpc>
                <a:spcPct val="150000"/>
              </a:lnSpc>
            </a:pPr>
            <a:r>
              <a:rPr lang="en-US" dirty="0"/>
              <a:t>Faster website download speeds have been shown to increase visitor retention and loyalty and user satisfaction, especially for users with slow internet connections and those on mobile devices.</a:t>
            </a:r>
            <a:endParaRPr lang="en-US" baseline="30000" dirty="0"/>
          </a:p>
          <a:p>
            <a:pPr algn="just">
              <a:lnSpc>
                <a:spcPct val="150000"/>
              </a:lnSpc>
            </a:pPr>
            <a:r>
              <a:rPr lang="en-US" dirty="0"/>
              <a:t>Web performance also leads to less data travelling across the web, which in turn lowers a website's power consumption and environmental impact.</a:t>
            </a:r>
          </a:p>
        </p:txBody>
      </p:sp>
      <p:sp>
        <p:nvSpPr>
          <p:cNvPr id="4" name="Date Placeholder 3">
            <a:extLst>
              <a:ext uri="{FF2B5EF4-FFF2-40B4-BE49-F238E27FC236}">
                <a16:creationId xmlns:a16="http://schemas.microsoft.com/office/drawing/2014/main" id="{6C68B472-77E2-4E23-ACE6-D245D29388D8}"/>
              </a:ext>
            </a:extLst>
          </p:cNvPr>
          <p:cNvSpPr>
            <a:spLocks noGrp="1"/>
          </p:cNvSpPr>
          <p:nvPr>
            <p:ph type="dt" sz="half" idx="10"/>
          </p:nvPr>
        </p:nvSpPr>
        <p:spPr/>
        <p:txBody>
          <a:bodyPr/>
          <a:lstStyle/>
          <a:p>
            <a:fld id="{ACE0E3A3-1F7A-4171-98C5-68315AE20B27}" type="datetime4">
              <a:rPr lang="en-US" smtClean="0"/>
              <a:pPr/>
              <a:t>July 26, 2017</a:t>
            </a:fld>
            <a:endParaRPr lang="en-US" dirty="0"/>
          </a:p>
        </p:txBody>
      </p:sp>
      <p:sp>
        <p:nvSpPr>
          <p:cNvPr id="5" name="Footer Placeholder 4">
            <a:extLst>
              <a:ext uri="{FF2B5EF4-FFF2-40B4-BE49-F238E27FC236}">
                <a16:creationId xmlns:a16="http://schemas.microsoft.com/office/drawing/2014/main" id="{C1FD8979-65B6-4A7C-9711-CDB434316A64}"/>
              </a:ext>
            </a:extLst>
          </p:cNvPr>
          <p:cNvSpPr>
            <a:spLocks noGrp="1"/>
          </p:cNvSpPr>
          <p:nvPr>
            <p:ph type="ftr" sz="quarter" idx="11"/>
          </p:nvPr>
        </p:nvSpPr>
        <p:spPr/>
        <p:txBody>
          <a:bodyPr/>
          <a:lstStyle/>
          <a:p>
            <a:pPr algn="ctr"/>
            <a:r>
              <a:rPr lang="en-US"/>
              <a:t>Private &amp; Confidential</a:t>
            </a:r>
            <a:endParaRPr lang="en-US" dirty="0"/>
          </a:p>
        </p:txBody>
      </p:sp>
      <p:sp>
        <p:nvSpPr>
          <p:cNvPr id="6" name="Slide Number Placeholder 5">
            <a:extLst>
              <a:ext uri="{FF2B5EF4-FFF2-40B4-BE49-F238E27FC236}">
                <a16:creationId xmlns:a16="http://schemas.microsoft.com/office/drawing/2014/main" id="{DB2586BB-EB7A-471A-841C-3431B92EBF5C}"/>
              </a:ext>
            </a:extLst>
          </p:cNvPr>
          <p:cNvSpPr>
            <a:spLocks noGrp="1"/>
          </p:cNvSpPr>
          <p:nvPr>
            <p:ph type="sldNum" sz="quarter" idx="12"/>
          </p:nvPr>
        </p:nvSpPr>
        <p:spPr/>
        <p:txBody>
          <a:bodyPr/>
          <a:lstStyle/>
          <a:p>
            <a:fld id="{F6F4F151-34B0-4FFA-8BAD-12179CCD96FF}" type="slidenum">
              <a:rPr lang="en-US" smtClean="0"/>
              <a:pPr/>
              <a:t>4</a:t>
            </a:fld>
            <a:endParaRPr lang="en-US" dirty="0"/>
          </a:p>
        </p:txBody>
      </p:sp>
    </p:spTree>
    <p:extLst>
      <p:ext uri="{BB962C8B-B14F-4D97-AF65-F5344CB8AC3E}">
        <p14:creationId xmlns:p14="http://schemas.microsoft.com/office/powerpoint/2010/main" val="2528840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IN" dirty="0"/>
              <a:t>Effects of Slow Download Times </a:t>
            </a:r>
            <a:endParaRPr lang="en-US" dirty="0"/>
          </a:p>
        </p:txBody>
      </p:sp>
      <p:sp>
        <p:nvSpPr>
          <p:cNvPr id="4" name="Date Placeholder 3"/>
          <p:cNvSpPr>
            <a:spLocks noGrp="1"/>
          </p:cNvSpPr>
          <p:nvPr>
            <p:ph type="dt" sz="half" idx="10"/>
          </p:nvPr>
        </p:nvSpPr>
        <p:spPr/>
        <p:txBody>
          <a:bodyPr/>
          <a:lstStyle/>
          <a:p>
            <a:fld id="{D85ABEFE-1FB1-48B2-ABB0-EE376441CFDB}" type="datetime4">
              <a:rPr lang="en-US" smtClean="0"/>
              <a:t>July 26, 2017</a:t>
            </a:fld>
            <a:endParaRPr lang="en-US" dirty="0"/>
          </a:p>
        </p:txBody>
      </p:sp>
      <p:sp>
        <p:nvSpPr>
          <p:cNvPr id="5" name="Footer Placeholder 4"/>
          <p:cNvSpPr>
            <a:spLocks noGrp="1"/>
          </p:cNvSpPr>
          <p:nvPr>
            <p:ph type="ftr" sz="quarter" idx="11"/>
          </p:nvPr>
        </p:nvSpPr>
        <p:spPr/>
        <p:txBody>
          <a:bodyPr/>
          <a:lstStyle/>
          <a:p>
            <a:pPr algn="ctr"/>
            <a:r>
              <a:rPr lang="en-US"/>
              <a:t>Private &amp; Confidential</a:t>
            </a:r>
            <a:endParaRPr lang="en-US" dirty="0"/>
          </a:p>
        </p:txBody>
      </p:sp>
      <p:sp>
        <p:nvSpPr>
          <p:cNvPr id="6" name="Slide Number Placeholder 5"/>
          <p:cNvSpPr>
            <a:spLocks noGrp="1"/>
          </p:cNvSpPr>
          <p:nvPr>
            <p:ph type="sldNum" sz="quarter" idx="12"/>
          </p:nvPr>
        </p:nvSpPr>
        <p:spPr/>
        <p:txBody>
          <a:bodyPr/>
          <a:lstStyle/>
          <a:p>
            <a:fld id="{F6F4F151-34B0-4FFA-8BAD-12179CCD96FF}" type="slidenum">
              <a:rPr lang="en-US" smtClean="0"/>
              <a:pPr/>
              <a:t>5</a:t>
            </a:fld>
            <a:endParaRPr lang="en-US" dirty="0"/>
          </a:p>
        </p:txBody>
      </p:sp>
      <p:sp>
        <p:nvSpPr>
          <p:cNvPr id="16" name="Content Placeholder 2">
            <a:extLst>
              <a:ext uri="{FF2B5EF4-FFF2-40B4-BE49-F238E27FC236}">
                <a16:creationId xmlns:a16="http://schemas.microsoft.com/office/drawing/2014/main" id="{69E83DA4-FCE7-4D3C-A256-1704B96BC3FE}"/>
              </a:ext>
            </a:extLst>
          </p:cNvPr>
          <p:cNvSpPr>
            <a:spLocks noGrp="1"/>
          </p:cNvSpPr>
          <p:nvPr>
            <p:ph idx="1"/>
          </p:nvPr>
        </p:nvSpPr>
        <p:spPr>
          <a:xfrm>
            <a:off x="457200" y="1524000"/>
            <a:ext cx="7772400" cy="4724400"/>
          </a:xfrm>
        </p:spPr>
        <p:txBody>
          <a:bodyPr>
            <a:normAutofit/>
          </a:bodyPr>
          <a:lstStyle/>
          <a:p>
            <a:pPr marL="0" indent="0" algn="just">
              <a:lnSpc>
                <a:spcPct val="150000"/>
              </a:lnSpc>
              <a:buNone/>
            </a:pPr>
            <a:r>
              <a:rPr lang="en-IN" dirty="0"/>
              <a:t>Google found that moving from a 10-result page loading in 0.4 seconds to a 30-result page loading in 0.9 seconds decreased traffic and ad revenues by 20% (Linden 2006). When the home page of Google Maps was reduced from 100KB to 70-80KB, traffic went up 10% in the first week, and an additional 25% in the following three weeks (Farber 2006). Tests at Amazon revealed similar results: every 100 </a:t>
            </a:r>
            <a:r>
              <a:rPr lang="en-IN" dirty="0" err="1"/>
              <a:t>ms</a:t>
            </a:r>
            <a:r>
              <a:rPr lang="en-IN" dirty="0"/>
              <a:t> increase in load time of Amazon.com decreased sales by 1% (</a:t>
            </a:r>
            <a:r>
              <a:rPr lang="en-IN" dirty="0" err="1"/>
              <a:t>Kohavi</a:t>
            </a:r>
            <a:r>
              <a:rPr lang="en-IN" dirty="0"/>
              <a:t> and </a:t>
            </a:r>
            <a:r>
              <a:rPr lang="en-IN" dirty="0" err="1"/>
              <a:t>Longbotham</a:t>
            </a:r>
            <a:r>
              <a:rPr lang="en-IN" dirty="0"/>
              <a:t> 2007).</a:t>
            </a:r>
          </a:p>
          <a:p>
            <a:pPr marL="0" indent="0">
              <a:buNone/>
            </a:pPr>
            <a:endParaRPr lang="en-IN" dirty="0"/>
          </a:p>
        </p:txBody>
      </p:sp>
    </p:spTree>
    <p:extLst>
      <p:ext uri="{BB962C8B-B14F-4D97-AF65-F5344CB8AC3E}">
        <p14:creationId xmlns:p14="http://schemas.microsoft.com/office/powerpoint/2010/main" val="2984680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Experiments at Microsoft</a:t>
            </a:r>
          </a:p>
        </p:txBody>
      </p:sp>
      <p:sp>
        <p:nvSpPr>
          <p:cNvPr id="3" name="Content Placeholder 2"/>
          <p:cNvSpPr>
            <a:spLocks noGrp="1"/>
          </p:cNvSpPr>
          <p:nvPr>
            <p:ph idx="1"/>
          </p:nvPr>
        </p:nvSpPr>
        <p:spPr/>
        <p:txBody>
          <a:bodyPr>
            <a:normAutofit fontScale="92500" lnSpcReduction="20000"/>
          </a:bodyPr>
          <a:lstStyle/>
          <a:p>
            <a:pPr marL="0" indent="0" algn="just">
              <a:lnSpc>
                <a:spcPct val="160000"/>
              </a:lnSpc>
              <a:buNone/>
            </a:pPr>
            <a:r>
              <a:rPr lang="en-IN" dirty="0"/>
              <a:t>Experiments at Microsoft on Live Search showed that when search results pages were slowed by 1 second: (</a:t>
            </a:r>
            <a:r>
              <a:rPr lang="en-IN" dirty="0" err="1"/>
              <a:t>Kohavi</a:t>
            </a:r>
            <a:r>
              <a:rPr lang="en-IN" dirty="0"/>
              <a:t> 2007)</a:t>
            </a:r>
            <a:endParaRPr lang="en-US" dirty="0"/>
          </a:p>
          <a:p>
            <a:pPr lvl="0" algn="just">
              <a:lnSpc>
                <a:spcPct val="160000"/>
              </a:lnSpc>
            </a:pPr>
            <a:r>
              <a:rPr lang="en-IN" dirty="0"/>
              <a:t>Queries per user declined by 1.0%, and</a:t>
            </a:r>
            <a:endParaRPr lang="en-US" dirty="0"/>
          </a:p>
          <a:p>
            <a:pPr lvl="0" algn="just">
              <a:lnSpc>
                <a:spcPct val="160000"/>
              </a:lnSpc>
            </a:pPr>
            <a:r>
              <a:rPr lang="en-IN" dirty="0"/>
              <a:t>Ad clicks per user declined by 1.5%</a:t>
            </a:r>
            <a:endParaRPr lang="en-US" dirty="0"/>
          </a:p>
          <a:p>
            <a:pPr marL="0" indent="0" algn="just">
              <a:lnSpc>
                <a:spcPct val="160000"/>
              </a:lnSpc>
              <a:buNone/>
            </a:pPr>
            <a:r>
              <a:rPr lang="en-IN" dirty="0"/>
              <a:t>After slowing the search results page by 2 seconds:</a:t>
            </a:r>
            <a:endParaRPr lang="en-US" dirty="0"/>
          </a:p>
          <a:p>
            <a:pPr lvl="0" algn="just">
              <a:lnSpc>
                <a:spcPct val="160000"/>
              </a:lnSpc>
            </a:pPr>
            <a:r>
              <a:rPr lang="en-IN" dirty="0"/>
              <a:t>Queries per user declined by 2.5%, and</a:t>
            </a:r>
            <a:endParaRPr lang="en-US" dirty="0"/>
          </a:p>
          <a:p>
            <a:pPr lvl="0" algn="just">
              <a:lnSpc>
                <a:spcPct val="160000"/>
              </a:lnSpc>
            </a:pPr>
            <a:r>
              <a:rPr lang="en-IN" dirty="0"/>
              <a:t>Ad clicks per user declined by 4.4%</a:t>
            </a:r>
          </a:p>
          <a:p>
            <a:pPr marL="0" lvl="0" indent="0" algn="just">
              <a:lnSpc>
                <a:spcPct val="160000"/>
              </a:lnSpc>
              <a:buNone/>
            </a:pPr>
            <a:r>
              <a:rPr lang="en-IN" dirty="0"/>
              <a:t>Anything slower than the blink of an eye – </a:t>
            </a:r>
            <a:r>
              <a:rPr lang="en-IN" sz="2100" dirty="0"/>
              <a:t>400ms. </a:t>
            </a:r>
            <a:r>
              <a:rPr lang="en-IN" dirty="0"/>
              <a:t>Engineers at Google have discovered that the barely perceptible page load time 0.4 seconds is long enough to cause users to search less.</a:t>
            </a:r>
            <a:endParaRPr lang="en-US" dirty="0"/>
          </a:p>
          <a:p>
            <a:pPr algn="just">
              <a:lnSpc>
                <a:spcPct val="160000"/>
              </a:lnSpc>
            </a:pPr>
            <a:endParaRPr lang="en-IN" dirty="0"/>
          </a:p>
        </p:txBody>
      </p:sp>
      <p:sp>
        <p:nvSpPr>
          <p:cNvPr id="4" name="Date Placeholder 3"/>
          <p:cNvSpPr>
            <a:spLocks noGrp="1"/>
          </p:cNvSpPr>
          <p:nvPr>
            <p:ph type="dt" sz="half" idx="10"/>
          </p:nvPr>
        </p:nvSpPr>
        <p:spPr/>
        <p:txBody>
          <a:bodyPr/>
          <a:lstStyle/>
          <a:p>
            <a:fld id="{ACE0E3A3-1F7A-4171-98C5-68315AE20B27}" type="datetime4">
              <a:rPr lang="en-US" smtClean="0"/>
              <a:pPr/>
              <a:t>July 26, 2017</a:t>
            </a:fld>
            <a:endParaRPr lang="en-US" dirty="0"/>
          </a:p>
        </p:txBody>
      </p:sp>
      <p:sp>
        <p:nvSpPr>
          <p:cNvPr id="5" name="Footer Placeholder 4"/>
          <p:cNvSpPr>
            <a:spLocks noGrp="1"/>
          </p:cNvSpPr>
          <p:nvPr>
            <p:ph type="ftr" sz="quarter" idx="11"/>
          </p:nvPr>
        </p:nvSpPr>
        <p:spPr/>
        <p:txBody>
          <a:bodyPr/>
          <a:lstStyle/>
          <a:p>
            <a:pPr algn="ctr"/>
            <a:r>
              <a:rPr lang="en-US"/>
              <a:t>Private &amp; Confidential</a:t>
            </a:r>
            <a:endParaRPr lang="en-US" dirty="0"/>
          </a:p>
        </p:txBody>
      </p:sp>
      <p:sp>
        <p:nvSpPr>
          <p:cNvPr id="6" name="Slide Number Placeholder 5"/>
          <p:cNvSpPr>
            <a:spLocks noGrp="1"/>
          </p:cNvSpPr>
          <p:nvPr>
            <p:ph type="sldNum" sz="quarter" idx="12"/>
          </p:nvPr>
        </p:nvSpPr>
        <p:spPr/>
        <p:txBody>
          <a:bodyPr/>
          <a:lstStyle/>
          <a:p>
            <a:fld id="{F6F4F151-34B0-4FFA-8BAD-12179CCD96FF}" type="slidenum">
              <a:rPr lang="en-US" smtClean="0"/>
              <a:pPr/>
              <a:t>6</a:t>
            </a:fld>
            <a:endParaRPr lang="en-US" dirty="0"/>
          </a:p>
        </p:txBody>
      </p:sp>
    </p:spTree>
    <p:extLst>
      <p:ext uri="{BB962C8B-B14F-4D97-AF65-F5344CB8AC3E}">
        <p14:creationId xmlns:p14="http://schemas.microsoft.com/office/powerpoint/2010/main" val="970340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What happens when they don’t?</a:t>
            </a:r>
          </a:p>
        </p:txBody>
      </p:sp>
      <p:sp>
        <p:nvSpPr>
          <p:cNvPr id="4" name="Date Placeholder 3"/>
          <p:cNvSpPr>
            <a:spLocks noGrp="1"/>
          </p:cNvSpPr>
          <p:nvPr>
            <p:ph type="dt" sz="half" idx="10"/>
          </p:nvPr>
        </p:nvSpPr>
        <p:spPr/>
        <p:txBody>
          <a:bodyPr/>
          <a:lstStyle/>
          <a:p>
            <a:fld id="{D85ABEFE-1FB1-48B2-ABB0-EE376441CFDB}" type="datetime4">
              <a:rPr lang="en-US" smtClean="0"/>
              <a:t>July 26, 2017</a:t>
            </a:fld>
            <a:endParaRPr lang="en-US" dirty="0"/>
          </a:p>
        </p:txBody>
      </p:sp>
      <p:sp>
        <p:nvSpPr>
          <p:cNvPr id="5" name="Footer Placeholder 4"/>
          <p:cNvSpPr>
            <a:spLocks noGrp="1"/>
          </p:cNvSpPr>
          <p:nvPr>
            <p:ph type="ftr" sz="quarter" idx="11"/>
          </p:nvPr>
        </p:nvSpPr>
        <p:spPr/>
        <p:txBody>
          <a:bodyPr/>
          <a:lstStyle/>
          <a:p>
            <a:pPr algn="ctr"/>
            <a:r>
              <a:rPr lang="en-US"/>
              <a:t>Private &amp; Confidential</a:t>
            </a:r>
            <a:endParaRPr lang="en-US" dirty="0"/>
          </a:p>
        </p:txBody>
      </p:sp>
      <p:sp>
        <p:nvSpPr>
          <p:cNvPr id="6" name="Slide Number Placeholder 5"/>
          <p:cNvSpPr>
            <a:spLocks noGrp="1"/>
          </p:cNvSpPr>
          <p:nvPr>
            <p:ph type="sldNum" sz="quarter" idx="12"/>
          </p:nvPr>
        </p:nvSpPr>
        <p:spPr/>
        <p:txBody>
          <a:bodyPr/>
          <a:lstStyle/>
          <a:p>
            <a:fld id="{F6F4F151-34B0-4FFA-8BAD-12179CCD96FF}" type="slidenum">
              <a:rPr lang="en-US" smtClean="0"/>
              <a:pPr/>
              <a:t>7</a:t>
            </a:fld>
            <a:endParaRPr lang="en-US" dirty="0"/>
          </a:p>
        </p:txBody>
      </p:sp>
      <p:sp>
        <p:nvSpPr>
          <p:cNvPr id="11" name="Content Placeholder 2">
            <a:extLst>
              <a:ext uri="{FF2B5EF4-FFF2-40B4-BE49-F238E27FC236}">
                <a16:creationId xmlns:a16="http://schemas.microsoft.com/office/drawing/2014/main" id="{F45A8137-BB84-4F84-8A5B-5C94DCC425F4}"/>
              </a:ext>
            </a:extLst>
          </p:cNvPr>
          <p:cNvSpPr>
            <a:spLocks noGrp="1"/>
          </p:cNvSpPr>
          <p:nvPr>
            <p:ph idx="1"/>
          </p:nvPr>
        </p:nvSpPr>
        <p:spPr>
          <a:xfrm>
            <a:off x="457200" y="1600200"/>
            <a:ext cx="8382000" cy="4525963"/>
          </a:xfrm>
        </p:spPr>
        <p:txBody>
          <a:bodyPr/>
          <a:lstStyle/>
          <a:p>
            <a:pPr>
              <a:lnSpc>
                <a:spcPct val="150000"/>
              </a:lnSpc>
            </a:pPr>
            <a:r>
              <a:rPr lang="en-IN" dirty="0"/>
              <a:t>1 in 4 visitor would abandon the website if it takes more than 4 seconds to load</a:t>
            </a:r>
            <a:r>
              <a:rPr lang="en-US" dirty="0"/>
              <a:t>.</a:t>
            </a:r>
          </a:p>
          <a:p>
            <a:pPr>
              <a:lnSpc>
                <a:spcPct val="150000"/>
              </a:lnSpc>
            </a:pPr>
            <a:r>
              <a:rPr lang="en-IN" dirty="0"/>
              <a:t>46 percent of users don’t revisit poorly performing websites.</a:t>
            </a:r>
          </a:p>
          <a:p>
            <a:pPr>
              <a:lnSpc>
                <a:spcPct val="150000"/>
              </a:lnSpc>
            </a:pPr>
            <a:r>
              <a:rPr lang="en-IN" dirty="0"/>
              <a:t>Website owners have mere 5 seconds to engage visitors before they consider leaving.</a:t>
            </a:r>
          </a:p>
          <a:p>
            <a:pPr>
              <a:lnSpc>
                <a:spcPct val="150000"/>
              </a:lnSpc>
            </a:pPr>
            <a:r>
              <a:rPr lang="en-IN" dirty="0"/>
              <a:t>74 percent of users accessing the mobile site would leave if it takes longer than 5 seconds to load.</a:t>
            </a:r>
          </a:p>
          <a:p>
            <a:pPr marL="285750" indent="-285750">
              <a:lnSpc>
                <a:spcPct val="150000"/>
              </a:lnSpc>
            </a:pPr>
            <a:r>
              <a:rPr lang="en-IN" dirty="0"/>
              <a:t>Every one-second delay in page load time could lead to $1.6 billion in annual losses for online merchants as big as Amazon. </a:t>
            </a:r>
            <a:endParaRPr lang="en-US" dirty="0"/>
          </a:p>
          <a:p>
            <a:endParaRPr lang="en-IN" dirty="0"/>
          </a:p>
          <a:p>
            <a:pPr>
              <a:lnSpc>
                <a:spcPct val="150000"/>
              </a:lnSpc>
            </a:pPr>
            <a:endParaRPr lang="en-IN" dirty="0"/>
          </a:p>
        </p:txBody>
      </p:sp>
    </p:spTree>
    <p:extLst>
      <p:ext uri="{BB962C8B-B14F-4D97-AF65-F5344CB8AC3E}">
        <p14:creationId xmlns:p14="http://schemas.microsoft.com/office/powerpoint/2010/main" val="439954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A4181-0ED1-4932-9BA7-30B2BC311594}"/>
              </a:ext>
            </a:extLst>
          </p:cNvPr>
          <p:cNvSpPr>
            <a:spLocks noGrp="1"/>
          </p:cNvSpPr>
          <p:nvPr>
            <p:ph type="title"/>
          </p:nvPr>
        </p:nvSpPr>
        <p:spPr/>
        <p:txBody>
          <a:bodyPr/>
          <a:lstStyle/>
          <a:p>
            <a:r>
              <a:rPr lang="en-US" dirty="0"/>
              <a:t>Continuing…</a:t>
            </a:r>
          </a:p>
        </p:txBody>
      </p:sp>
      <p:pic>
        <p:nvPicPr>
          <p:cNvPr id="7" name="Content Placeholder 6">
            <a:extLst>
              <a:ext uri="{FF2B5EF4-FFF2-40B4-BE49-F238E27FC236}">
                <a16:creationId xmlns:a16="http://schemas.microsoft.com/office/drawing/2014/main" id="{A7924126-C2C6-4DB0-9111-62CB9A6B7026}"/>
              </a:ext>
            </a:extLst>
          </p:cNvPr>
          <p:cNvPicPr>
            <a:picLocks noGrp="1" noChangeAspect="1"/>
          </p:cNvPicPr>
          <p:nvPr>
            <p:ph idx="1"/>
          </p:nvPr>
        </p:nvPicPr>
        <p:blipFill>
          <a:blip r:embed="rId2"/>
          <a:stretch>
            <a:fillRect/>
          </a:stretch>
        </p:blipFill>
        <p:spPr>
          <a:xfrm>
            <a:off x="4725537" y="1198656"/>
            <a:ext cx="4079631" cy="4994573"/>
          </a:xfrm>
          <a:prstGeom prst="rect">
            <a:avLst/>
          </a:prstGeom>
        </p:spPr>
      </p:pic>
      <p:sp>
        <p:nvSpPr>
          <p:cNvPr id="4" name="Date Placeholder 3">
            <a:extLst>
              <a:ext uri="{FF2B5EF4-FFF2-40B4-BE49-F238E27FC236}">
                <a16:creationId xmlns:a16="http://schemas.microsoft.com/office/drawing/2014/main" id="{D5B67237-F255-4DDD-A182-790FD2894D15}"/>
              </a:ext>
            </a:extLst>
          </p:cNvPr>
          <p:cNvSpPr>
            <a:spLocks noGrp="1"/>
          </p:cNvSpPr>
          <p:nvPr>
            <p:ph type="dt" sz="half" idx="10"/>
          </p:nvPr>
        </p:nvSpPr>
        <p:spPr/>
        <p:txBody>
          <a:bodyPr/>
          <a:lstStyle/>
          <a:p>
            <a:fld id="{ACE0E3A3-1F7A-4171-98C5-68315AE20B27}" type="datetime4">
              <a:rPr lang="en-US" smtClean="0"/>
              <a:pPr/>
              <a:t>July 26, 2017</a:t>
            </a:fld>
            <a:endParaRPr lang="en-US" dirty="0"/>
          </a:p>
        </p:txBody>
      </p:sp>
      <p:sp>
        <p:nvSpPr>
          <p:cNvPr id="5" name="Footer Placeholder 4">
            <a:extLst>
              <a:ext uri="{FF2B5EF4-FFF2-40B4-BE49-F238E27FC236}">
                <a16:creationId xmlns:a16="http://schemas.microsoft.com/office/drawing/2014/main" id="{F226771C-E4A6-4D0D-8F84-D96ADDA63F08}"/>
              </a:ext>
            </a:extLst>
          </p:cNvPr>
          <p:cNvSpPr>
            <a:spLocks noGrp="1"/>
          </p:cNvSpPr>
          <p:nvPr>
            <p:ph type="ftr" sz="quarter" idx="11"/>
          </p:nvPr>
        </p:nvSpPr>
        <p:spPr/>
        <p:txBody>
          <a:bodyPr/>
          <a:lstStyle/>
          <a:p>
            <a:pPr algn="ctr"/>
            <a:r>
              <a:rPr lang="en-US"/>
              <a:t>Private &amp; Confidential</a:t>
            </a:r>
            <a:endParaRPr lang="en-US" dirty="0"/>
          </a:p>
        </p:txBody>
      </p:sp>
      <p:sp>
        <p:nvSpPr>
          <p:cNvPr id="6" name="Slide Number Placeholder 5">
            <a:extLst>
              <a:ext uri="{FF2B5EF4-FFF2-40B4-BE49-F238E27FC236}">
                <a16:creationId xmlns:a16="http://schemas.microsoft.com/office/drawing/2014/main" id="{DC3BBE4B-6C9A-4761-8824-E70E426A4258}"/>
              </a:ext>
            </a:extLst>
          </p:cNvPr>
          <p:cNvSpPr>
            <a:spLocks noGrp="1"/>
          </p:cNvSpPr>
          <p:nvPr>
            <p:ph type="sldNum" sz="quarter" idx="12"/>
          </p:nvPr>
        </p:nvSpPr>
        <p:spPr/>
        <p:txBody>
          <a:bodyPr/>
          <a:lstStyle/>
          <a:p>
            <a:fld id="{F6F4F151-34B0-4FFA-8BAD-12179CCD96FF}" type="slidenum">
              <a:rPr lang="en-US" smtClean="0"/>
              <a:pPr/>
              <a:t>8</a:t>
            </a:fld>
            <a:endParaRPr lang="en-US" dirty="0"/>
          </a:p>
        </p:txBody>
      </p:sp>
      <p:sp>
        <p:nvSpPr>
          <p:cNvPr id="3" name="TextBox 2"/>
          <p:cNvSpPr txBox="1"/>
          <p:nvPr/>
        </p:nvSpPr>
        <p:spPr>
          <a:xfrm>
            <a:off x="304800" y="1676400"/>
            <a:ext cx="4420737" cy="373031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2000" dirty="0"/>
              <a:t>47% of ecommerce customers expect page load times of less than two seconds before they consider leaving – 40 percent of users would abandon the site at the third second of waiting, before a performance analytics tool even captures their presence on the site. </a:t>
            </a:r>
          </a:p>
        </p:txBody>
      </p:sp>
    </p:spTree>
    <p:extLst>
      <p:ext uri="{BB962C8B-B14F-4D97-AF65-F5344CB8AC3E}">
        <p14:creationId xmlns:p14="http://schemas.microsoft.com/office/powerpoint/2010/main" val="3175439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What happens when they speed up?</a:t>
            </a:r>
          </a:p>
        </p:txBody>
      </p:sp>
      <p:sp>
        <p:nvSpPr>
          <p:cNvPr id="8" name="Content Placeholder 7"/>
          <p:cNvSpPr>
            <a:spLocks noGrp="1"/>
          </p:cNvSpPr>
          <p:nvPr>
            <p:ph idx="1"/>
          </p:nvPr>
        </p:nvSpPr>
        <p:spPr/>
        <p:txBody>
          <a:bodyPr>
            <a:normAutofit/>
          </a:bodyPr>
          <a:lstStyle/>
          <a:p>
            <a:pPr marL="0" indent="0">
              <a:buNone/>
            </a:pPr>
            <a:endParaRPr lang="en-US" dirty="0"/>
          </a:p>
          <a:p>
            <a:pPr lvl="1"/>
            <a:endParaRPr lang="en-US" dirty="0"/>
          </a:p>
        </p:txBody>
      </p:sp>
      <p:sp>
        <p:nvSpPr>
          <p:cNvPr id="4" name="Date Placeholder 3"/>
          <p:cNvSpPr>
            <a:spLocks noGrp="1"/>
          </p:cNvSpPr>
          <p:nvPr>
            <p:ph type="dt" sz="half" idx="10"/>
          </p:nvPr>
        </p:nvSpPr>
        <p:spPr/>
        <p:txBody>
          <a:bodyPr/>
          <a:lstStyle/>
          <a:p>
            <a:fld id="{D85ABEFE-1FB1-48B2-ABB0-EE376441CFDB}" type="datetime4">
              <a:rPr lang="en-US" smtClean="0"/>
              <a:t>July 26, 2017</a:t>
            </a:fld>
            <a:endParaRPr lang="en-US" dirty="0"/>
          </a:p>
        </p:txBody>
      </p:sp>
      <p:sp>
        <p:nvSpPr>
          <p:cNvPr id="5" name="Footer Placeholder 4"/>
          <p:cNvSpPr>
            <a:spLocks noGrp="1"/>
          </p:cNvSpPr>
          <p:nvPr>
            <p:ph type="ftr" sz="quarter" idx="11"/>
          </p:nvPr>
        </p:nvSpPr>
        <p:spPr/>
        <p:txBody>
          <a:bodyPr/>
          <a:lstStyle/>
          <a:p>
            <a:pPr algn="ctr"/>
            <a:r>
              <a:rPr lang="en-US"/>
              <a:t>Private &amp; Confidential</a:t>
            </a:r>
            <a:endParaRPr lang="en-US" dirty="0"/>
          </a:p>
        </p:txBody>
      </p:sp>
      <p:sp>
        <p:nvSpPr>
          <p:cNvPr id="6" name="Slide Number Placeholder 5"/>
          <p:cNvSpPr>
            <a:spLocks noGrp="1"/>
          </p:cNvSpPr>
          <p:nvPr>
            <p:ph type="sldNum" sz="quarter" idx="12"/>
          </p:nvPr>
        </p:nvSpPr>
        <p:spPr/>
        <p:txBody>
          <a:bodyPr/>
          <a:lstStyle/>
          <a:p>
            <a:fld id="{F6F4F151-34B0-4FFA-8BAD-12179CCD96FF}" type="slidenum">
              <a:rPr lang="en-US" smtClean="0"/>
              <a:pPr/>
              <a:t>9</a:t>
            </a:fld>
            <a:endParaRPr lang="en-US" dirty="0"/>
          </a:p>
        </p:txBody>
      </p:sp>
      <p:pic>
        <p:nvPicPr>
          <p:cNvPr id="9" name="Picture 8" descr="onversion rate load times">
            <a:extLst>
              <a:ext uri="{FF2B5EF4-FFF2-40B4-BE49-F238E27FC236}">
                <a16:creationId xmlns:a16="http://schemas.microsoft.com/office/drawing/2014/main" id="{76C5C3C8-32DD-4393-AC62-B747D329BDF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819986" y="1341568"/>
            <a:ext cx="3467100" cy="2374900"/>
          </a:xfrm>
          <a:prstGeom prst="rect">
            <a:avLst/>
          </a:prstGeom>
          <a:noFill/>
          <a:ln>
            <a:noFill/>
          </a:ln>
        </p:spPr>
      </p:pic>
      <p:sp>
        <p:nvSpPr>
          <p:cNvPr id="10" name="Content Placeholder 2">
            <a:extLst>
              <a:ext uri="{FF2B5EF4-FFF2-40B4-BE49-F238E27FC236}">
                <a16:creationId xmlns:a16="http://schemas.microsoft.com/office/drawing/2014/main" id="{A59BC2AB-F30B-435F-BBD7-D2F6C8C518C2}"/>
              </a:ext>
            </a:extLst>
          </p:cNvPr>
          <p:cNvSpPr txBox="1">
            <a:spLocks/>
          </p:cNvSpPr>
          <p:nvPr/>
        </p:nvSpPr>
        <p:spPr>
          <a:xfrm>
            <a:off x="609600" y="3852345"/>
            <a:ext cx="7772400" cy="227381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Verdana" pitchFamily="34" charset="0"/>
                <a:cs typeface="Times New Roman" pitchFamily="18"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Times New Roman" pitchFamily="18" charset="0"/>
                <a:ea typeface="Verdana" pitchFamily="34" charset="0"/>
                <a:cs typeface="Times New Roman" pitchFamily="18" charset="0"/>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Times New Roman" pitchFamily="18" charset="0"/>
                <a:ea typeface="Verdana" pitchFamily="34" charset="0"/>
                <a:cs typeface="Times New Roman" pitchFamily="18" charset="0"/>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Times New Roman" pitchFamily="18" charset="0"/>
                <a:ea typeface="Verdana" pitchFamily="34" charset="0"/>
                <a:cs typeface="Times New Roman" pitchFamily="18" charset="0"/>
              </a:defRPr>
            </a:lvl4pPr>
            <a:lvl5pPr marL="2057400" indent="-228600" algn="l" defTabSz="914400" rtl="0" eaLnBrk="1" latinLnBrk="0" hangingPunct="1">
              <a:spcBef>
                <a:spcPct val="20000"/>
              </a:spcBef>
              <a:buFont typeface="Arial" pitchFamily="34" charset="0"/>
              <a:buChar char="»"/>
              <a:defRPr sz="1200" kern="1200">
                <a:solidFill>
                  <a:schemeClr val="tx1"/>
                </a:solidFill>
                <a:latin typeface="Times New Roman" pitchFamily="18" charset="0"/>
                <a:ea typeface="Verdana" pitchFamily="34" charset="0"/>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fontAlgn="base">
              <a:lnSpc>
                <a:spcPct val="170000"/>
              </a:lnSpc>
              <a:buNone/>
            </a:pPr>
            <a:r>
              <a:rPr lang="en-IN" dirty="0"/>
              <a:t>When Mozilla increased page speed by 2.2 seconds, Firefox download figures rose by 15.4 percent, or 10 million per year! Walmart saw 2% increase in conversion rates for every 1 second improvement in page load times. The numbers don’t lie!</a:t>
            </a:r>
            <a:endParaRPr lang="en-US" dirty="0"/>
          </a:p>
          <a:p>
            <a:endParaRPr lang="en-US" dirty="0"/>
          </a:p>
        </p:txBody>
      </p:sp>
    </p:spTree>
    <p:extLst>
      <p:ext uri="{BB962C8B-B14F-4D97-AF65-F5344CB8AC3E}">
        <p14:creationId xmlns:p14="http://schemas.microsoft.com/office/powerpoint/2010/main" val="20024863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1150</TotalTime>
  <Words>2796</Words>
  <Application>Microsoft Office PowerPoint</Application>
  <PresentationFormat>On-screen Show (4:3)</PresentationFormat>
  <Paragraphs>283</Paragraphs>
  <Slides>34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MS Mincho</vt:lpstr>
      <vt:lpstr>Arial</vt:lpstr>
      <vt:lpstr>Calibri</vt:lpstr>
      <vt:lpstr>inherit</vt:lpstr>
      <vt:lpstr>Times New Roman</vt:lpstr>
      <vt:lpstr>Verdana</vt:lpstr>
      <vt:lpstr>Wingdings</vt:lpstr>
      <vt:lpstr>Office Theme</vt:lpstr>
      <vt:lpstr>Page Performance</vt:lpstr>
      <vt:lpstr>Agenda</vt:lpstr>
      <vt:lpstr>Introduction</vt:lpstr>
      <vt:lpstr>What is webpage performance?</vt:lpstr>
      <vt:lpstr>Effects of Slow Download Times </vt:lpstr>
      <vt:lpstr>Experiments at Microsoft</vt:lpstr>
      <vt:lpstr>What happens when they don’t?</vt:lpstr>
      <vt:lpstr>Continuing…</vt:lpstr>
      <vt:lpstr>What happens when they speed up?</vt:lpstr>
      <vt:lpstr>Mobile vs. Desktop – It matters</vt:lpstr>
      <vt:lpstr>Continuing…</vt:lpstr>
      <vt:lpstr>What Mobile website wants?</vt:lpstr>
      <vt:lpstr>Increasing Website Performance</vt:lpstr>
      <vt:lpstr>Minimizing HTTP requests</vt:lpstr>
      <vt:lpstr>Minify HTML, CSS &amp; Javascript</vt:lpstr>
      <vt:lpstr>Continuing…</vt:lpstr>
      <vt:lpstr>Optimizing Images</vt:lpstr>
      <vt:lpstr>Sprites</vt:lpstr>
      <vt:lpstr>Example of Sprite</vt:lpstr>
      <vt:lpstr>Losslessly Compressing Images</vt:lpstr>
      <vt:lpstr>Example of compressed image</vt:lpstr>
      <vt:lpstr>Data URIs</vt:lpstr>
      <vt:lpstr>Example of Data URIs</vt:lpstr>
      <vt:lpstr>SVG Example</vt:lpstr>
      <vt:lpstr>Serving Scaled Images</vt:lpstr>
      <vt:lpstr>Caching</vt:lpstr>
      <vt:lpstr>Deferring Parsing of Javascript</vt:lpstr>
      <vt:lpstr>Avoid Making Bad Requests</vt:lpstr>
      <vt:lpstr>Content Delivery Networks</vt:lpstr>
      <vt:lpstr>How it look works?</vt:lpstr>
      <vt:lpstr>Common tools</vt:lpstr>
      <vt:lpstr>Online tools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Namish Mudgal</dc:creator>
  <cp:lastModifiedBy>Namish Mudgal</cp:lastModifiedBy>
  <cp:revision>210</cp:revision>
  <dcterms:created xsi:type="dcterms:W3CDTF">2017-02-22T07:46:59Z</dcterms:created>
  <dcterms:modified xsi:type="dcterms:W3CDTF">2017-07-26T10:22:41Z</dcterms:modified>
</cp:coreProperties>
</file>