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0" r:id="rId10"/>
    <p:sldId id="257" r:id="rId11"/>
    <p:sldId id="258" r:id="rId12"/>
    <p:sldId id="25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BFC87-8418-4C0B-A731-F460685A6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JPEG</a:t>
            </a:r>
            <a:r>
              <a:rPr lang="zh-CN" altLang="en-US" sz="4400" dirty="0"/>
              <a:t>压缩算法</a:t>
            </a:r>
          </a:p>
        </p:txBody>
      </p:sp>
    </p:spTree>
    <p:extLst>
      <p:ext uri="{BB962C8B-B14F-4D97-AF65-F5344CB8AC3E}">
        <p14:creationId xmlns:p14="http://schemas.microsoft.com/office/powerpoint/2010/main" val="3429995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208D7D4-B177-4FC5-B1DB-2E28B363E255}"/>
              </a:ext>
            </a:extLst>
          </p:cNvPr>
          <p:cNvSpPr txBox="1"/>
          <p:nvPr/>
        </p:nvSpPr>
        <p:spPr>
          <a:xfrm>
            <a:off x="574590" y="27184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数据集</a:t>
            </a:r>
          </a:p>
        </p:txBody>
      </p:sp>
      <p:pic>
        <p:nvPicPr>
          <p:cNvPr id="1026" name="Picture 2" descr="https://img-blog.csdn.net/20180109084935805">
            <a:extLst>
              <a:ext uri="{FF2B5EF4-FFF2-40B4-BE49-F238E27FC236}">
                <a16:creationId xmlns:a16="http://schemas.microsoft.com/office/drawing/2014/main" id="{1A20D9DD-342F-4B89-A0D7-DA57CDB31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259" y="0"/>
            <a:ext cx="5636741" cy="686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8AC68F7-E963-4CEB-847F-7BB8D424C8F9}"/>
              </a:ext>
            </a:extLst>
          </p:cNvPr>
          <p:cNvSpPr txBox="1"/>
          <p:nvPr/>
        </p:nvSpPr>
        <p:spPr>
          <a:xfrm>
            <a:off x="827904" y="1526060"/>
            <a:ext cx="5089855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40*10=100</a:t>
            </a:r>
            <a:r>
              <a:rPr lang="zh-CN" altLang="en-US" dirty="0"/>
              <a:t>张人脸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无需人脸检测和裁剪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存在人脸角度、表情的变化，但变化幅度不大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存在眼镜等干扰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数据量少</a:t>
            </a:r>
          </a:p>
        </p:txBody>
      </p:sp>
    </p:spTree>
    <p:extLst>
      <p:ext uri="{BB962C8B-B14F-4D97-AF65-F5344CB8AC3E}">
        <p14:creationId xmlns:p14="http://schemas.microsoft.com/office/powerpoint/2010/main" val="1967014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208D7D4-B177-4FC5-B1DB-2E28B363E255}"/>
              </a:ext>
            </a:extLst>
          </p:cNvPr>
          <p:cNvSpPr txBox="1"/>
          <p:nvPr/>
        </p:nvSpPr>
        <p:spPr>
          <a:xfrm>
            <a:off x="574590" y="27184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尝试的方法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AC68F7-E963-4CEB-847F-7BB8D424C8F9}"/>
              </a:ext>
            </a:extLst>
          </p:cNvPr>
          <p:cNvSpPr txBox="1"/>
          <p:nvPr/>
        </p:nvSpPr>
        <p:spPr>
          <a:xfrm>
            <a:off x="574591" y="988501"/>
            <a:ext cx="646331" cy="463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朴素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C36F61-3F48-49C7-BFB6-F210113DF999}"/>
              </a:ext>
            </a:extLst>
          </p:cNvPr>
          <p:cNvSpPr txBox="1"/>
          <p:nvPr/>
        </p:nvSpPr>
        <p:spPr>
          <a:xfrm>
            <a:off x="1482812" y="1452089"/>
            <a:ext cx="5320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PCA</a:t>
            </a:r>
            <a:r>
              <a:rPr lang="zh-CN" altLang="en-US" dirty="0"/>
              <a:t>直接降维：将图片展平，直接</a:t>
            </a:r>
            <a:r>
              <a:rPr lang="en-US" altLang="zh-CN" dirty="0"/>
              <a:t>PCA</a:t>
            </a:r>
            <a:r>
              <a:rPr lang="zh-CN" altLang="en-US" dirty="0"/>
              <a:t>降维得到特征</a:t>
            </a:r>
            <a:endParaRPr lang="en-US" altLang="zh-CN" dirty="0"/>
          </a:p>
          <a:p>
            <a:r>
              <a:rPr lang="en-US" altLang="zh-CN" dirty="0"/>
              <a:t>LBPH</a:t>
            </a:r>
            <a:r>
              <a:rPr lang="zh-CN" altLang="en-US" dirty="0"/>
              <a:t>特征：提取图片</a:t>
            </a:r>
            <a:r>
              <a:rPr lang="en-US" altLang="zh-CN" dirty="0"/>
              <a:t>LBPH</a:t>
            </a:r>
            <a:r>
              <a:rPr lang="zh-CN" altLang="en-US" dirty="0"/>
              <a:t>特征，作为人脸特征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E84BB3-6C42-4525-889A-0F776D8B3AB8}"/>
              </a:ext>
            </a:extLst>
          </p:cNvPr>
          <p:cNvSpPr txBox="1"/>
          <p:nvPr/>
        </p:nvSpPr>
        <p:spPr>
          <a:xfrm>
            <a:off x="1482811" y="2648635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ResNet+ArcFace</a:t>
            </a:r>
            <a:endParaRPr lang="en-US" altLang="zh-CN" dirty="0"/>
          </a:p>
          <a:p>
            <a:r>
              <a:rPr lang="zh-CN" altLang="en-US" dirty="0"/>
              <a:t>简单</a:t>
            </a:r>
            <a:r>
              <a:rPr lang="en-US" altLang="zh-CN" dirty="0"/>
              <a:t>3</a:t>
            </a:r>
            <a:r>
              <a:rPr lang="zh-CN" altLang="en-US" dirty="0"/>
              <a:t>层</a:t>
            </a:r>
            <a:r>
              <a:rPr lang="en-US" altLang="zh-CN" dirty="0"/>
              <a:t>CNN</a:t>
            </a:r>
            <a:r>
              <a:rPr lang="zh-CN" altLang="en-US" dirty="0"/>
              <a:t>网络</a:t>
            </a:r>
            <a:r>
              <a:rPr lang="en-US" altLang="zh-CN" dirty="0"/>
              <a:t>+</a:t>
            </a:r>
            <a:r>
              <a:rPr lang="en-US" altLang="zh-CN" dirty="0" err="1"/>
              <a:t>ArcFace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8E8FB7-FE67-48D4-B7EA-730B5ABD5A89}"/>
              </a:ext>
            </a:extLst>
          </p:cNvPr>
          <p:cNvSpPr txBox="1"/>
          <p:nvPr/>
        </p:nvSpPr>
        <p:spPr>
          <a:xfrm>
            <a:off x="574590" y="2228296"/>
            <a:ext cx="1107996" cy="463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深度学习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B877C8-2FF4-479E-BC4B-AE8C52D6B8D0}"/>
              </a:ext>
            </a:extLst>
          </p:cNvPr>
          <p:cNvSpPr txBox="1"/>
          <p:nvPr/>
        </p:nvSpPr>
        <p:spPr>
          <a:xfrm>
            <a:off x="640634" y="4274713"/>
            <a:ext cx="331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均未取得理想效果</a:t>
            </a:r>
            <a:endParaRPr lang="en-US" altLang="zh-CN" dirty="0"/>
          </a:p>
          <a:p>
            <a:r>
              <a:rPr lang="zh-CN" altLang="en-US" dirty="0"/>
              <a:t>只有</a:t>
            </a:r>
            <a:r>
              <a:rPr lang="en-US" altLang="zh-CN" dirty="0"/>
              <a:t>SimpleCNN2</a:t>
            </a:r>
            <a:r>
              <a:rPr lang="zh-CN" altLang="en-US" dirty="0"/>
              <a:t>不完全是瞎猜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8014BCA-1E87-49F6-AF2C-0A11DE457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773666"/>
              </p:ext>
            </p:extLst>
          </p:nvPr>
        </p:nvGraphicFramePr>
        <p:xfrm>
          <a:off x="4324177" y="2708223"/>
          <a:ext cx="8128000" cy="2595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302230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616288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4362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23471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方法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参数文件大小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FAR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FRR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88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PCA</a:t>
                      </a:r>
                      <a:endParaRPr lang="zh-CN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-</a:t>
                      </a:r>
                      <a:endParaRPr lang="zh-CN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0.0098</a:t>
                      </a:r>
                      <a:endParaRPr lang="zh-CN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0.525</a:t>
                      </a:r>
                      <a:endParaRPr lang="zh-CN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11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LBPH</a:t>
                      </a:r>
                      <a:endParaRPr lang="zh-CN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-</a:t>
                      </a:r>
                      <a:endParaRPr lang="zh-CN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0.003</a:t>
                      </a:r>
                      <a:endParaRPr lang="zh-CN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0.057</a:t>
                      </a:r>
                      <a:endParaRPr lang="zh-CN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008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ResNet18+ArcFace</a:t>
                      </a:r>
                      <a:endParaRPr lang="zh-CN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43MB</a:t>
                      </a:r>
                      <a:endParaRPr lang="zh-CN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0.0089</a:t>
                      </a:r>
                      <a:endParaRPr lang="zh-CN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0.79</a:t>
                      </a:r>
                      <a:endParaRPr lang="zh-CN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07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SimpleCNN1+Arcface</a:t>
                      </a:r>
                      <a:endParaRPr lang="zh-CN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9.98MB</a:t>
                      </a:r>
                      <a:endParaRPr lang="zh-CN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0.0092</a:t>
                      </a:r>
                      <a:endParaRPr lang="zh-CN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0.332</a:t>
                      </a:r>
                      <a:endParaRPr lang="zh-CN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79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SimpleCNN2+Arcface</a:t>
                      </a:r>
                      <a:endParaRPr lang="zh-CN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5MB</a:t>
                      </a:r>
                      <a:endParaRPr lang="zh-CN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0.0085</a:t>
                      </a:r>
                      <a:endParaRPr lang="zh-CN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0.456</a:t>
                      </a:r>
                      <a:endParaRPr lang="zh-CN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09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SimpleCNN3+Arcface</a:t>
                      </a:r>
                      <a:endParaRPr lang="zh-CN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318KB</a:t>
                      </a:r>
                      <a:endParaRPr lang="zh-CN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0.0082</a:t>
                      </a:r>
                      <a:endParaRPr lang="zh-CN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0.5</a:t>
                      </a:r>
                      <a:endParaRPr lang="zh-CN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299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144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208D7D4-B177-4FC5-B1DB-2E28B363E255}"/>
              </a:ext>
            </a:extLst>
          </p:cNvPr>
          <p:cNvSpPr txBox="1"/>
          <p:nvPr/>
        </p:nvSpPr>
        <p:spPr>
          <a:xfrm>
            <a:off x="574590" y="2718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反思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C36F61-3F48-49C7-BFB6-F210113DF999}"/>
              </a:ext>
            </a:extLst>
          </p:cNvPr>
          <p:cNvSpPr txBox="1"/>
          <p:nvPr/>
        </p:nvSpPr>
        <p:spPr>
          <a:xfrm>
            <a:off x="2137719" y="1145285"/>
            <a:ext cx="8436872" cy="1710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数据量太少，深度学习</a:t>
            </a:r>
            <a:r>
              <a:rPr lang="zh-CN" altLang="en-US"/>
              <a:t>很难收敛；没有考虑数据增强手段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思路错误，验证方法更像是人脸</a:t>
            </a:r>
            <a:r>
              <a:rPr lang="zh-CN" altLang="en-US" b="1" dirty="0"/>
              <a:t>一对一辨别</a:t>
            </a:r>
            <a:r>
              <a:rPr lang="zh-CN" altLang="en-US" dirty="0"/>
              <a:t>，而非归类</a:t>
            </a:r>
            <a:r>
              <a:rPr lang="en-US" altLang="zh-CN" dirty="0"/>
              <a:t>——</a:t>
            </a:r>
            <a:r>
              <a:rPr lang="zh-CN" altLang="en-US" dirty="0"/>
              <a:t>关键在特征编码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ArcFace</a:t>
            </a:r>
            <a:r>
              <a:rPr lang="zh-CN" altLang="en-US" dirty="0"/>
              <a:t>方法是归类的，需要数据库里有特征。不能很好地训练特征本身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传统方法太朴素，有更多专门针对人脸设计的特征没尝试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81F839-783D-4E04-AEAB-2AC4BF7FDA3A}"/>
              </a:ext>
            </a:extLst>
          </p:cNvPr>
          <p:cNvSpPr txBox="1"/>
          <p:nvPr/>
        </p:nvSpPr>
        <p:spPr>
          <a:xfrm>
            <a:off x="766949" y="41704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人脸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BD52CD-44AF-4950-BCED-C5187D4EFF22}"/>
              </a:ext>
            </a:extLst>
          </p:cNvPr>
          <p:cNvSpPr txBox="1"/>
          <p:nvPr/>
        </p:nvSpPr>
        <p:spPr>
          <a:xfrm>
            <a:off x="574590" y="310772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ArcFace</a:t>
            </a:r>
            <a:r>
              <a:rPr lang="en-US" altLang="zh-CN" dirty="0"/>
              <a:t>: 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11C755-675D-4081-ACC9-7C7FBA951C69}"/>
              </a:ext>
            </a:extLst>
          </p:cNvPr>
          <p:cNvSpPr/>
          <p:nvPr/>
        </p:nvSpPr>
        <p:spPr>
          <a:xfrm>
            <a:off x="1977082" y="3666182"/>
            <a:ext cx="846438" cy="1377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网络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3D72DE-92F1-4905-BDC9-8A129B4A02BC}"/>
              </a:ext>
            </a:extLst>
          </p:cNvPr>
          <p:cNvSpPr/>
          <p:nvPr/>
        </p:nvSpPr>
        <p:spPr>
          <a:xfrm>
            <a:off x="4098666" y="3666182"/>
            <a:ext cx="584546" cy="1377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FBE64A-452A-455F-BCEB-2BF23B90BFB8}"/>
              </a:ext>
            </a:extLst>
          </p:cNvPr>
          <p:cNvSpPr txBox="1"/>
          <p:nvPr/>
        </p:nvSpPr>
        <p:spPr>
          <a:xfrm>
            <a:off x="3137927" y="41704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特征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8C3C852-FB10-4751-B7F4-23151A45A2A7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413280" y="4355071"/>
            <a:ext cx="563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44773FC-9CE8-494E-9DB8-241C87FDDBF5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823520" y="4355071"/>
            <a:ext cx="314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2B9D18B-73A2-43B9-8025-39348789FC0F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784258" y="4355071"/>
            <a:ext cx="314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932817D-1B43-4E51-909A-0439A3C6EF07}"/>
              </a:ext>
            </a:extLst>
          </p:cNvPr>
          <p:cNvSpPr txBox="1"/>
          <p:nvPr/>
        </p:nvSpPr>
        <p:spPr>
          <a:xfrm>
            <a:off x="5432169" y="371160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类别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B7E4ACF-2E3F-4A16-BA53-0A4E19798B5E}"/>
              </a:ext>
            </a:extLst>
          </p:cNvPr>
          <p:cNvSpPr txBox="1"/>
          <p:nvPr/>
        </p:nvSpPr>
        <p:spPr>
          <a:xfrm>
            <a:off x="5432168" y="415095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类别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CF09B8-FBA3-401E-AB5A-A006D02C4C87}"/>
              </a:ext>
            </a:extLst>
          </p:cNvPr>
          <p:cNvSpPr txBox="1"/>
          <p:nvPr/>
        </p:nvSpPr>
        <p:spPr>
          <a:xfrm>
            <a:off x="5432167" y="459511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类别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80B043E-9A4F-437F-87CD-3159B5FF4A1D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4683212" y="3896273"/>
            <a:ext cx="748957" cy="45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06AAC3F-32D6-4BE2-867C-207F5879908C}"/>
              </a:ext>
            </a:extLst>
          </p:cNvPr>
          <p:cNvCxnSpPr>
            <a:stCxn id="8" idx="3"/>
            <a:endCxn id="17" idx="1"/>
          </p:cNvCxnSpPr>
          <p:nvPr/>
        </p:nvCxnSpPr>
        <p:spPr>
          <a:xfrm flipV="1">
            <a:off x="4683212" y="4335623"/>
            <a:ext cx="748956" cy="1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002101-74F6-4B85-846E-195B1D07FE5C}"/>
              </a:ext>
            </a:extLst>
          </p:cNvPr>
          <p:cNvCxnSpPr>
            <a:stCxn id="8" idx="3"/>
            <a:endCxn id="18" idx="1"/>
          </p:cNvCxnSpPr>
          <p:nvPr/>
        </p:nvCxnSpPr>
        <p:spPr>
          <a:xfrm>
            <a:off x="4683212" y="4355071"/>
            <a:ext cx="748955" cy="42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BF02C23-34E4-40AC-982B-0DE5669CBDCB}"/>
              </a:ext>
            </a:extLst>
          </p:cNvPr>
          <p:cNvSpPr txBox="1"/>
          <p:nvPr/>
        </p:nvSpPr>
        <p:spPr>
          <a:xfrm>
            <a:off x="4775753" y="372624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62C6145-3020-4F0F-BB18-024D0AFBAAD6}"/>
              </a:ext>
            </a:extLst>
          </p:cNvPr>
          <p:cNvSpPr txBox="1"/>
          <p:nvPr/>
        </p:nvSpPr>
        <p:spPr>
          <a:xfrm>
            <a:off x="4903993" y="406834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95FE044-60DC-4999-A219-8E211B0A8841}"/>
              </a:ext>
            </a:extLst>
          </p:cNvPr>
          <p:cNvSpPr txBox="1"/>
          <p:nvPr/>
        </p:nvSpPr>
        <p:spPr>
          <a:xfrm>
            <a:off x="4775753" y="454253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W3</a:t>
            </a:r>
            <a:endParaRPr lang="zh-CN" altLang="en-US" dirty="0"/>
          </a:p>
        </p:txBody>
      </p:sp>
      <p:pic>
        <p:nvPicPr>
          <p:cNvPr id="4098" name="Picture 2" descr="在这里插入图片描述">
            <a:extLst>
              <a:ext uri="{FF2B5EF4-FFF2-40B4-BE49-F238E27FC236}">
                <a16:creationId xmlns:a16="http://schemas.microsoft.com/office/drawing/2014/main" id="{71B33447-BF18-425B-B042-CC8657C0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998" y="3539664"/>
            <a:ext cx="4107696" cy="7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987A4BB-4DC2-4610-867C-AE426BE0E530}"/>
                  </a:ext>
                </a:extLst>
              </p:cNvPr>
              <p:cNvSpPr txBox="1"/>
              <p:nvPr/>
            </p:nvSpPr>
            <p:spPr>
              <a:xfrm>
                <a:off x="7199872" y="4423529"/>
                <a:ext cx="2638992" cy="540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1,2,3…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987A4BB-4DC2-4610-867C-AE426BE0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872" y="4423529"/>
                <a:ext cx="2638992" cy="540917"/>
              </a:xfrm>
              <a:prstGeom prst="rect">
                <a:avLst/>
              </a:prstGeom>
              <a:blipFill>
                <a:blip r:embed="rId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EDC5E109-FC1F-40B4-8F26-A83F89A2C757}"/>
              </a:ext>
            </a:extLst>
          </p:cNvPr>
          <p:cNvSpPr txBox="1"/>
          <p:nvPr/>
        </p:nvSpPr>
        <p:spPr>
          <a:xfrm>
            <a:off x="1387018" y="5273556"/>
            <a:ext cx="941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数据量少，可能只对输出层有点作用，前面的网络参数很随机，拿掉输出层后特征几乎随机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A5FDFE-87EA-432D-8974-C8CBA769DCD8}"/>
              </a:ext>
            </a:extLst>
          </p:cNvPr>
          <p:cNvSpPr txBox="1"/>
          <p:nvPr/>
        </p:nvSpPr>
        <p:spPr>
          <a:xfrm>
            <a:off x="1374809" y="5850687"/>
            <a:ext cx="10237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直接基于特征而非分类的损失可能更合适（如更早的</a:t>
            </a:r>
            <a:r>
              <a:rPr lang="en-US" altLang="zh-CN" dirty="0"/>
              <a:t>Triplet Loss</a:t>
            </a:r>
            <a:r>
              <a:rPr lang="zh-CN" altLang="en-US" dirty="0"/>
              <a:t>等），这里也不存在数据量大的问题</a:t>
            </a:r>
          </a:p>
        </p:txBody>
      </p:sp>
    </p:spTree>
    <p:extLst>
      <p:ext uri="{BB962C8B-B14F-4D97-AF65-F5344CB8AC3E}">
        <p14:creationId xmlns:p14="http://schemas.microsoft.com/office/powerpoint/2010/main" val="80283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C65B77A-675A-453E-ABB8-7AA01C4560E3}"/>
              </a:ext>
            </a:extLst>
          </p:cNvPr>
          <p:cNvSpPr txBox="1"/>
          <p:nvPr/>
        </p:nvSpPr>
        <p:spPr>
          <a:xfrm>
            <a:off x="1691504" y="2112574"/>
            <a:ext cx="290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MCU(8*8</a:t>
            </a:r>
            <a:r>
              <a:rPr lang="zh-CN" altLang="en-US" dirty="0"/>
              <a:t>单元</a:t>
            </a:r>
            <a:r>
              <a:rPr lang="en-US" altLang="zh-CN" dirty="0"/>
              <a:t>)</a:t>
            </a:r>
            <a:r>
              <a:rPr lang="zh-CN" altLang="en-US" dirty="0"/>
              <a:t>做</a:t>
            </a:r>
            <a:r>
              <a:rPr lang="en-US" altLang="zh-CN" dirty="0"/>
              <a:t>DCT</a:t>
            </a:r>
            <a:r>
              <a:rPr lang="zh-CN" altLang="en-US" dirty="0"/>
              <a:t>变换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42EAF6-9EB6-4E18-9243-73EC53F8E78D}"/>
              </a:ext>
            </a:extLst>
          </p:cNvPr>
          <p:cNvSpPr txBox="1"/>
          <p:nvPr/>
        </p:nvSpPr>
        <p:spPr>
          <a:xfrm>
            <a:off x="2822197" y="29857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量化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026029-5B0A-4B36-B6C2-ED752C680296}"/>
              </a:ext>
            </a:extLst>
          </p:cNvPr>
          <p:cNvSpPr txBox="1"/>
          <p:nvPr/>
        </p:nvSpPr>
        <p:spPr>
          <a:xfrm>
            <a:off x="2430040" y="1172087"/>
            <a:ext cx="143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取</a:t>
            </a:r>
            <a:r>
              <a:rPr lang="en-US" altLang="zh-CN" dirty="0" err="1"/>
              <a:t>YCbCr</a:t>
            </a:r>
            <a:r>
              <a:rPr lang="zh-CN" altLang="en-US" dirty="0"/>
              <a:t>图片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B7FD31-777E-4EF7-AC7E-50854AD58AE2}"/>
              </a:ext>
            </a:extLst>
          </p:cNvPr>
          <p:cNvSpPr txBox="1"/>
          <p:nvPr/>
        </p:nvSpPr>
        <p:spPr>
          <a:xfrm>
            <a:off x="1321786" y="399354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直流分量、交流分量，霍夫曼编码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BF40BC-6AF1-450A-8689-4EA479AD98AB}"/>
              </a:ext>
            </a:extLst>
          </p:cNvPr>
          <p:cNvSpPr txBox="1"/>
          <p:nvPr/>
        </p:nvSpPr>
        <p:spPr>
          <a:xfrm>
            <a:off x="2044740" y="5001311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</a:t>
            </a:r>
            <a:r>
              <a:rPr lang="en-US" altLang="zh-CN" dirty="0"/>
              <a:t>jpeg</a:t>
            </a:r>
            <a:r>
              <a:rPr lang="zh-CN" altLang="en-US" dirty="0"/>
              <a:t>文件格式输出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05212E8-CEFF-423C-9FCD-946FDB443293}"/>
              </a:ext>
            </a:extLst>
          </p:cNvPr>
          <p:cNvGrpSpPr/>
          <p:nvPr/>
        </p:nvGrpSpPr>
        <p:grpSpPr>
          <a:xfrm>
            <a:off x="6189397" y="691435"/>
            <a:ext cx="5130404" cy="1266733"/>
            <a:chOff x="6529208" y="691435"/>
            <a:chExt cx="5130404" cy="1266733"/>
          </a:xfrm>
        </p:grpSpPr>
        <p:pic>
          <p:nvPicPr>
            <p:cNvPr id="1026" name="Picture 2" descr="https://imgconvert.csdnimg.cn/aHR0cDovL3RoZWNvZGV3YXkuY29tL2Jsb2cvd3AtY29udGVudC91cGxvYWRzLzIwMTQvMDgvanBlZ18xNS5qcGc?x-oss-process=image/format,png">
              <a:extLst>
                <a:ext uri="{FF2B5EF4-FFF2-40B4-BE49-F238E27FC236}">
                  <a16:creationId xmlns:a16="http://schemas.microsoft.com/office/drawing/2014/main" id="{AE668619-22CF-479F-B942-C3488C33C9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208" y="1000493"/>
              <a:ext cx="1282600" cy="95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Y">
              <a:extLst>
                <a:ext uri="{FF2B5EF4-FFF2-40B4-BE49-F238E27FC236}">
                  <a16:creationId xmlns:a16="http://schemas.microsoft.com/office/drawing/2014/main" id="{2FBAF449-4874-469D-96DA-FEAFE7F64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1809" y="999214"/>
              <a:ext cx="1282601" cy="958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b">
              <a:extLst>
                <a:ext uri="{FF2B5EF4-FFF2-40B4-BE49-F238E27FC236}">
                  <a16:creationId xmlns:a16="http://schemas.microsoft.com/office/drawing/2014/main" id="{F1E4E3AB-01D8-478D-AF38-047339BF8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4410" y="999214"/>
              <a:ext cx="1282601" cy="958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r">
              <a:extLst>
                <a:ext uri="{FF2B5EF4-FFF2-40B4-BE49-F238E27FC236}">
                  <a16:creationId xmlns:a16="http://schemas.microsoft.com/office/drawing/2014/main" id="{7F37C2AF-F6C7-410A-9EBE-523964FDA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7011" y="999214"/>
              <a:ext cx="1282601" cy="958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B01B96B-37C9-44B1-BF26-4D1FADB9B956}"/>
                </a:ext>
              </a:extLst>
            </p:cNvPr>
            <p:cNvSpPr txBox="1"/>
            <p:nvPr/>
          </p:nvSpPr>
          <p:spPr>
            <a:xfrm>
              <a:off x="8316692" y="691437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Y</a:t>
              </a:r>
              <a:endParaRPr lang="zh-CN" altLang="en-US" sz="14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EDE9E39-D7CC-4456-92B7-463168405D87}"/>
                </a:ext>
              </a:extLst>
            </p:cNvPr>
            <p:cNvSpPr txBox="1"/>
            <p:nvPr/>
          </p:nvSpPr>
          <p:spPr>
            <a:xfrm>
              <a:off x="10846629" y="691435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Cr</a:t>
              </a:r>
              <a:endParaRPr lang="zh-CN" altLang="en-US" sz="14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743E8D3-318E-4C26-9145-5057D48D1FE0}"/>
                </a:ext>
              </a:extLst>
            </p:cNvPr>
            <p:cNvSpPr txBox="1"/>
            <p:nvPr/>
          </p:nvSpPr>
          <p:spPr>
            <a:xfrm>
              <a:off x="9547998" y="691436"/>
              <a:ext cx="375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Cb</a:t>
              </a:r>
              <a:endParaRPr lang="zh-CN" altLang="en-US" sz="1400" dirty="0"/>
            </a:p>
          </p:txBody>
        </p:sp>
      </p:grpSp>
      <p:pic>
        <p:nvPicPr>
          <p:cNvPr id="1034" name="Picture 10" descr="https://imgconvert.csdnimg.cn/aHR0cDovL3RoZWNvZGV3YXkuY29tL2Jsb2cvd3AtY29udGVudC91cGxvYWRzLzIwMTQvMDkvanBlZ18zNi5naWY">
            <a:extLst>
              <a:ext uri="{FF2B5EF4-FFF2-40B4-BE49-F238E27FC236}">
                <a16:creationId xmlns:a16="http://schemas.microsoft.com/office/drawing/2014/main" id="{DD2B438F-DBAD-4CE9-8B54-DE1E7E14B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761" y="2174618"/>
            <a:ext cx="57816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492669C3-B675-48DE-B8F8-3A505E773CFC}"/>
              </a:ext>
            </a:extLst>
          </p:cNvPr>
          <p:cNvGrpSpPr/>
          <p:nvPr/>
        </p:nvGrpSpPr>
        <p:grpSpPr>
          <a:xfrm>
            <a:off x="6039510" y="3576115"/>
            <a:ext cx="5490778" cy="1578338"/>
            <a:chOff x="5909362" y="3662613"/>
            <a:chExt cx="5490778" cy="1578338"/>
          </a:xfrm>
        </p:grpSpPr>
        <p:pic>
          <p:nvPicPr>
            <p:cNvPr id="1036" name="Picture 12" descr="image">
              <a:extLst>
                <a:ext uri="{FF2B5EF4-FFF2-40B4-BE49-F238E27FC236}">
                  <a16:creationId xmlns:a16="http://schemas.microsoft.com/office/drawing/2014/main" id="{C47919D8-A31E-4BD9-B289-86A9D8BED5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9362" y="3667418"/>
              <a:ext cx="2641514" cy="1573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image">
              <a:extLst>
                <a:ext uri="{FF2B5EF4-FFF2-40B4-BE49-F238E27FC236}">
                  <a16:creationId xmlns:a16="http://schemas.microsoft.com/office/drawing/2014/main" id="{73868FD3-35C0-47AD-987F-696EABC61B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4598" y="3662613"/>
              <a:ext cx="2645542" cy="1573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E8E1BE8-55E2-42EA-82B1-8DA66CE1BA4B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3145364" y="1541419"/>
            <a:ext cx="0" cy="57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38959DD-CA03-4308-8D50-593907A99E7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145363" y="2481906"/>
            <a:ext cx="1" cy="50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5DA63D3-8BAE-4E01-B48E-BB245954CE19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3145362" y="3355119"/>
            <a:ext cx="1" cy="63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13EFE8F-A060-4260-AA49-40D154030D46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3145362" y="4362881"/>
            <a:ext cx="0" cy="63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06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C65B77A-675A-453E-ABB8-7AA01C4560E3}"/>
              </a:ext>
            </a:extLst>
          </p:cNvPr>
          <p:cNvSpPr txBox="1"/>
          <p:nvPr/>
        </p:nvSpPr>
        <p:spPr>
          <a:xfrm>
            <a:off x="307547" y="360336"/>
            <a:ext cx="3209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对</a:t>
            </a:r>
            <a:r>
              <a:rPr lang="en-US" altLang="zh-CN" sz="2000" b="1" dirty="0"/>
              <a:t>MCU(8*8</a:t>
            </a:r>
            <a:r>
              <a:rPr lang="zh-CN" altLang="en-US" sz="2000" b="1" dirty="0"/>
              <a:t>单元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做</a:t>
            </a:r>
            <a:r>
              <a:rPr lang="en-US" altLang="zh-CN" sz="2000" b="1" dirty="0"/>
              <a:t>DCT</a:t>
            </a:r>
            <a:r>
              <a:rPr lang="zh-CN" altLang="en-US" sz="2000" b="1" dirty="0"/>
              <a:t>变换</a:t>
            </a:r>
          </a:p>
        </p:txBody>
      </p:sp>
      <p:pic>
        <p:nvPicPr>
          <p:cNvPr id="26" name="Picture 10" descr="https://imgconvert.csdnimg.cn/aHR0cDovL3RoZWNvZGV3YXkuY29tL2Jsb2cvd3AtY29udGVudC91cGxvYWRzLzIwMTQvMDkvanBlZ18zNi5naWY">
            <a:extLst>
              <a:ext uri="{FF2B5EF4-FFF2-40B4-BE49-F238E27FC236}">
                <a16:creationId xmlns:a16="http://schemas.microsoft.com/office/drawing/2014/main" id="{B3B307E8-2F40-4CF3-B293-03580755A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268" y="907494"/>
            <a:ext cx="57816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D703FB4-8962-4F53-9D2D-37067A212625}"/>
              </a:ext>
            </a:extLst>
          </p:cNvPr>
          <p:cNvSpPr txBox="1"/>
          <p:nvPr/>
        </p:nvSpPr>
        <p:spPr>
          <a:xfrm>
            <a:off x="2409567" y="2465175"/>
            <a:ext cx="683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dirty="0"/>
              <a:t>8*8</a:t>
            </a:r>
            <a:r>
              <a:rPr lang="zh-CN" altLang="en-US" dirty="0"/>
              <a:t>为单位，做</a:t>
            </a:r>
            <a:r>
              <a:rPr lang="en-US" altLang="zh-CN" dirty="0"/>
              <a:t>DCT</a:t>
            </a:r>
            <a:r>
              <a:rPr lang="zh-CN" altLang="en-US" dirty="0"/>
              <a:t>变换</a:t>
            </a:r>
            <a:endParaRPr lang="en-US" altLang="zh-CN" dirty="0"/>
          </a:p>
          <a:p>
            <a:r>
              <a:rPr lang="en-US" altLang="zh-CN" dirty="0"/>
              <a:t>DCT</a:t>
            </a:r>
            <a:r>
              <a:rPr lang="zh-CN" altLang="en-US" dirty="0"/>
              <a:t>变换后能量集中于低频区域（左上角），这是后续压缩的基础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99F5D9F-E44A-42D5-83AF-3870D58FDC52}"/>
              </a:ext>
            </a:extLst>
          </p:cNvPr>
          <p:cNvSpPr txBox="1"/>
          <p:nvPr/>
        </p:nvSpPr>
        <p:spPr>
          <a:xfrm>
            <a:off x="307547" y="3488463"/>
            <a:ext cx="2912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对</a:t>
            </a:r>
            <a:r>
              <a:rPr lang="en-US" altLang="zh-CN" sz="2000" b="1" dirty="0"/>
              <a:t>DCT</a:t>
            </a:r>
            <a:r>
              <a:rPr lang="zh-CN" altLang="en-US" sz="2000" b="1" dirty="0"/>
              <a:t>结果进行“量化”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63B2298-8375-47EB-85D4-8621E2E88B21}"/>
              </a:ext>
            </a:extLst>
          </p:cNvPr>
          <p:cNvGrpSpPr/>
          <p:nvPr/>
        </p:nvGrpSpPr>
        <p:grpSpPr>
          <a:xfrm>
            <a:off x="885047" y="4210685"/>
            <a:ext cx="3841413" cy="1104224"/>
            <a:chOff x="5909362" y="3662613"/>
            <a:chExt cx="5490778" cy="1578338"/>
          </a:xfrm>
        </p:grpSpPr>
        <p:pic>
          <p:nvPicPr>
            <p:cNvPr id="30" name="Picture 12" descr="image">
              <a:extLst>
                <a:ext uri="{FF2B5EF4-FFF2-40B4-BE49-F238E27FC236}">
                  <a16:creationId xmlns:a16="http://schemas.microsoft.com/office/drawing/2014/main" id="{33611445-6839-46D1-88EE-E3791B5BAA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9362" y="3667418"/>
              <a:ext cx="2641514" cy="1573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4" descr="image">
              <a:extLst>
                <a:ext uri="{FF2B5EF4-FFF2-40B4-BE49-F238E27FC236}">
                  <a16:creationId xmlns:a16="http://schemas.microsoft.com/office/drawing/2014/main" id="{D57317C5-3AE4-42DD-BB08-DD6C26E780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4598" y="3662613"/>
              <a:ext cx="2645542" cy="1573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41DA32D-67CC-48EA-B7AC-F44F757FBC0E}"/>
                  </a:ext>
                </a:extLst>
              </p:cNvPr>
              <p:cNvSpPr txBox="1"/>
              <p:nvPr/>
            </p:nvSpPr>
            <p:spPr>
              <a:xfrm>
                <a:off x="885047" y="5464732"/>
                <a:ext cx="5542286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给定量化表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和</a:t>
                </a:r>
                <a:r>
                  <a:rPr lang="en-US" altLang="zh-CN" dirty="0"/>
                  <a:t>DCT</a:t>
                </a:r>
                <a:r>
                  <a:rPr lang="zh-CN" altLang="en-US" dirty="0"/>
                  <a:t>结果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，量化后的结果为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𝑟𝑜𝑢𝑛𝑑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41DA32D-67CC-48EA-B7AC-F44F757FB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47" y="5464732"/>
                <a:ext cx="5542286" cy="485774"/>
              </a:xfrm>
              <a:prstGeom prst="rect">
                <a:avLst/>
              </a:prstGeom>
              <a:blipFill>
                <a:blip r:embed="rId5"/>
                <a:stretch>
                  <a:fillRect l="-880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imgconvert.csdnimg.cn/aHR0cDovL3RoZWNvZGV3YXkuY29tL2Jsb2cvd3AtY29udGVudC91cGxvYWRzLzIwMTQvMDkvanBlZ18wMzQuZ2lm">
            <a:extLst>
              <a:ext uri="{FF2B5EF4-FFF2-40B4-BE49-F238E27FC236}">
                <a16:creationId xmlns:a16="http://schemas.microsoft.com/office/drawing/2014/main" id="{1A7150A3-7862-41F6-8ED9-1C79D0633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131" y="4156285"/>
            <a:ext cx="63055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03C6973-A4DB-4079-88CC-48E478B19875}"/>
              </a:ext>
            </a:extLst>
          </p:cNvPr>
          <p:cNvSpPr txBox="1"/>
          <p:nvPr/>
        </p:nvSpPr>
        <p:spPr>
          <a:xfrm>
            <a:off x="8563232" y="5522953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大部分位置都变成了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6C78522-6BD8-4A5C-9FFE-64295078B9B5}"/>
              </a:ext>
            </a:extLst>
          </p:cNvPr>
          <p:cNvSpPr txBox="1"/>
          <p:nvPr/>
        </p:nvSpPr>
        <p:spPr>
          <a:xfrm>
            <a:off x="885047" y="5999098"/>
            <a:ext cx="673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量化表是根据人眼对不同频率的敏感程度的经验得来的，亮度和色度用两个量化表，人眼对亮度更敏感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5D80C55-5370-4A55-9C7F-99C1AEB9BE49}"/>
              </a:ext>
            </a:extLst>
          </p:cNvPr>
          <p:cNvSpPr txBox="1"/>
          <p:nvPr/>
        </p:nvSpPr>
        <p:spPr>
          <a:xfrm>
            <a:off x="7920681" y="619215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控制量化表，控制压缩率和质量损失</a:t>
            </a:r>
          </a:p>
        </p:txBody>
      </p:sp>
    </p:spTree>
    <p:extLst>
      <p:ext uri="{BB962C8B-B14F-4D97-AF65-F5344CB8AC3E}">
        <p14:creationId xmlns:p14="http://schemas.microsoft.com/office/powerpoint/2010/main" val="65487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C65B77A-675A-453E-ABB8-7AA01C4560E3}"/>
              </a:ext>
            </a:extLst>
          </p:cNvPr>
          <p:cNvSpPr txBox="1"/>
          <p:nvPr/>
        </p:nvSpPr>
        <p:spPr>
          <a:xfrm>
            <a:off x="307547" y="36033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直流交流分量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703FB4-8962-4F53-9D2D-37067A212625}"/>
              </a:ext>
            </a:extLst>
          </p:cNvPr>
          <p:cNvSpPr txBox="1"/>
          <p:nvPr/>
        </p:nvSpPr>
        <p:spPr>
          <a:xfrm>
            <a:off x="2782508" y="1026228"/>
            <a:ext cx="6034038" cy="1450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左上角第一个为直流分量</a:t>
            </a:r>
            <a:r>
              <a:rPr lang="en-US" altLang="zh-CN" dirty="0"/>
              <a:t>DC</a:t>
            </a:r>
            <a:r>
              <a:rPr lang="zh-CN" altLang="en-US" dirty="0"/>
              <a:t>，其它的为交流分量</a:t>
            </a:r>
            <a:r>
              <a:rPr lang="en-US" altLang="zh-CN" dirty="0"/>
              <a:t>AC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DC</a:t>
            </a:r>
            <a:r>
              <a:rPr lang="zh-CN" altLang="en-US" dirty="0"/>
              <a:t>用差分编码，除了第一个</a:t>
            </a:r>
            <a:r>
              <a:rPr lang="en-US" altLang="zh-CN" dirty="0"/>
              <a:t>MCU</a:t>
            </a:r>
            <a:r>
              <a:rPr lang="zh-CN" altLang="en-US" dirty="0"/>
              <a:t>，其它</a:t>
            </a:r>
            <a:r>
              <a:rPr lang="en-US" altLang="zh-CN" dirty="0"/>
              <a:t>MCU</a:t>
            </a:r>
            <a:r>
              <a:rPr lang="zh-CN" altLang="en-US" dirty="0"/>
              <a:t>的</a:t>
            </a:r>
            <a:r>
              <a:rPr lang="en-US" altLang="zh-CN" dirty="0"/>
              <a:t>DC</a:t>
            </a:r>
            <a:r>
              <a:rPr lang="zh-CN" altLang="en-US" dirty="0"/>
              <a:t>保存它与上一个</a:t>
            </a:r>
            <a:r>
              <a:rPr lang="en-US" altLang="zh-CN" dirty="0"/>
              <a:t>MCU</a:t>
            </a:r>
            <a:r>
              <a:rPr lang="zh-CN" altLang="en-US" dirty="0"/>
              <a:t>的</a:t>
            </a:r>
            <a:r>
              <a:rPr lang="en-US" altLang="zh-CN" dirty="0"/>
              <a:t>DC</a:t>
            </a:r>
            <a:r>
              <a:rPr lang="zh-CN" altLang="en-US" dirty="0"/>
              <a:t>的差</a:t>
            </a:r>
            <a:r>
              <a:rPr lang="en-US" altLang="zh-CN" dirty="0"/>
              <a:t>(</a:t>
            </a:r>
            <a:r>
              <a:rPr lang="zh-CN" altLang="en-US" dirty="0"/>
              <a:t>值变小</a:t>
            </a:r>
            <a:r>
              <a:rPr lang="en-US" altLang="zh-CN" dirty="0"/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dirty="0"/>
              <a:t>交流分量使用</a:t>
            </a:r>
            <a:r>
              <a:rPr lang="en-US" altLang="zh-CN" dirty="0"/>
              <a:t>zigzag</a:t>
            </a:r>
            <a:r>
              <a:rPr lang="zh-CN" altLang="en-US" dirty="0"/>
              <a:t>扫描展平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99F5D9F-E44A-42D5-83AF-3870D58FDC52}"/>
              </a:ext>
            </a:extLst>
          </p:cNvPr>
          <p:cNvSpPr txBox="1"/>
          <p:nvPr/>
        </p:nvSpPr>
        <p:spPr>
          <a:xfrm>
            <a:off x="307547" y="3488463"/>
            <a:ext cx="2053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初步处理</a:t>
            </a:r>
            <a:r>
              <a:rPr lang="en-US" altLang="zh-CN" sz="2000" b="1" dirty="0"/>
              <a:t>DC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AC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1DA32D-67CC-48EA-B7AC-F44F757FBC0E}"/>
              </a:ext>
            </a:extLst>
          </p:cNvPr>
          <p:cNvSpPr txBox="1"/>
          <p:nvPr/>
        </p:nvSpPr>
        <p:spPr>
          <a:xfrm>
            <a:off x="754255" y="4466087"/>
            <a:ext cx="65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DC</a:t>
            </a:r>
            <a:endParaRPr lang="zh-CN" altLang="en-US" b="1" dirty="0"/>
          </a:p>
        </p:txBody>
      </p:sp>
      <p:pic>
        <p:nvPicPr>
          <p:cNvPr id="2050" name="Picture 2" descr="https://imgconvert.csdnimg.cn/aHR0cDovL3RoZWNvZGV3YXkuY29tL2Jsb2cvd3AtY29udGVudC91cGxvYWRzLzIwMTQvMDkvanBlZ18wMzQuZ2lm">
            <a:extLst>
              <a:ext uri="{FF2B5EF4-FFF2-40B4-BE49-F238E27FC236}">
                <a16:creationId xmlns:a16="http://schemas.microsoft.com/office/drawing/2014/main" id="{1A7150A3-7862-41F6-8ED9-1C79D0633B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9"/>
          <a:stretch/>
        </p:blipFill>
        <p:spPr bwMode="auto">
          <a:xfrm>
            <a:off x="307547" y="1170051"/>
            <a:ext cx="2199641" cy="116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6C78522-6BD8-4A5C-9FFE-64295078B9B5}"/>
              </a:ext>
            </a:extLst>
          </p:cNvPr>
          <p:cNvSpPr txBox="1"/>
          <p:nvPr/>
        </p:nvSpPr>
        <p:spPr>
          <a:xfrm>
            <a:off x="2507188" y="4152064"/>
            <a:ext cx="159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-20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5…</a:t>
            </a:r>
            <a:endParaRPr lang="zh-CN" altLang="en-US" dirty="0"/>
          </a:p>
        </p:txBody>
      </p:sp>
      <p:pic>
        <p:nvPicPr>
          <p:cNvPr id="3074" name="Picture 2" descr="https://imgconvert.csdnimg.cn/aHR0cDovL3RoZWNvZGV3YXkuY29tL2Jsb2cvd3AtY29udGVudC91cGxvYWRzLzIwMTQvMDkvanBlZ18wMzYuZ2lm">
            <a:extLst>
              <a:ext uri="{FF2B5EF4-FFF2-40B4-BE49-F238E27FC236}">
                <a16:creationId xmlns:a16="http://schemas.microsoft.com/office/drawing/2014/main" id="{BFFF7FF0-1AD9-43F5-B771-FB07244B3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746" y="760446"/>
            <a:ext cx="2155749" cy="215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105AE4F-2DF1-4473-9D0F-261022F8A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878" y="3641143"/>
            <a:ext cx="5073735" cy="266550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D025DD6-DC39-4193-90E3-75EEF0B33825}"/>
              </a:ext>
            </a:extLst>
          </p:cNvPr>
          <p:cNvSpPr txBox="1"/>
          <p:nvPr/>
        </p:nvSpPr>
        <p:spPr>
          <a:xfrm>
            <a:off x="7932070" y="6356073"/>
            <a:ext cx="347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VLI</a:t>
            </a:r>
            <a:r>
              <a:rPr lang="zh-CN" altLang="en-US" dirty="0"/>
              <a:t>表（位数不同的原码和反码）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735DF81-D382-41D5-9346-4CD6A028A1D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102443" y="4336730"/>
            <a:ext cx="2366319" cy="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D633AE0-E33D-4874-9B18-2A3370712111}"/>
              </a:ext>
            </a:extLst>
          </p:cNvPr>
          <p:cNvCxnSpPr>
            <a:cxnSpLocks/>
          </p:cNvCxnSpPr>
          <p:nvPr/>
        </p:nvCxnSpPr>
        <p:spPr>
          <a:xfrm flipH="1">
            <a:off x="4102442" y="5040431"/>
            <a:ext cx="2366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38502CF-BBAB-43B9-B030-0DD873F5D497}"/>
              </a:ext>
            </a:extLst>
          </p:cNvPr>
          <p:cNvSpPr txBox="1"/>
          <p:nvPr/>
        </p:nvSpPr>
        <p:spPr>
          <a:xfrm>
            <a:off x="1598993" y="4855765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(5, 10100),(2,11),(3,101)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75BAE98-0A84-4EFC-9A53-F7320E759AE0}"/>
              </a:ext>
            </a:extLst>
          </p:cNvPr>
          <p:cNvSpPr txBox="1"/>
          <p:nvPr/>
        </p:nvSpPr>
        <p:spPr>
          <a:xfrm>
            <a:off x="2367068" y="5519366"/>
            <a:ext cx="14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(length, code)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8B4EC15-C8D7-4104-B793-93009D606F6E}"/>
              </a:ext>
            </a:extLst>
          </p:cNvPr>
          <p:cNvSpPr txBox="1"/>
          <p:nvPr/>
        </p:nvSpPr>
        <p:spPr>
          <a:xfrm>
            <a:off x="929579" y="55594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中间形式：</a:t>
            </a:r>
          </a:p>
        </p:txBody>
      </p:sp>
    </p:spTree>
    <p:extLst>
      <p:ext uri="{BB962C8B-B14F-4D97-AF65-F5344CB8AC3E}">
        <p14:creationId xmlns:p14="http://schemas.microsoft.com/office/powerpoint/2010/main" val="118596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C65B77A-675A-453E-ABB8-7AA01C4560E3}"/>
              </a:ext>
            </a:extLst>
          </p:cNvPr>
          <p:cNvSpPr txBox="1"/>
          <p:nvPr/>
        </p:nvSpPr>
        <p:spPr>
          <a:xfrm>
            <a:off x="307547" y="360336"/>
            <a:ext cx="2053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初步处理</a:t>
            </a:r>
            <a:r>
              <a:rPr lang="en-US" altLang="zh-CN" sz="2000" b="1" dirty="0"/>
              <a:t>DC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AC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1DA32D-67CC-48EA-B7AC-F44F757FBC0E}"/>
              </a:ext>
            </a:extLst>
          </p:cNvPr>
          <p:cNvSpPr txBox="1"/>
          <p:nvPr/>
        </p:nvSpPr>
        <p:spPr>
          <a:xfrm>
            <a:off x="568904" y="2002725"/>
            <a:ext cx="65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AC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6C78522-6BD8-4A5C-9FFE-64295078B9B5}"/>
              </a:ext>
            </a:extLst>
          </p:cNvPr>
          <p:cNvSpPr txBox="1"/>
          <p:nvPr/>
        </p:nvSpPr>
        <p:spPr>
          <a:xfrm>
            <a:off x="2094283" y="1376092"/>
            <a:ext cx="218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4…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105AE4F-2DF1-4473-9D0F-261022F8A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780" y="1624080"/>
            <a:ext cx="5073735" cy="266550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D025DD6-DC39-4193-90E3-75EEF0B33825}"/>
              </a:ext>
            </a:extLst>
          </p:cNvPr>
          <p:cNvSpPr txBox="1"/>
          <p:nvPr/>
        </p:nvSpPr>
        <p:spPr>
          <a:xfrm>
            <a:off x="7962962" y="4372373"/>
            <a:ext cx="347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VLI</a:t>
            </a:r>
            <a:r>
              <a:rPr lang="zh-CN" altLang="en-US" dirty="0"/>
              <a:t>表（位数不同的原码和反码）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D633AE0-E33D-4874-9B18-2A3370712111}"/>
              </a:ext>
            </a:extLst>
          </p:cNvPr>
          <p:cNvCxnSpPr>
            <a:cxnSpLocks/>
          </p:cNvCxnSpPr>
          <p:nvPr/>
        </p:nvCxnSpPr>
        <p:spPr>
          <a:xfrm flipH="1">
            <a:off x="3109932" y="3970606"/>
            <a:ext cx="1" cy="75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75BAE98-0A84-4EFC-9A53-F7320E759AE0}"/>
              </a:ext>
            </a:extLst>
          </p:cNvPr>
          <p:cNvSpPr txBox="1"/>
          <p:nvPr/>
        </p:nvSpPr>
        <p:spPr>
          <a:xfrm>
            <a:off x="1379295" y="5335217"/>
            <a:ext cx="4233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(</a:t>
            </a:r>
            <a:r>
              <a:rPr lang="zh-CN" altLang="en-US" sz="1400" dirty="0"/>
              <a:t>前</a:t>
            </a:r>
            <a:r>
              <a:rPr lang="en-US" altLang="zh-CN" sz="1400" dirty="0"/>
              <a:t>0</a:t>
            </a:r>
            <a:r>
              <a:rPr lang="zh-CN" altLang="en-US" sz="1400" dirty="0"/>
              <a:t>个数与右边的数的编码长度合起来的字节</a:t>
            </a:r>
            <a:r>
              <a:rPr lang="en-US" altLang="zh-CN" sz="1400" dirty="0"/>
              <a:t>, code)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EDAE1E-012F-45B3-8969-1FDF185A9805}"/>
              </a:ext>
            </a:extLst>
          </p:cNvPr>
          <p:cNvSpPr txBox="1"/>
          <p:nvPr/>
        </p:nvSpPr>
        <p:spPr>
          <a:xfrm>
            <a:off x="568904" y="2625870"/>
            <a:ext cx="4091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大部分都是</a:t>
            </a:r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228CCAB-2D25-46DF-87BA-48C0E93A2AFE}"/>
              </a:ext>
            </a:extLst>
          </p:cNvPr>
          <p:cNvCxnSpPr>
            <a:stCxn id="10" idx="2"/>
          </p:cNvCxnSpPr>
          <p:nvPr/>
        </p:nvCxnSpPr>
        <p:spPr>
          <a:xfrm flipH="1">
            <a:off x="3181865" y="1745424"/>
            <a:ext cx="2996" cy="49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714D971-E03C-4B51-91F4-332C90905E7B}"/>
              </a:ext>
            </a:extLst>
          </p:cNvPr>
          <p:cNvSpPr txBox="1"/>
          <p:nvPr/>
        </p:nvSpPr>
        <p:spPr>
          <a:xfrm>
            <a:off x="3376570" y="1806482"/>
            <a:ext cx="145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行程编码</a:t>
            </a:r>
            <a:r>
              <a:rPr lang="en-US" altLang="zh-CN" dirty="0"/>
              <a:t>RLC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2EADE34-CB82-4A14-8B37-645A174474CA}"/>
              </a:ext>
            </a:extLst>
          </p:cNvPr>
          <p:cNvSpPr txBox="1"/>
          <p:nvPr/>
        </p:nvSpPr>
        <p:spPr>
          <a:xfrm>
            <a:off x="2091287" y="2372057"/>
            <a:ext cx="2869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(0,8),(2,1),(1,4)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r>
              <a:rPr lang="en-US" altLang="zh-CN" sz="1400" dirty="0"/>
              <a:t> (</a:t>
            </a:r>
            <a:r>
              <a:rPr lang="zh-CN" altLang="en-US" sz="1400" dirty="0"/>
              <a:t>前面有几个</a:t>
            </a:r>
            <a:r>
              <a:rPr lang="en-US" altLang="zh-CN" sz="1400" dirty="0"/>
              <a:t>0</a:t>
            </a:r>
            <a:r>
              <a:rPr lang="zh-CN" altLang="en-US" sz="1400" dirty="0"/>
              <a:t>，这个非零数是多少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9A57181-B12E-4F6B-A968-8E7F62DE4AFB}"/>
              </a:ext>
            </a:extLst>
          </p:cNvPr>
          <p:cNvSpPr txBox="1"/>
          <p:nvPr/>
        </p:nvSpPr>
        <p:spPr>
          <a:xfrm>
            <a:off x="1808912" y="3385831"/>
            <a:ext cx="3019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(0,4,1000),(2,1,1),(1,3,100)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r>
              <a:rPr lang="en-US" altLang="zh-CN" sz="1400" dirty="0"/>
              <a:t> (</a:t>
            </a:r>
            <a:r>
              <a:rPr lang="zh-CN" altLang="en-US" sz="1400" dirty="0"/>
              <a:t>前面有几个</a:t>
            </a:r>
            <a:r>
              <a:rPr lang="en-US" altLang="zh-CN" sz="1400" dirty="0"/>
              <a:t>0</a:t>
            </a:r>
            <a:r>
              <a:rPr lang="zh-CN" altLang="en-US" sz="1400" dirty="0"/>
              <a:t>，编码长度，编码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DAEBDF8-B3EA-4838-A9EA-094BEB6CCB42}"/>
              </a:ext>
            </a:extLst>
          </p:cNvPr>
          <p:cNvCxnSpPr/>
          <p:nvPr/>
        </p:nvCxnSpPr>
        <p:spPr>
          <a:xfrm>
            <a:off x="5084805" y="2602306"/>
            <a:ext cx="1445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88DE3C9-1051-407E-924B-BEBEC63C7FBB}"/>
              </a:ext>
            </a:extLst>
          </p:cNvPr>
          <p:cNvSpPr txBox="1"/>
          <p:nvPr/>
        </p:nvSpPr>
        <p:spPr>
          <a:xfrm>
            <a:off x="5301311" y="22682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右边的数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1BD8885-2D27-4C84-B5E7-373ACF052F93}"/>
              </a:ext>
            </a:extLst>
          </p:cNvPr>
          <p:cNvCxnSpPr>
            <a:cxnSpLocks/>
          </p:cNvCxnSpPr>
          <p:nvPr/>
        </p:nvCxnSpPr>
        <p:spPr>
          <a:xfrm flipH="1" flipV="1">
            <a:off x="5140410" y="3672131"/>
            <a:ext cx="13283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FD855D1A-2FD3-4DC9-97AB-3E2E7A7A6F70}"/>
              </a:ext>
            </a:extLst>
          </p:cNvPr>
          <p:cNvSpPr txBox="1"/>
          <p:nvPr/>
        </p:nvSpPr>
        <p:spPr>
          <a:xfrm>
            <a:off x="397037" y="49458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中间形式：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AA3A545-10EF-43DB-BC86-ABEBE12A3985}"/>
              </a:ext>
            </a:extLst>
          </p:cNvPr>
          <p:cNvSpPr txBox="1"/>
          <p:nvPr/>
        </p:nvSpPr>
        <p:spPr>
          <a:xfrm>
            <a:off x="3247695" y="4094790"/>
            <a:ext cx="266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左边和中间的数合为</a:t>
            </a:r>
            <a:r>
              <a:rPr lang="en-US" altLang="zh-CN" sz="1400" dirty="0"/>
              <a:t>1B</a:t>
            </a:r>
            <a:r>
              <a:rPr lang="zh-CN" altLang="en-US" sz="1400" dirty="0"/>
              <a:t>，左边为高</a:t>
            </a:r>
            <a:r>
              <a:rPr lang="en-US" altLang="zh-CN" sz="1400" dirty="0"/>
              <a:t>4</a:t>
            </a:r>
            <a:r>
              <a:rPr lang="zh-CN" altLang="en-US" sz="1400" dirty="0"/>
              <a:t>位，中间为低</a:t>
            </a:r>
            <a:r>
              <a:rPr lang="en-US" altLang="zh-CN" sz="1400" dirty="0"/>
              <a:t>4</a:t>
            </a:r>
            <a:r>
              <a:rPr lang="zh-CN" altLang="en-US" sz="1400" dirty="0"/>
              <a:t>位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94E2C98-66D9-4040-9E43-CF8202ED05DD}"/>
              </a:ext>
            </a:extLst>
          </p:cNvPr>
          <p:cNvSpPr txBox="1"/>
          <p:nvPr/>
        </p:nvSpPr>
        <p:spPr>
          <a:xfrm>
            <a:off x="1808912" y="4945836"/>
            <a:ext cx="337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(0x04,1000),(0x21,1),(0x13,100)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9960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C65B77A-675A-453E-ABB8-7AA01C4560E3}"/>
              </a:ext>
            </a:extLst>
          </p:cNvPr>
          <p:cNvSpPr txBox="1"/>
          <p:nvPr/>
        </p:nvSpPr>
        <p:spPr>
          <a:xfrm>
            <a:off x="307547" y="36033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霍夫曼编码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1DA32D-67CC-48EA-B7AC-F44F757FBC0E}"/>
              </a:ext>
            </a:extLst>
          </p:cNvPr>
          <p:cNvSpPr txBox="1"/>
          <p:nvPr/>
        </p:nvSpPr>
        <p:spPr>
          <a:xfrm>
            <a:off x="2884221" y="640976"/>
            <a:ext cx="65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DC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8099BAA-DF47-4207-A270-DFCE4424A2B5}"/>
              </a:ext>
            </a:extLst>
          </p:cNvPr>
          <p:cNvSpPr txBox="1"/>
          <p:nvPr/>
        </p:nvSpPr>
        <p:spPr>
          <a:xfrm>
            <a:off x="7769258" y="640976"/>
            <a:ext cx="65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AC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576D972-37CE-48ED-92EB-ED54D86288C6}"/>
              </a:ext>
            </a:extLst>
          </p:cNvPr>
          <p:cNvSpPr txBox="1"/>
          <p:nvPr/>
        </p:nvSpPr>
        <p:spPr>
          <a:xfrm>
            <a:off x="526783" y="15106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中间形式：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205EBFC-6049-4265-93B5-175A8F20E1E2}"/>
              </a:ext>
            </a:extLst>
          </p:cNvPr>
          <p:cNvSpPr txBox="1"/>
          <p:nvPr/>
        </p:nvSpPr>
        <p:spPr>
          <a:xfrm>
            <a:off x="2422673" y="1695327"/>
            <a:ext cx="14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(length, code)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AA8F910-8400-47B9-BA99-B3D0198607AD}"/>
              </a:ext>
            </a:extLst>
          </p:cNvPr>
          <p:cNvSpPr txBox="1"/>
          <p:nvPr/>
        </p:nvSpPr>
        <p:spPr>
          <a:xfrm>
            <a:off x="2000216" y="1322800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(5, 10100),(2,11),(3,101)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FE5BDD1-54DF-4A4F-939A-31B344002F19}"/>
              </a:ext>
            </a:extLst>
          </p:cNvPr>
          <p:cNvSpPr txBox="1"/>
          <p:nvPr/>
        </p:nvSpPr>
        <p:spPr>
          <a:xfrm>
            <a:off x="6408440" y="1322800"/>
            <a:ext cx="337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(0x04,1000),(0x21,1),(0x13,100)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7610723-98FD-4C3A-8DEA-02BB24011E7F}"/>
              </a:ext>
            </a:extLst>
          </p:cNvPr>
          <p:cNvSpPr txBox="1"/>
          <p:nvPr/>
        </p:nvSpPr>
        <p:spPr>
          <a:xfrm>
            <a:off x="5978823" y="1756882"/>
            <a:ext cx="4413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(</a:t>
            </a:r>
            <a:r>
              <a:rPr lang="zh-CN" altLang="en-US" sz="1400" dirty="0"/>
              <a:t>前</a:t>
            </a:r>
            <a:r>
              <a:rPr lang="en-US" altLang="zh-CN" sz="1400" dirty="0"/>
              <a:t>0</a:t>
            </a:r>
            <a:r>
              <a:rPr lang="zh-CN" altLang="en-US" sz="1400" dirty="0"/>
              <a:t>的个数与右边的数的编码长度合起来的字节</a:t>
            </a:r>
            <a:r>
              <a:rPr lang="en-US" altLang="zh-CN" sz="1400" dirty="0"/>
              <a:t>, code)</a:t>
            </a:r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311861-57BC-4098-AC24-FDC5AC757B96}"/>
              </a:ext>
            </a:extLst>
          </p:cNvPr>
          <p:cNvSpPr txBox="1"/>
          <p:nvPr/>
        </p:nvSpPr>
        <p:spPr>
          <a:xfrm>
            <a:off x="1457377" y="277409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抽出左边的数，进行霍夫曼编码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CF9F50B-3C6E-4613-A1FD-C3C118EC2F48}"/>
              </a:ext>
            </a:extLst>
          </p:cNvPr>
          <p:cNvSpPr txBox="1"/>
          <p:nvPr/>
        </p:nvSpPr>
        <p:spPr>
          <a:xfrm>
            <a:off x="6477421" y="277409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抽出左边的数，进行霍夫曼编码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83FCF86-ACBE-4552-A4BF-7819D8BA3091}"/>
              </a:ext>
            </a:extLst>
          </p:cNvPr>
          <p:cNvCxnSpPr>
            <a:stCxn id="25" idx="2"/>
            <a:endCxn id="5" idx="0"/>
          </p:cNvCxnSpPr>
          <p:nvPr/>
        </p:nvCxnSpPr>
        <p:spPr>
          <a:xfrm>
            <a:off x="3165537" y="2064659"/>
            <a:ext cx="0" cy="70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1BD9A0F-3983-446D-9E0C-48B39A918DD0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8185581" y="2064659"/>
            <a:ext cx="0" cy="70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B10BD8F-DE5B-4CAF-82F9-D5026C584AC0}"/>
              </a:ext>
            </a:extLst>
          </p:cNvPr>
          <p:cNvSpPr txBox="1"/>
          <p:nvPr/>
        </p:nvSpPr>
        <p:spPr>
          <a:xfrm>
            <a:off x="1457377" y="3391200"/>
            <a:ext cx="6421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DC</a:t>
            </a:r>
            <a:r>
              <a:rPr lang="zh-CN" altLang="en-US" dirty="0"/>
              <a:t>，</a:t>
            </a:r>
            <a:r>
              <a:rPr lang="en-US" altLang="zh-CN" dirty="0"/>
              <a:t>AC</a:t>
            </a:r>
            <a:r>
              <a:rPr lang="zh-CN" altLang="en-US" dirty="0"/>
              <a:t>使用不同的霍夫曼编码。</a:t>
            </a:r>
            <a:endParaRPr lang="en-US" altLang="zh-CN" dirty="0"/>
          </a:p>
          <a:p>
            <a:r>
              <a:rPr lang="zh-CN" altLang="en-US" dirty="0"/>
              <a:t>一般亮度</a:t>
            </a:r>
            <a:r>
              <a:rPr lang="en-US" altLang="zh-CN" dirty="0"/>
              <a:t>Y</a:t>
            </a:r>
            <a:r>
              <a:rPr lang="zh-CN" altLang="en-US" dirty="0"/>
              <a:t>和速度</a:t>
            </a:r>
            <a:r>
              <a:rPr lang="en-US" altLang="zh-CN" dirty="0"/>
              <a:t>C</a:t>
            </a:r>
            <a:r>
              <a:rPr lang="zh-CN" altLang="en-US" dirty="0"/>
              <a:t>也用不同的霍夫曼编码，一共四棵霍夫曼树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/>
              <a:t>jpeg</a:t>
            </a:r>
            <a:r>
              <a:rPr lang="zh-CN" altLang="en-US" dirty="0"/>
              <a:t>图片最多可用</a:t>
            </a:r>
            <a:r>
              <a:rPr lang="en-US" altLang="zh-CN" dirty="0"/>
              <a:t>6</a:t>
            </a:r>
            <a:r>
              <a:rPr lang="zh-CN" altLang="en-US" dirty="0"/>
              <a:t>棵霍夫曼树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3578F9B-2ECF-4843-BD78-A17761B36DCE}"/>
              </a:ext>
            </a:extLst>
          </p:cNvPr>
          <p:cNvSpPr txBox="1"/>
          <p:nvPr/>
        </p:nvSpPr>
        <p:spPr>
          <a:xfrm>
            <a:off x="1383956" y="4562302"/>
            <a:ext cx="9911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JPEG</a:t>
            </a:r>
            <a:r>
              <a:rPr lang="zh-CN" altLang="en-US" dirty="0"/>
              <a:t>文件的要求，霍夫曼编码的最大码长为</a:t>
            </a:r>
            <a:r>
              <a:rPr lang="en-US" altLang="zh-CN" dirty="0"/>
              <a:t>16</a:t>
            </a:r>
            <a:r>
              <a:rPr lang="zh-CN" altLang="en-US" dirty="0"/>
              <a:t>，且编码有规则：</a:t>
            </a:r>
            <a:endParaRPr lang="en-US" altLang="zh-CN" dirty="0"/>
          </a:p>
          <a:p>
            <a:r>
              <a:rPr lang="zh-CN" altLang="en-US" dirty="0"/>
              <a:t>按码长升序排列，若码长相同，则为前一个霍夫曼码</a:t>
            </a:r>
            <a:r>
              <a:rPr lang="en-US" altLang="zh-CN" dirty="0"/>
              <a:t>+1</a:t>
            </a:r>
            <a:r>
              <a:rPr lang="zh-CN" altLang="en-US" dirty="0"/>
              <a:t>；若码长</a:t>
            </a:r>
            <a:r>
              <a:rPr lang="en-US" altLang="zh-CN" dirty="0"/>
              <a:t>+1</a:t>
            </a:r>
            <a:r>
              <a:rPr lang="zh-CN" altLang="en-US" dirty="0"/>
              <a:t>，则为前一个</a:t>
            </a:r>
            <a:r>
              <a:rPr lang="en-US" altLang="zh-CN" dirty="0"/>
              <a:t>(</a:t>
            </a:r>
            <a:r>
              <a:rPr lang="zh-CN" altLang="en-US" dirty="0"/>
              <a:t>霍夫曼码</a:t>
            </a:r>
            <a:r>
              <a:rPr lang="en-US" altLang="zh-CN" dirty="0"/>
              <a:t>+1)&lt;&lt;1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F74D5E3-E73B-4E17-8CF4-B90308C88404}"/>
              </a:ext>
            </a:extLst>
          </p:cNvPr>
          <p:cNvSpPr txBox="1"/>
          <p:nvPr/>
        </p:nvSpPr>
        <p:spPr>
          <a:xfrm>
            <a:off x="1383956" y="5456405"/>
            <a:ext cx="760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解码时很清晰，但编码时，如何往霍夫曼编码算法里加入最大码长约束？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8CAFAF6-E36B-4455-88C2-C312DEAA8D3A}"/>
              </a:ext>
            </a:extLst>
          </p:cNvPr>
          <p:cNvSpPr txBox="1"/>
          <p:nvPr/>
        </p:nvSpPr>
        <p:spPr>
          <a:xfrm>
            <a:off x="1383956" y="6063135"/>
            <a:ext cx="4390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不使用</a:t>
            </a:r>
            <a:r>
              <a:rPr lang="en-US" altLang="zh-CN" sz="1400" dirty="0"/>
              <a:t>jpeg</a:t>
            </a:r>
            <a:r>
              <a:rPr lang="zh-CN" altLang="en-US" sz="1400" dirty="0"/>
              <a:t>所谓的默认霍夫曼树，而是自己构建的话</a:t>
            </a:r>
            <a:r>
              <a:rPr lang="en-US" altLang="zh-CN" sz="1400" dirty="0"/>
              <a:t>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539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C65B77A-675A-453E-ABB8-7AA01C4560E3}"/>
              </a:ext>
            </a:extLst>
          </p:cNvPr>
          <p:cNvSpPr txBox="1"/>
          <p:nvPr/>
        </p:nvSpPr>
        <p:spPr>
          <a:xfrm>
            <a:off x="307547" y="360336"/>
            <a:ext cx="1716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输出</a:t>
            </a:r>
            <a:r>
              <a:rPr lang="en-US" altLang="zh-CN" sz="2000" b="1" dirty="0"/>
              <a:t>JPEG</a:t>
            </a:r>
            <a:r>
              <a:rPr lang="zh-CN" altLang="en-US" sz="2000" b="1" dirty="0"/>
              <a:t>格式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9C2D5E-C58C-4286-BF82-672E59AE9BC9}"/>
              </a:ext>
            </a:extLst>
          </p:cNvPr>
          <p:cNvSpPr txBox="1"/>
          <p:nvPr/>
        </p:nvSpPr>
        <p:spPr>
          <a:xfrm>
            <a:off x="1550772" y="1223314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SOI</a:t>
            </a:r>
            <a:r>
              <a:rPr lang="zh-CN" altLang="en-US" dirty="0"/>
              <a:t>文件头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158E0B8-3FF5-4388-852E-0C6B0C583AAC}"/>
              </a:ext>
            </a:extLst>
          </p:cNvPr>
          <p:cNvSpPr txBox="1"/>
          <p:nvPr/>
        </p:nvSpPr>
        <p:spPr>
          <a:xfrm>
            <a:off x="1110747" y="1839092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APP0</a:t>
            </a:r>
            <a:r>
              <a:rPr lang="zh-CN" altLang="en-US" dirty="0"/>
              <a:t>图像识别信息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BFABD97-C0FB-452D-870A-20AB22DE584C}"/>
              </a:ext>
            </a:extLst>
          </p:cNvPr>
          <p:cNvSpPr txBox="1"/>
          <p:nvPr/>
        </p:nvSpPr>
        <p:spPr>
          <a:xfrm>
            <a:off x="1275310" y="2454870"/>
            <a:ext cx="174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DQT</a:t>
            </a:r>
            <a:r>
              <a:rPr lang="zh-CN" altLang="en-US" dirty="0"/>
              <a:t>定义量化表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77B3144-231A-4FDF-A6C4-0530FF93DDCC}"/>
              </a:ext>
            </a:extLst>
          </p:cNvPr>
          <p:cNvSpPr txBox="1"/>
          <p:nvPr/>
        </p:nvSpPr>
        <p:spPr>
          <a:xfrm>
            <a:off x="1293550" y="307064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SOF0</a:t>
            </a:r>
            <a:r>
              <a:rPr lang="zh-CN" altLang="en-US" dirty="0"/>
              <a:t>图像基本信息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5C98EAB-3105-4AC4-B18A-2C99D764D294}"/>
              </a:ext>
            </a:extLst>
          </p:cNvPr>
          <p:cNvSpPr txBox="1"/>
          <p:nvPr/>
        </p:nvSpPr>
        <p:spPr>
          <a:xfrm>
            <a:off x="1293550" y="368642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DHT</a:t>
            </a:r>
            <a:r>
              <a:rPr lang="zh-CN" altLang="en-US" dirty="0"/>
              <a:t>定义霍夫曼表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C0B813C-27E1-48CB-8FB2-EAAAF96D268C}"/>
              </a:ext>
            </a:extLst>
          </p:cNvPr>
          <p:cNvSpPr txBox="1"/>
          <p:nvPr/>
        </p:nvSpPr>
        <p:spPr>
          <a:xfrm>
            <a:off x="1316475" y="4302204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SOS</a:t>
            </a:r>
            <a:r>
              <a:rPr lang="zh-CN" altLang="en-US" dirty="0"/>
              <a:t>扫描行开始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4200D9C-9F4B-4CBB-B9A2-C62FFC15D46F}"/>
              </a:ext>
            </a:extLst>
          </p:cNvPr>
          <p:cNvSpPr txBox="1"/>
          <p:nvPr/>
        </p:nvSpPr>
        <p:spPr>
          <a:xfrm>
            <a:off x="454153" y="4917982"/>
            <a:ext cx="374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/>
              <a:t>MCU</a:t>
            </a:r>
            <a:r>
              <a:rPr lang="zh-CN" altLang="en-US" dirty="0"/>
              <a:t>的</a:t>
            </a:r>
            <a:r>
              <a:rPr lang="en-US" altLang="zh-CN" dirty="0" err="1"/>
              <a:t>YCbCr</a:t>
            </a:r>
            <a:r>
              <a:rPr lang="zh-CN" altLang="en-US" dirty="0"/>
              <a:t>直流交流分量编码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2BEAB7F-362C-43D3-86C6-8F9CC52E125D}"/>
              </a:ext>
            </a:extLst>
          </p:cNvPr>
          <p:cNvSpPr txBox="1"/>
          <p:nvPr/>
        </p:nvSpPr>
        <p:spPr>
          <a:xfrm>
            <a:off x="1547950" y="5515225"/>
            <a:ext cx="119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EOI</a:t>
            </a:r>
            <a:r>
              <a:rPr lang="zh-CN" altLang="en-US" dirty="0"/>
              <a:t>文件尾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3C71146-771C-4916-8643-5EC77DBBCE27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262359" y="1731145"/>
            <a:ext cx="1254036" cy="213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23F0A54-799E-4AEF-82F3-B0B897FA8E3A}"/>
              </a:ext>
            </a:extLst>
          </p:cNvPr>
          <p:cNvSpPr txBox="1"/>
          <p:nvPr/>
        </p:nvSpPr>
        <p:spPr>
          <a:xfrm>
            <a:off x="4595004" y="1223314"/>
            <a:ext cx="7212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先规定每个码长有多少个编码（</a:t>
            </a:r>
            <a:r>
              <a:rPr lang="en-US" altLang="zh-CN" dirty="0"/>
              <a:t>DH</a:t>
            </a:r>
            <a:r>
              <a:rPr lang="zh-CN" altLang="en-US" dirty="0"/>
              <a:t>位表）</a:t>
            </a:r>
            <a:r>
              <a:rPr lang="en-US" altLang="zh-CN" dirty="0"/>
              <a:t>——16</a:t>
            </a:r>
            <a:r>
              <a:rPr lang="zh-CN" altLang="en-US" dirty="0"/>
              <a:t>个，故码长最长</a:t>
            </a:r>
            <a:r>
              <a:rPr lang="en-US" altLang="zh-CN" dirty="0"/>
              <a:t>16</a:t>
            </a:r>
          </a:p>
          <a:p>
            <a:r>
              <a:rPr lang="zh-CN" altLang="en-US" dirty="0"/>
              <a:t>然后依次记录按照前述前缀编码规则下的编码对应的值（</a:t>
            </a:r>
            <a:r>
              <a:rPr lang="en-US" altLang="zh-CN" dirty="0"/>
              <a:t>DH</a:t>
            </a:r>
            <a:r>
              <a:rPr lang="zh-CN" altLang="en-US" dirty="0"/>
              <a:t>值表）</a:t>
            </a:r>
            <a:endParaRPr lang="en-US" altLang="zh-CN" dirty="0"/>
          </a:p>
          <a:p>
            <a:r>
              <a:rPr lang="zh-CN" altLang="en-US" dirty="0"/>
              <a:t>没有实现约束最大码长，为了让程序运行，暂且改为了</a:t>
            </a:r>
            <a:r>
              <a:rPr lang="en-US" altLang="zh-CN" dirty="0"/>
              <a:t>24</a:t>
            </a:r>
            <a:r>
              <a:rPr lang="zh-CN" altLang="en-US" dirty="0"/>
              <a:t>位位表；无法用现有</a:t>
            </a:r>
            <a:r>
              <a:rPr lang="en-US" altLang="zh-CN" dirty="0"/>
              <a:t>jpeg</a:t>
            </a:r>
            <a:r>
              <a:rPr lang="zh-CN" altLang="en-US" dirty="0"/>
              <a:t>解码器解码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9616642-B1F6-4F15-9C81-CF24CC29BD61}"/>
              </a:ext>
            </a:extLst>
          </p:cNvPr>
          <p:cNvSpPr txBox="1"/>
          <p:nvPr/>
        </p:nvSpPr>
        <p:spPr>
          <a:xfrm>
            <a:off x="4595004" y="3561505"/>
            <a:ext cx="7212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采样精度问题，</a:t>
            </a:r>
            <a:r>
              <a:rPr lang="en-US" altLang="zh-CN" dirty="0"/>
              <a:t>444,422,420.. </a:t>
            </a:r>
          </a:p>
          <a:p>
            <a:r>
              <a:rPr lang="zh-CN" altLang="en-US" dirty="0"/>
              <a:t>目前每个</a:t>
            </a:r>
            <a:r>
              <a:rPr lang="en-US" altLang="zh-CN" dirty="0"/>
              <a:t>8*8</a:t>
            </a:r>
            <a:r>
              <a:rPr lang="zh-CN" altLang="en-US" dirty="0"/>
              <a:t>块的亮度色度都被完全用上，是逐点采样，</a:t>
            </a:r>
            <a:r>
              <a:rPr lang="en-US" altLang="zh-CN" dirty="0"/>
              <a:t>444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由于人眼对色度不敏感，可以在色度上更加偷工减料</a:t>
            </a:r>
            <a:r>
              <a:rPr lang="en-US" altLang="zh-CN" dirty="0"/>
              <a:t>(422,420)</a:t>
            </a:r>
            <a:r>
              <a:rPr lang="zh-CN" altLang="en-US" dirty="0"/>
              <a:t>，比如隔点采样，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8*8</a:t>
            </a:r>
            <a:r>
              <a:rPr lang="zh-CN" altLang="en-US" dirty="0"/>
              <a:t>块（</a:t>
            </a:r>
            <a:r>
              <a:rPr lang="en-US" altLang="zh-CN" dirty="0"/>
              <a:t>16*16</a:t>
            </a:r>
            <a:r>
              <a:rPr lang="zh-CN" altLang="en-US" dirty="0"/>
              <a:t>）共用一个降采样后的色度分量，这样一个</a:t>
            </a:r>
            <a:r>
              <a:rPr lang="en-US" altLang="zh-CN" dirty="0"/>
              <a:t>16*16</a:t>
            </a:r>
            <a:r>
              <a:rPr lang="zh-CN" altLang="en-US" dirty="0"/>
              <a:t>的</a:t>
            </a:r>
            <a:r>
              <a:rPr lang="en-US" altLang="zh-CN" dirty="0"/>
              <a:t>MCU</a:t>
            </a:r>
            <a:r>
              <a:rPr lang="zh-CN" altLang="en-US" dirty="0"/>
              <a:t>里只有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8*8</a:t>
            </a:r>
            <a:r>
              <a:rPr lang="zh-CN" altLang="en-US" dirty="0"/>
              <a:t>亮度分量、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8*8Cb</a:t>
            </a:r>
            <a:r>
              <a:rPr lang="zh-CN" altLang="en-US" dirty="0"/>
              <a:t>分量，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8*8Cr</a:t>
            </a:r>
            <a:r>
              <a:rPr lang="zh-CN" altLang="en-US" dirty="0"/>
              <a:t>分量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7AABEC5-B3E1-452D-98BE-F74146AC6FE5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 flipV="1">
            <a:off x="3019185" y="4300169"/>
            <a:ext cx="1575819" cy="18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98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C65B77A-675A-453E-ABB8-7AA01C4560E3}"/>
              </a:ext>
            </a:extLst>
          </p:cNvPr>
          <p:cNvSpPr txBox="1"/>
          <p:nvPr/>
        </p:nvSpPr>
        <p:spPr>
          <a:xfrm>
            <a:off x="307547" y="360336"/>
            <a:ext cx="1717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实现：</a:t>
            </a:r>
            <a:r>
              <a:rPr lang="en-US" altLang="zh-CN" sz="2000" b="1" dirty="0"/>
              <a:t>Python</a:t>
            </a:r>
            <a:endParaRPr lang="zh-CN" altLang="en-US" sz="20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3F0A54-799E-4AEF-82F3-B0B897FA8E3A}"/>
              </a:ext>
            </a:extLst>
          </p:cNvPr>
          <p:cNvSpPr txBox="1"/>
          <p:nvPr/>
        </p:nvSpPr>
        <p:spPr>
          <a:xfrm>
            <a:off x="974126" y="4392938"/>
            <a:ext cx="205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Dct</a:t>
            </a:r>
            <a:r>
              <a:rPr lang="zh-CN" altLang="en-US" dirty="0"/>
              <a:t>使用现有的库</a:t>
            </a:r>
            <a:endParaRPr lang="en-US" altLang="zh-CN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9616642-B1F6-4F15-9C81-CF24CC29BD61}"/>
              </a:ext>
            </a:extLst>
          </p:cNvPr>
          <p:cNvSpPr txBox="1"/>
          <p:nvPr/>
        </p:nvSpPr>
        <p:spPr>
          <a:xfrm>
            <a:off x="361207" y="5040472"/>
            <a:ext cx="456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由于霍夫曼编码的问题未解决（可能也还有其它问题），编码出来的文件无法直接解码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94C4735-CD99-4248-BBB7-A2302528F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26" y="1229578"/>
            <a:ext cx="2526871" cy="28851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042F25-33B2-4733-870D-D40A470E9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313" y="987965"/>
            <a:ext cx="2183027" cy="3274541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30EAE14-FE80-4BE2-B4F9-F2D045B0AD1C}"/>
              </a:ext>
            </a:extLst>
          </p:cNvPr>
          <p:cNvGrpSpPr/>
          <p:nvPr/>
        </p:nvGrpSpPr>
        <p:grpSpPr>
          <a:xfrm>
            <a:off x="5198095" y="2274849"/>
            <a:ext cx="3925615" cy="868755"/>
            <a:chOff x="4802303" y="3765899"/>
            <a:chExt cx="3925615" cy="86875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9196CFB-3C47-4267-9335-A1D380F28D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8338"/>
            <a:stretch/>
          </p:blipFill>
          <p:spPr>
            <a:xfrm>
              <a:off x="4802303" y="3765899"/>
              <a:ext cx="1802384" cy="868755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2D460470-0841-4653-BA6B-D9576EA122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2702"/>
            <a:stretch/>
          </p:blipFill>
          <p:spPr>
            <a:xfrm>
              <a:off x="6604687" y="3765899"/>
              <a:ext cx="2123231" cy="868755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6C0843B9-5112-41B8-81BA-822A3C09203D}"/>
              </a:ext>
            </a:extLst>
          </p:cNvPr>
          <p:cNvSpPr txBox="1"/>
          <p:nvPr/>
        </p:nvSpPr>
        <p:spPr>
          <a:xfrm>
            <a:off x="5782962" y="3484716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压缩效果</a:t>
            </a:r>
            <a:r>
              <a:rPr lang="en-US" altLang="zh-CN" dirty="0"/>
              <a:t>(</a:t>
            </a:r>
            <a:r>
              <a:rPr lang="en-US" altLang="zh-CN" dirty="0" err="1"/>
              <a:t>png</a:t>
            </a:r>
            <a:r>
              <a:rPr lang="zh-CN" altLang="en-US" dirty="0"/>
              <a:t>是无损压缩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56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BFC87-8418-4C0B-A731-F460685A6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人脸识别</a:t>
            </a:r>
            <a:r>
              <a:rPr lang="en-US" altLang="zh-CN" sz="4400" dirty="0"/>
              <a:t>(</a:t>
            </a:r>
            <a:r>
              <a:rPr lang="en-US" altLang="zh-CN" sz="4400" dirty="0" err="1"/>
              <a:t>orl_faces</a:t>
            </a:r>
            <a:r>
              <a:rPr lang="en-US" altLang="zh-CN" sz="4400" dirty="0"/>
              <a:t>)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5841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1045</Words>
  <Application>Microsoft Office PowerPoint</Application>
  <PresentationFormat>宽屏</PresentationFormat>
  <Paragraphs>142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Arial</vt:lpstr>
      <vt:lpstr>Calibri</vt:lpstr>
      <vt:lpstr>Cambria Math</vt:lpstr>
      <vt:lpstr>Office 主题</vt:lpstr>
      <vt:lpstr>JPEG压缩算法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人脸识别(orl_faces)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傅里叶变换和离散余弦变换</dc:title>
  <dc:creator>admin</dc:creator>
  <cp:lastModifiedBy>admin</cp:lastModifiedBy>
  <cp:revision>52</cp:revision>
  <dcterms:created xsi:type="dcterms:W3CDTF">2024-04-23T14:49:15Z</dcterms:created>
  <dcterms:modified xsi:type="dcterms:W3CDTF">2024-06-01T13:09:43Z</dcterms:modified>
</cp:coreProperties>
</file>