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BFC87-8418-4C0B-A731-F460685A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傅里叶变换和离散余弦变换</a:t>
            </a:r>
          </a:p>
        </p:txBody>
      </p:sp>
    </p:spTree>
    <p:extLst>
      <p:ext uri="{BB962C8B-B14F-4D97-AF65-F5344CB8AC3E}">
        <p14:creationId xmlns:p14="http://schemas.microsoft.com/office/powerpoint/2010/main" val="342999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24F212B-BAEC-4698-94C1-89306E03B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" y="2444309"/>
            <a:ext cx="2338897" cy="2338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0AB7DB4-387D-4A1F-A727-CC38560A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52" y="4049376"/>
            <a:ext cx="2338897" cy="23388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081E5F-B546-491D-AAAD-CDA8ABE96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03" y="4049376"/>
            <a:ext cx="2338897" cy="23388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8A5A55-AE58-49BE-A82D-63A4E923B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52" y="1274861"/>
            <a:ext cx="2338897" cy="23388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9C67C1-60A5-4897-BB6F-507E148B9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02" y="1274861"/>
            <a:ext cx="2338897" cy="233889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C2E064A-5561-4F6C-8E08-ED1615A94780}"/>
              </a:ext>
            </a:extLst>
          </p:cNvPr>
          <p:cNvSpPr txBox="1"/>
          <p:nvPr/>
        </p:nvSpPr>
        <p:spPr>
          <a:xfrm>
            <a:off x="4396636" y="789140"/>
            <a:ext cx="4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52320B-EA97-42B3-9A4B-6176D754D300}"/>
              </a:ext>
            </a:extLst>
          </p:cNvPr>
          <p:cNvSpPr txBox="1"/>
          <p:nvPr/>
        </p:nvSpPr>
        <p:spPr>
          <a:xfrm>
            <a:off x="6639202" y="789140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Numpy</a:t>
            </a:r>
            <a:r>
              <a:rPr lang="en-US" altLang="zh-CN" dirty="0"/>
              <a:t>/</a:t>
            </a:r>
            <a:r>
              <a:rPr lang="en-US" altLang="zh-CN" dirty="0" err="1"/>
              <a:t>scipy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1CB36C-9FBD-4826-93B6-7C41EB422C31}"/>
              </a:ext>
            </a:extLst>
          </p:cNvPr>
          <p:cNvSpPr txBox="1"/>
          <p:nvPr/>
        </p:nvSpPr>
        <p:spPr>
          <a:xfrm>
            <a:off x="9244208" y="2323578"/>
            <a:ext cx="4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fft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9B4247-B256-4007-A39B-E2B6182054E9}"/>
              </a:ext>
            </a:extLst>
          </p:cNvPr>
          <p:cNvSpPr txBox="1"/>
          <p:nvPr/>
        </p:nvSpPr>
        <p:spPr>
          <a:xfrm>
            <a:off x="9244208" y="4849492"/>
            <a:ext cx="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dct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2AA13F-B710-41AE-8721-997B7D89C662}"/>
              </a:ext>
            </a:extLst>
          </p:cNvPr>
          <p:cNvSpPr txBox="1"/>
          <p:nvPr/>
        </p:nvSpPr>
        <p:spPr>
          <a:xfrm>
            <a:off x="8897828" y="6313118"/>
            <a:ext cx="32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更多结果见项目的</a:t>
            </a:r>
            <a:r>
              <a:rPr lang="en-US" altLang="zh-CN" dirty="0"/>
              <a:t>image</a:t>
            </a:r>
            <a:r>
              <a:rPr lang="zh-CN" altLang="en-US" dirty="0"/>
              <a:t>文件夹</a:t>
            </a:r>
          </a:p>
        </p:txBody>
      </p:sp>
    </p:spTree>
    <p:extLst>
      <p:ext uri="{BB962C8B-B14F-4D97-AF65-F5344CB8AC3E}">
        <p14:creationId xmlns:p14="http://schemas.microsoft.com/office/powerpoint/2010/main" val="70430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结果</a:t>
            </a:r>
            <a:r>
              <a:rPr lang="en-US" altLang="zh-CN" sz="2400" dirty="0"/>
              <a:t>-FFT</a:t>
            </a:r>
            <a:r>
              <a:rPr lang="zh-CN" altLang="en-US" sz="2400" dirty="0"/>
              <a:t>滤波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896289-DB44-408F-8181-72346EE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9" y="1020175"/>
            <a:ext cx="2395952" cy="2395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EDC8C0-9E07-4FB5-AD81-5B3C48BB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37" y="1020175"/>
            <a:ext cx="2395952" cy="2395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961816-4D20-4C31-A794-0B599AA63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20175"/>
            <a:ext cx="2395952" cy="2395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4D9322-F879-476B-975D-91DACD0B6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0" y="1020175"/>
            <a:ext cx="2408825" cy="2408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EB9750-2088-4E16-BFBA-9624FF076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9" y="3597756"/>
            <a:ext cx="2395952" cy="2395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E6FE68-DE42-4351-836A-FDE6B63E7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0" y="3597756"/>
            <a:ext cx="2395952" cy="2395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86C89B-2C43-49A8-9046-89307D516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37" y="3578967"/>
            <a:ext cx="2395952" cy="2395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905ADEA-D2C4-4D02-8D3B-5582506E0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97756"/>
            <a:ext cx="2395952" cy="239595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8517747-1A06-4A3E-88E8-FB7D252FF590}"/>
              </a:ext>
            </a:extLst>
          </p:cNvPr>
          <p:cNvSpPr txBox="1"/>
          <p:nvPr/>
        </p:nvSpPr>
        <p:spPr>
          <a:xfrm>
            <a:off x="8897828" y="6313118"/>
            <a:ext cx="32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更多结果见项目的</a:t>
            </a:r>
            <a:r>
              <a:rPr lang="en-US" altLang="zh-CN" dirty="0"/>
              <a:t>image</a:t>
            </a:r>
            <a:r>
              <a:rPr lang="zh-CN" altLang="en-US" dirty="0"/>
              <a:t>文件夹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51898-3D12-44E2-B28F-F4DDC3083AF9}"/>
              </a:ext>
            </a:extLst>
          </p:cNvPr>
          <p:cNvSpPr txBox="1"/>
          <p:nvPr/>
        </p:nvSpPr>
        <p:spPr>
          <a:xfrm>
            <a:off x="4532410" y="469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A0CCC3-EC4B-4C29-82DE-6CBE67BE1D6F}"/>
              </a:ext>
            </a:extLst>
          </p:cNvPr>
          <p:cNvSpPr txBox="1"/>
          <p:nvPr/>
        </p:nvSpPr>
        <p:spPr>
          <a:xfrm>
            <a:off x="7489247" y="469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D00A78-3517-404E-B945-A22FB90625D3}"/>
              </a:ext>
            </a:extLst>
          </p:cNvPr>
          <p:cNvSpPr txBox="1"/>
          <p:nvPr/>
        </p:nvSpPr>
        <p:spPr>
          <a:xfrm>
            <a:off x="10275766" y="469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低通</a:t>
            </a:r>
          </a:p>
        </p:txBody>
      </p:sp>
    </p:spTree>
    <p:extLst>
      <p:ext uri="{BB962C8B-B14F-4D97-AF65-F5344CB8AC3E}">
        <p14:creationId xmlns:p14="http://schemas.microsoft.com/office/powerpoint/2010/main" val="1016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离散傅里叶变换</a:t>
            </a:r>
            <a:r>
              <a:rPr lang="en-US" altLang="zh-CN" sz="2400" dirty="0"/>
              <a:t>-</a:t>
            </a:r>
            <a:r>
              <a:rPr lang="zh-CN" altLang="en-US" sz="2400" dirty="0"/>
              <a:t>基</a:t>
            </a:r>
            <a:r>
              <a:rPr lang="en-US" altLang="zh-CN" sz="2400" dirty="0"/>
              <a:t>2FFT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68579D-98B4-4DA2-A741-AABEDEB4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56" y="1146685"/>
            <a:ext cx="1904998" cy="685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32E32B-354B-4F36-A041-1C525F89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57" y="3867074"/>
            <a:ext cx="2124075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ED1D8C-1B59-45D7-BFF9-1223525BB15E}"/>
              </a:ext>
            </a:extLst>
          </p:cNvPr>
          <p:cNvSpPr txBox="1"/>
          <p:nvPr/>
        </p:nvSpPr>
        <p:spPr>
          <a:xfrm>
            <a:off x="2676022" y="1304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正变换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92F331-BC4F-4CEB-B244-C63A6E6E6F04}"/>
              </a:ext>
            </a:extLst>
          </p:cNvPr>
          <p:cNvSpPr txBox="1"/>
          <p:nvPr/>
        </p:nvSpPr>
        <p:spPr>
          <a:xfrm>
            <a:off x="2676022" y="40253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逆变换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4CC6C6-BE5E-4E82-9EEC-C12666411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04" y="4812691"/>
            <a:ext cx="7620000" cy="13049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12E97A-386C-4C3C-A847-ED6B4BF8D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04" y="2164066"/>
            <a:ext cx="7620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离散傅里叶变换</a:t>
            </a:r>
            <a:r>
              <a:rPr lang="en-US" altLang="zh-CN" sz="2400" dirty="0"/>
              <a:t>-</a:t>
            </a:r>
            <a:r>
              <a:rPr lang="zh-CN" altLang="en-US" sz="2400" dirty="0"/>
              <a:t>基</a:t>
            </a:r>
            <a:r>
              <a:rPr lang="en-US" altLang="zh-CN" sz="2400" dirty="0"/>
              <a:t>2FFT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2D3FE3-9069-444B-870F-6F0CC501EB9C}"/>
              </a:ext>
            </a:extLst>
          </p:cNvPr>
          <p:cNvSpPr txBox="1"/>
          <p:nvPr/>
        </p:nvSpPr>
        <p:spPr>
          <a:xfrm>
            <a:off x="840260" y="104307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分治：奇偶分开。不失一般性，只讨论正变换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1A351-723B-4518-88E9-BBBA976E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7" y="1664046"/>
            <a:ext cx="7620000" cy="1724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8779A7-B49A-4640-9456-D68B97D2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7" y="3556433"/>
            <a:ext cx="7620000" cy="2846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4FCCE3-39B5-4DCF-B6C6-C4F0E7AB1C5D}"/>
                  </a:ext>
                </a:extLst>
              </p:cNvPr>
              <p:cNvSpPr txBox="1"/>
              <p:nvPr/>
            </p:nvSpPr>
            <p:spPr>
              <a:xfrm>
                <a:off x="9829800" y="3556433"/>
                <a:ext cx="1496884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4FCCE3-39B5-4DCF-B6C6-C4F0E7AB1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3556433"/>
                <a:ext cx="1496884" cy="494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离散傅里叶变换</a:t>
            </a:r>
            <a:r>
              <a:rPr lang="en-US" altLang="zh-CN" sz="2400" dirty="0"/>
              <a:t>-</a:t>
            </a:r>
            <a:r>
              <a:rPr lang="zh-CN" altLang="en-US" sz="2400" dirty="0"/>
              <a:t>基</a:t>
            </a:r>
            <a:r>
              <a:rPr lang="en-US" altLang="zh-CN" sz="2400" dirty="0"/>
              <a:t>2FFT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2D3FE3-9069-444B-870F-6F0CC501EB9C}"/>
              </a:ext>
            </a:extLst>
          </p:cNvPr>
          <p:cNvSpPr txBox="1"/>
          <p:nvPr/>
        </p:nvSpPr>
        <p:spPr>
          <a:xfrm>
            <a:off x="840260" y="10430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分治：位逆序置换与蝶形计算单元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37E02D-27CA-4660-8867-8576A669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1" y="1973985"/>
            <a:ext cx="5849166" cy="1933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5C0A35-7B2C-48FF-B843-9FE727375C90}"/>
              </a:ext>
            </a:extLst>
          </p:cNvPr>
          <p:cNvSpPr txBox="1"/>
          <p:nvPr/>
        </p:nvSpPr>
        <p:spPr>
          <a:xfrm>
            <a:off x="698157" y="428474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将原下标二进制位翻转，得到递推树的叶子的顺序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7C1527-2F88-4AE4-AACE-92DAD06E182A}"/>
              </a:ext>
            </a:extLst>
          </p:cNvPr>
          <p:cNvCxnSpPr>
            <a:cxnSpLocks/>
          </p:cNvCxnSpPr>
          <p:nvPr/>
        </p:nvCxnSpPr>
        <p:spPr>
          <a:xfrm>
            <a:off x="2545492" y="3323968"/>
            <a:ext cx="420130" cy="2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25EC25-0EE9-4F50-AD41-8F9F56E91D41}"/>
              </a:ext>
            </a:extLst>
          </p:cNvPr>
          <p:cNvCxnSpPr>
            <a:cxnSpLocks/>
          </p:cNvCxnSpPr>
          <p:nvPr/>
        </p:nvCxnSpPr>
        <p:spPr>
          <a:xfrm flipH="1">
            <a:off x="2545492" y="3323968"/>
            <a:ext cx="308919" cy="2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71C02C-071A-4020-B352-86CD50380A7D}"/>
              </a:ext>
            </a:extLst>
          </p:cNvPr>
          <p:cNvCxnSpPr>
            <a:cxnSpLocks/>
          </p:cNvCxnSpPr>
          <p:nvPr/>
        </p:nvCxnSpPr>
        <p:spPr>
          <a:xfrm flipH="1">
            <a:off x="2545493" y="2823519"/>
            <a:ext cx="599302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F10DA59-6454-49C6-95F1-BB885D9D7AED}"/>
              </a:ext>
            </a:extLst>
          </p:cNvPr>
          <p:cNvCxnSpPr>
            <a:cxnSpLocks/>
          </p:cNvCxnSpPr>
          <p:nvPr/>
        </p:nvCxnSpPr>
        <p:spPr>
          <a:xfrm>
            <a:off x="3144796" y="2823520"/>
            <a:ext cx="184850" cy="228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449E734-5CCA-4A9B-BA80-2770DFFCB982}"/>
              </a:ext>
            </a:extLst>
          </p:cNvPr>
          <p:cNvCxnSpPr>
            <a:cxnSpLocks/>
          </p:cNvCxnSpPr>
          <p:nvPr/>
        </p:nvCxnSpPr>
        <p:spPr>
          <a:xfrm>
            <a:off x="2545492" y="2823519"/>
            <a:ext cx="0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EAA960C-6296-4119-8373-0FF911361651}"/>
              </a:ext>
            </a:extLst>
          </p:cNvPr>
          <p:cNvCxnSpPr>
            <a:cxnSpLocks/>
          </p:cNvCxnSpPr>
          <p:nvPr/>
        </p:nvCxnSpPr>
        <p:spPr>
          <a:xfrm>
            <a:off x="2545492" y="2823519"/>
            <a:ext cx="784154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09CACE-4E97-4590-AFF1-EBF406006CAA}"/>
              </a:ext>
            </a:extLst>
          </p:cNvPr>
          <p:cNvCxnSpPr>
            <a:cxnSpLocks/>
          </p:cNvCxnSpPr>
          <p:nvPr/>
        </p:nvCxnSpPr>
        <p:spPr>
          <a:xfrm flipH="1">
            <a:off x="2854412" y="2814610"/>
            <a:ext cx="599302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92E1F8E-2D90-4D2B-9420-EEE2FB97F0C4}"/>
              </a:ext>
            </a:extLst>
          </p:cNvPr>
          <p:cNvCxnSpPr>
            <a:cxnSpLocks/>
          </p:cNvCxnSpPr>
          <p:nvPr/>
        </p:nvCxnSpPr>
        <p:spPr>
          <a:xfrm>
            <a:off x="3453715" y="2814611"/>
            <a:ext cx="184850" cy="228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E1A1DC9-2318-4297-BD4F-6BB9082483A7}"/>
              </a:ext>
            </a:extLst>
          </p:cNvPr>
          <p:cNvCxnSpPr>
            <a:cxnSpLocks/>
          </p:cNvCxnSpPr>
          <p:nvPr/>
        </p:nvCxnSpPr>
        <p:spPr>
          <a:xfrm>
            <a:off x="2854411" y="2814610"/>
            <a:ext cx="0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A640AA3-E244-4C2F-958B-D05EC1E357F3}"/>
              </a:ext>
            </a:extLst>
          </p:cNvPr>
          <p:cNvCxnSpPr>
            <a:cxnSpLocks/>
          </p:cNvCxnSpPr>
          <p:nvPr/>
        </p:nvCxnSpPr>
        <p:spPr>
          <a:xfrm>
            <a:off x="2854411" y="2814610"/>
            <a:ext cx="784154" cy="2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85E29A9-5093-40BC-A59C-802DB0928CD7}"/>
              </a:ext>
            </a:extLst>
          </p:cNvPr>
          <p:cNvSpPr txBox="1"/>
          <p:nvPr/>
        </p:nvSpPr>
        <p:spPr>
          <a:xfrm>
            <a:off x="6728747" y="2262084"/>
            <a:ext cx="521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蝶形计算单元：</a:t>
            </a:r>
            <a:endParaRPr lang="en-US" altLang="zh-CN" dirty="0"/>
          </a:p>
          <a:p>
            <a:r>
              <a:rPr lang="zh-CN" altLang="en-US" dirty="0"/>
              <a:t>位逆序置换后，递推中下一行的结果可以直接覆盖上一行，无额外的空间消耗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0AA7AA4-30D1-47E8-A549-66F6EC84F8F2}"/>
              </a:ext>
            </a:extLst>
          </p:cNvPr>
          <p:cNvCxnSpPr/>
          <p:nvPr/>
        </p:nvCxnSpPr>
        <p:spPr>
          <a:xfrm>
            <a:off x="2545492" y="3323968"/>
            <a:ext cx="0" cy="2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87CBFA-EDDE-417B-8AF3-100357EC7BE3}"/>
              </a:ext>
            </a:extLst>
          </p:cNvPr>
          <p:cNvCxnSpPr/>
          <p:nvPr/>
        </p:nvCxnSpPr>
        <p:spPr>
          <a:xfrm>
            <a:off x="2854411" y="3323968"/>
            <a:ext cx="111211" cy="2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离散傅里叶变换</a:t>
            </a:r>
            <a:r>
              <a:rPr lang="en-US" altLang="zh-CN" sz="2400" dirty="0"/>
              <a:t>-</a:t>
            </a:r>
            <a:r>
              <a:rPr lang="zh-CN" altLang="en-US" sz="2400" dirty="0"/>
              <a:t>基</a:t>
            </a:r>
            <a:r>
              <a:rPr lang="en-US" altLang="zh-CN" sz="2400" dirty="0"/>
              <a:t>2FFT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2D3FE3-9069-444B-870F-6F0CC501EB9C}"/>
              </a:ext>
            </a:extLst>
          </p:cNvPr>
          <p:cNvSpPr txBox="1"/>
          <p:nvPr/>
        </p:nvSpPr>
        <p:spPr>
          <a:xfrm>
            <a:off x="840260" y="1043076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分治：</a:t>
            </a:r>
            <a:r>
              <a:rPr lang="en-US" altLang="zh-CN" dirty="0"/>
              <a:t>FFT</a:t>
            </a:r>
            <a:r>
              <a:rPr lang="zh-CN" altLang="en-US" dirty="0"/>
              <a:t>与</a:t>
            </a:r>
            <a:r>
              <a:rPr lang="en-US" altLang="zh-CN" dirty="0"/>
              <a:t>IFFT</a:t>
            </a:r>
            <a:r>
              <a:rPr lang="zh-CN" altLang="en-US" dirty="0"/>
              <a:t>可以“共用”算法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00BC9F5-E489-49FA-8F9F-95BDC0C3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7" y="2778988"/>
            <a:ext cx="7620000" cy="13049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798B759-4865-4BAE-A7C7-5371FAB5F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7" y="1616938"/>
            <a:ext cx="7620000" cy="1162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17B7AB-DC24-48F5-AAAB-029C8B578B45}"/>
              </a:ext>
            </a:extLst>
          </p:cNvPr>
          <p:cNvSpPr txBox="1"/>
          <p:nvPr/>
        </p:nvSpPr>
        <p:spPr>
          <a:xfrm>
            <a:off x="1062427" y="4871730"/>
            <a:ext cx="640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FFT</a:t>
            </a:r>
            <a:r>
              <a:rPr lang="zh-CN" altLang="en-US" dirty="0"/>
              <a:t>与</a:t>
            </a:r>
            <a:r>
              <a:rPr lang="en-US" altLang="zh-CN" dirty="0"/>
              <a:t>IFFT</a:t>
            </a:r>
            <a:r>
              <a:rPr lang="zh-CN" altLang="en-US" dirty="0"/>
              <a:t>的区别只是代入的“自变量”不同，可以共用算法</a:t>
            </a:r>
          </a:p>
        </p:txBody>
      </p:sp>
    </p:spTree>
    <p:extLst>
      <p:ext uri="{BB962C8B-B14F-4D97-AF65-F5344CB8AC3E}">
        <p14:creationId xmlns:p14="http://schemas.microsoft.com/office/powerpoint/2010/main" val="388534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45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离散余弦变换：利用</a:t>
            </a:r>
            <a:r>
              <a:rPr lang="en-US" altLang="zh-CN" sz="2400" dirty="0"/>
              <a:t>FFT</a:t>
            </a:r>
            <a:r>
              <a:rPr lang="zh-CN" altLang="en-US" sz="2400" dirty="0"/>
              <a:t>计算</a:t>
            </a:r>
            <a:r>
              <a:rPr lang="en-US" altLang="zh-CN" sz="2400" dirty="0"/>
              <a:t>DCT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AAF64-86C6-4C83-904D-60B0F2BD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99" y="1432611"/>
            <a:ext cx="4972050" cy="1200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5DFDF8-107B-403A-9FD6-DF619517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21" y="2852654"/>
            <a:ext cx="4898939" cy="11526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187257-D368-426C-AA8D-5ABDDEEF2E23}"/>
              </a:ext>
            </a:extLst>
          </p:cNvPr>
          <p:cNvSpPr txBox="1"/>
          <p:nvPr/>
        </p:nvSpPr>
        <p:spPr>
          <a:xfrm>
            <a:off x="7761882" y="32443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/2N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A9414B-109D-4462-AD82-EC6A11140A8A}"/>
              </a:ext>
            </a:extLst>
          </p:cNvPr>
          <p:cNvSpPr txBox="1"/>
          <p:nvPr/>
        </p:nvSpPr>
        <p:spPr>
          <a:xfrm>
            <a:off x="1624913" y="1902940"/>
            <a:ext cx="7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DCT-II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598A92-7DE8-4FD3-86DB-FD1097CA8CC9}"/>
              </a:ext>
            </a:extLst>
          </p:cNvPr>
          <p:cNvSpPr txBox="1"/>
          <p:nvPr/>
        </p:nvSpPr>
        <p:spPr>
          <a:xfrm>
            <a:off x="955588" y="3244334"/>
            <a:ext cx="235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IDCT-II</a:t>
            </a:r>
            <a:r>
              <a:rPr lang="zh-CN" altLang="en-US" dirty="0"/>
              <a:t>（基于</a:t>
            </a:r>
            <a:r>
              <a:rPr lang="en-US" altLang="zh-CN" dirty="0"/>
              <a:t>DCT-III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9526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45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离散余弦变换：利用</a:t>
            </a:r>
            <a:r>
              <a:rPr lang="en-US" altLang="zh-CN" sz="2400" dirty="0"/>
              <a:t>FFT</a:t>
            </a:r>
            <a:r>
              <a:rPr lang="zh-CN" altLang="en-US" sz="2400" dirty="0"/>
              <a:t>计算</a:t>
            </a:r>
            <a:r>
              <a:rPr lang="en-US" altLang="zh-CN" sz="2400" dirty="0"/>
              <a:t>DCT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39BA0-A6C2-4797-B73D-A48F4DFF5D80}"/>
              </a:ext>
            </a:extLst>
          </p:cNvPr>
          <p:cNvSpPr txBox="1"/>
          <p:nvPr/>
        </p:nvSpPr>
        <p:spPr>
          <a:xfrm>
            <a:off x="809368" y="1315994"/>
            <a:ext cx="303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正变换：把</a:t>
            </a:r>
            <a:r>
              <a:rPr lang="en-US" altLang="zh-CN" dirty="0"/>
              <a:t>cos</a:t>
            </a:r>
            <a:r>
              <a:rPr lang="zh-CN" altLang="en-US" dirty="0"/>
              <a:t>中的括号拆开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1FA9C7-A031-4B77-9856-D89FB5088C95}"/>
                  </a:ext>
                </a:extLst>
              </p:cNvPr>
              <p:cNvSpPr txBox="1"/>
              <p:nvPr/>
            </p:nvSpPr>
            <p:spPr>
              <a:xfrm>
                <a:off x="870689" y="2026508"/>
                <a:ext cx="666881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1FA9C7-A031-4B77-9856-D89FB5088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9" y="2026508"/>
                <a:ext cx="6668813" cy="506870"/>
              </a:xfrm>
              <a:prstGeom prst="rect">
                <a:avLst/>
              </a:prstGeom>
              <a:blipFill>
                <a:blip r:embed="rId2"/>
                <a:stretch>
                  <a:fillRect t="-72619" b="-1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BC87B2-4196-4524-9CD2-4F2E38D5EE3D}"/>
                  </a:ext>
                </a:extLst>
              </p:cNvPr>
              <p:cNvSpPr txBox="1"/>
              <p:nvPr/>
            </p:nvSpPr>
            <p:spPr>
              <a:xfrm>
                <a:off x="870688" y="2619853"/>
                <a:ext cx="689547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BC87B2-4196-4524-9CD2-4F2E38D5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8" y="2619853"/>
                <a:ext cx="6895477" cy="506870"/>
              </a:xfrm>
              <a:prstGeom prst="rect">
                <a:avLst/>
              </a:prstGeom>
              <a:blipFill>
                <a:blip r:embed="rId3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7605DF-650C-4E0A-A049-A6AEC59F6451}"/>
                  </a:ext>
                </a:extLst>
              </p:cNvPr>
              <p:cNvSpPr txBox="1"/>
              <p:nvPr/>
            </p:nvSpPr>
            <p:spPr>
              <a:xfrm>
                <a:off x="870688" y="3340551"/>
                <a:ext cx="576125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𝑭𝑭𝑻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′))−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𝐬𝐢𝐧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𝑭𝑭𝑻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7605DF-650C-4E0A-A049-A6AEC59F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8" y="3340551"/>
                <a:ext cx="5761257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5C3E7E-6C18-4A57-8B9D-1B5E098584B8}"/>
                  </a:ext>
                </a:extLst>
              </p:cNvPr>
              <p:cNvSpPr txBox="1"/>
              <p:nvPr/>
            </p:nvSpPr>
            <p:spPr>
              <a:xfrm>
                <a:off x="870688" y="4061250"/>
                <a:ext cx="258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5C3E7E-6C18-4A57-8B9D-1B5E09858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8" y="4061250"/>
                <a:ext cx="25892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6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45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离散余弦变换：利用</a:t>
            </a:r>
            <a:r>
              <a:rPr lang="en-US" altLang="zh-CN" sz="2400" dirty="0"/>
              <a:t>FFT</a:t>
            </a:r>
            <a:r>
              <a:rPr lang="zh-CN" altLang="en-US" sz="2400" dirty="0"/>
              <a:t>计算</a:t>
            </a:r>
            <a:r>
              <a:rPr lang="en-US" altLang="zh-CN" sz="2400" dirty="0"/>
              <a:t>DCT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39BA0-A6C2-4797-B73D-A48F4DFF5D80}"/>
              </a:ext>
            </a:extLst>
          </p:cNvPr>
          <p:cNvSpPr txBox="1"/>
          <p:nvPr/>
        </p:nvSpPr>
        <p:spPr>
          <a:xfrm>
            <a:off x="809368" y="1315994"/>
            <a:ext cx="303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逆变换：把</a:t>
            </a:r>
            <a:r>
              <a:rPr lang="en-US" altLang="zh-CN" dirty="0"/>
              <a:t>cos</a:t>
            </a:r>
            <a:r>
              <a:rPr lang="zh-CN" altLang="en-US" dirty="0"/>
              <a:t>中的括号拆开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1FA9C7-A031-4B77-9856-D89FB5088C95}"/>
                  </a:ext>
                </a:extLst>
              </p:cNvPr>
              <p:cNvSpPr txBox="1"/>
              <p:nvPr/>
            </p:nvSpPr>
            <p:spPr>
              <a:xfrm>
                <a:off x="870689" y="2026508"/>
                <a:ext cx="69461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1FA9C7-A031-4B77-9856-D89FB5088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9" y="2026508"/>
                <a:ext cx="6946132" cy="506870"/>
              </a:xfrm>
              <a:prstGeom prst="rect">
                <a:avLst/>
              </a:prstGeom>
              <a:blipFill>
                <a:blip r:embed="rId2"/>
                <a:stretch>
                  <a:fillRect t="-72619" b="-1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8C01A2-24CF-44ED-82D2-7E6BA0A01330}"/>
                  </a:ext>
                </a:extLst>
              </p:cNvPr>
              <p:cNvSpPr txBox="1"/>
              <p:nvPr/>
            </p:nvSpPr>
            <p:spPr>
              <a:xfrm>
                <a:off x="870689" y="2778210"/>
                <a:ext cx="714169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8C01A2-24CF-44ED-82D2-7E6BA0A0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9" y="2778210"/>
                <a:ext cx="7141699" cy="506870"/>
              </a:xfrm>
              <a:prstGeom prst="rect">
                <a:avLst/>
              </a:prstGeom>
              <a:blipFill>
                <a:blip r:embed="rId3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FC05EE-5447-4291-83D1-B2BEBC91F1DD}"/>
                  </a:ext>
                </a:extLst>
              </p:cNvPr>
              <p:cNvSpPr txBox="1"/>
              <p:nvPr/>
            </p:nvSpPr>
            <p:spPr>
              <a:xfrm>
                <a:off x="809368" y="4491681"/>
                <a:ext cx="9814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高位补零，但要分别乘以</a:t>
                </a:r>
                <a:r>
                  <a:rPr lang="en-US" altLang="zh-CN" dirty="0"/>
                  <a:t>cos…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sin..</a:t>
                </a:r>
                <a:r>
                  <a:rPr lang="zh-CN" altLang="en-US" dirty="0"/>
                  <a:t>，进行两次傅里叶变换（暂时没想到或找到更好的办法）</a:t>
                </a:r>
                <a:endParaRPr lang="en-US" altLang="zh-CN" dirty="0"/>
              </a:p>
              <a:p>
                <a:r>
                  <a:rPr lang="zh-CN" altLang="en-US" dirty="0"/>
                  <a:t>分别取实部和虚部。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FC05EE-5447-4291-83D1-B2BEBC91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68" y="4491681"/>
                <a:ext cx="9814162" cy="646331"/>
              </a:xfrm>
              <a:prstGeom prst="rect">
                <a:avLst/>
              </a:prstGeom>
              <a:blipFill>
                <a:blip r:embed="rId4"/>
                <a:stretch>
                  <a:fillRect l="-559" t="-6604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787965FE-09EC-4E6C-904E-67517F94C746}"/>
              </a:ext>
            </a:extLst>
          </p:cNvPr>
          <p:cNvSpPr/>
          <p:nvPr/>
        </p:nvSpPr>
        <p:spPr>
          <a:xfrm rot="16200000">
            <a:off x="3435179" y="2873113"/>
            <a:ext cx="185352" cy="11035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E21E6-7194-45D1-BCFA-2EB0C041DFBA}"/>
              </a:ext>
            </a:extLst>
          </p:cNvPr>
          <p:cNvSpPr txBox="1"/>
          <p:nvPr/>
        </p:nvSpPr>
        <p:spPr>
          <a:xfrm>
            <a:off x="2680226" y="351686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FFT</a:t>
            </a:r>
            <a:r>
              <a:rPr lang="zh-CN" altLang="en-US" dirty="0"/>
              <a:t>取实部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EADC975-1319-4820-B58A-D2FDCF77A68A}"/>
              </a:ext>
            </a:extLst>
          </p:cNvPr>
          <p:cNvSpPr/>
          <p:nvPr/>
        </p:nvSpPr>
        <p:spPr>
          <a:xfrm rot="16200000">
            <a:off x="6850953" y="2825990"/>
            <a:ext cx="185352" cy="11035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C4C654-F1F0-47EA-A663-E73D59177CAE}"/>
              </a:ext>
            </a:extLst>
          </p:cNvPr>
          <p:cNvSpPr txBox="1"/>
          <p:nvPr/>
        </p:nvSpPr>
        <p:spPr>
          <a:xfrm>
            <a:off x="6096000" y="3469745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第二个</a:t>
            </a:r>
            <a:r>
              <a:rPr lang="en-US" altLang="zh-CN" dirty="0"/>
              <a:t>FFT</a:t>
            </a:r>
            <a:r>
              <a:rPr lang="zh-CN" altLang="en-US" dirty="0"/>
              <a:t>取虚部</a:t>
            </a:r>
          </a:p>
        </p:txBody>
      </p:sp>
    </p:spTree>
    <p:extLst>
      <p:ext uri="{BB962C8B-B14F-4D97-AF65-F5344CB8AC3E}">
        <p14:creationId xmlns:p14="http://schemas.microsoft.com/office/powerpoint/2010/main" val="11719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D539A-0947-4F60-8977-0F7730780930}"/>
              </a:ext>
            </a:extLst>
          </p:cNvPr>
          <p:cNvSpPr txBox="1"/>
          <p:nvPr/>
        </p:nvSpPr>
        <p:spPr>
          <a:xfrm>
            <a:off x="426308" y="3768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2F737-C5BF-49D8-99EF-4AAAC78533AD}"/>
              </a:ext>
            </a:extLst>
          </p:cNvPr>
          <p:cNvSpPr txBox="1"/>
          <p:nvPr/>
        </p:nvSpPr>
        <p:spPr>
          <a:xfrm>
            <a:off x="951470" y="1421027"/>
            <a:ext cx="4764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基于作业一的</a:t>
            </a:r>
            <a:r>
              <a:rPr lang="en-US" altLang="zh-CN" dirty="0"/>
              <a:t>Image</a:t>
            </a:r>
            <a:r>
              <a:rPr lang="zh-CN" altLang="en-US" dirty="0"/>
              <a:t>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Fourier</a:t>
            </a:r>
            <a:r>
              <a:rPr lang="zh-CN" altLang="en-US" dirty="0"/>
              <a:t>系列函数，以及</a:t>
            </a:r>
            <a:r>
              <a:rPr lang="en-US" altLang="zh-CN" dirty="0"/>
              <a:t>Spectrum</a:t>
            </a:r>
            <a:r>
              <a:rPr lang="zh-CN" altLang="en-US" dirty="0"/>
              <a:t>频谱类。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E3FECA-C38A-4387-8A3D-EFDEE7722561}"/>
              </a:ext>
            </a:extLst>
          </p:cNvPr>
          <p:cNvSpPr txBox="1"/>
          <p:nvPr/>
        </p:nvSpPr>
        <p:spPr>
          <a:xfrm>
            <a:off x="951470" y="3124200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频谱可视化使用幅度谱，频谱取绝对值，取</a:t>
            </a:r>
            <a:r>
              <a:rPr lang="en-US" altLang="zh-CN" dirty="0"/>
              <a:t>log</a:t>
            </a:r>
            <a:r>
              <a:rPr lang="zh-CN" altLang="en-US"/>
              <a:t>，再最大最小值归一化。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339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Cambria Math</vt:lpstr>
      <vt:lpstr>Office 主题</vt:lpstr>
      <vt:lpstr>傅里叶变换和离散余弦变换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傅里叶变换和离散余弦变换</dc:title>
  <dc:creator>admin</dc:creator>
  <cp:lastModifiedBy>admin</cp:lastModifiedBy>
  <cp:revision>22</cp:revision>
  <dcterms:created xsi:type="dcterms:W3CDTF">2024-04-23T14:49:15Z</dcterms:created>
  <dcterms:modified xsi:type="dcterms:W3CDTF">2024-05-12T02:34:01Z</dcterms:modified>
</cp:coreProperties>
</file>