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5.jpg" ContentType="image/jpeg"/>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80" r:id="rId3"/>
    <p:sldId id="379" r:id="rId4"/>
    <p:sldId id="261" r:id="rId5"/>
    <p:sldId id="381" r:id="rId6"/>
    <p:sldId id="382" r:id="rId7"/>
    <p:sldId id="361"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478"/>
    <a:srgbClr val="2862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AB6D88B-C654-4B30-87A3-F3A02CF40C76}" type="datetimeFigureOut">
              <a:rPr lang="en-US" smtClean="0"/>
              <a:t>4/9/2021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1FDBCC-2362-4A65-9343-5902A04AB6EC}" type="slidenum">
              <a:rPr lang="en-US" smtClean="0"/>
              <a:t>‹#›</a:t>
            </a:fld>
            <a:endParaRPr lang="en-US"/>
          </a:p>
        </p:txBody>
      </p:sp>
    </p:spTree>
    <p:extLst>
      <p:ext uri="{BB962C8B-B14F-4D97-AF65-F5344CB8AC3E}">
        <p14:creationId xmlns:p14="http://schemas.microsoft.com/office/powerpoint/2010/main" val="2382159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6"/>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2191999" cy="6857998"/>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0"/>
            <a:ext cx="6126480" cy="6858000"/>
          </a:xfrm>
          <a:custGeom>
            <a:avLst/>
            <a:gdLst/>
            <a:ahLst/>
            <a:cxnLst/>
            <a:rect l="l" t="t" r="r" b="b"/>
            <a:pathLst>
              <a:path w="6126480" h="6858000">
                <a:moveTo>
                  <a:pt x="6126098" y="0"/>
                </a:moveTo>
                <a:lnTo>
                  <a:pt x="2586735" y="0"/>
                </a:lnTo>
                <a:lnTo>
                  <a:pt x="0" y="830834"/>
                </a:lnTo>
                <a:lnTo>
                  <a:pt x="0" y="6148844"/>
                </a:lnTo>
                <a:lnTo>
                  <a:pt x="870683" y="6857997"/>
                </a:lnTo>
                <a:lnTo>
                  <a:pt x="5389498" y="6857997"/>
                </a:lnTo>
                <a:lnTo>
                  <a:pt x="6126098" y="0"/>
                </a:lnTo>
                <a:close/>
              </a:path>
            </a:pathLst>
          </a:custGeom>
          <a:solidFill>
            <a:srgbClr val="001F5F">
              <a:alpha val="85096"/>
            </a:srgbClr>
          </a:solidFill>
        </p:spPr>
        <p:txBody>
          <a:bodyPr wrap="square" lIns="0" tIns="0" rIns="0" bIns="0" rtlCol="0"/>
          <a:lstStyle/>
          <a:p>
            <a:endParaRPr/>
          </a:p>
        </p:txBody>
      </p:sp>
      <p:sp>
        <p:nvSpPr>
          <p:cNvPr id="2" name="Holder 2"/>
          <p:cNvSpPr>
            <a:spLocks noGrp="1"/>
          </p:cNvSpPr>
          <p:nvPr>
            <p:ph type="ctrTitle"/>
          </p:nvPr>
        </p:nvSpPr>
        <p:spPr>
          <a:xfrm>
            <a:off x="535940" y="2707385"/>
            <a:ext cx="11120119"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Bookman Old Style"/>
                <a:cs typeface="Bookman Old Style"/>
              </a:defRPr>
            </a:lvl1pPr>
          </a:lstStyle>
          <a:p>
            <a:endParaRPr/>
          </a:p>
        </p:txBody>
      </p:sp>
      <p:sp>
        <p:nvSpPr>
          <p:cNvPr id="3" name="Holder 3"/>
          <p:cNvSpPr>
            <a:spLocks noGrp="1"/>
          </p:cNvSpPr>
          <p:nvPr>
            <p:ph sz="half" idx="2"/>
          </p:nvPr>
        </p:nvSpPr>
        <p:spPr>
          <a:xfrm>
            <a:off x="266700" y="1921764"/>
            <a:ext cx="5463540" cy="46316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66700" y="801623"/>
            <a:ext cx="4724400" cy="3983990"/>
          </a:xfrm>
          <a:custGeom>
            <a:avLst/>
            <a:gdLst/>
            <a:ahLst/>
            <a:cxnLst/>
            <a:rect l="l" t="t" r="r" b="b"/>
            <a:pathLst>
              <a:path w="4724400" h="3983990">
                <a:moveTo>
                  <a:pt x="0" y="3983736"/>
                </a:moveTo>
                <a:lnTo>
                  <a:pt x="4724400" y="3983736"/>
                </a:lnTo>
                <a:lnTo>
                  <a:pt x="4724400" y="0"/>
                </a:lnTo>
                <a:lnTo>
                  <a:pt x="0" y="0"/>
                </a:lnTo>
                <a:lnTo>
                  <a:pt x="0" y="3983736"/>
                </a:lnTo>
                <a:close/>
              </a:path>
            </a:pathLst>
          </a:custGeom>
          <a:solidFill>
            <a:srgbClr val="FFFFFF"/>
          </a:solidFill>
        </p:spPr>
        <p:txBody>
          <a:bodyPr wrap="square" lIns="0" tIns="0" rIns="0" bIns="0" rtlCol="0"/>
          <a:lstStyle/>
          <a:p>
            <a:endParaRPr/>
          </a:p>
        </p:txBody>
      </p:sp>
      <p:sp>
        <p:nvSpPr>
          <p:cNvPr id="18" name="bk object 18"/>
          <p:cNvSpPr/>
          <p:nvPr/>
        </p:nvSpPr>
        <p:spPr>
          <a:xfrm>
            <a:off x="266700" y="3346703"/>
            <a:ext cx="4724400" cy="1438910"/>
          </a:xfrm>
          <a:custGeom>
            <a:avLst/>
            <a:gdLst/>
            <a:ahLst/>
            <a:cxnLst/>
            <a:rect l="l" t="t" r="r" b="b"/>
            <a:pathLst>
              <a:path w="4724400" h="1438910">
                <a:moveTo>
                  <a:pt x="0" y="1438656"/>
                </a:moveTo>
                <a:lnTo>
                  <a:pt x="4724400" y="1438656"/>
                </a:lnTo>
                <a:lnTo>
                  <a:pt x="4724400" y="0"/>
                </a:lnTo>
                <a:lnTo>
                  <a:pt x="0" y="0"/>
                </a:lnTo>
                <a:lnTo>
                  <a:pt x="0" y="1438656"/>
                </a:lnTo>
                <a:close/>
              </a:path>
            </a:pathLst>
          </a:custGeom>
          <a:ln w="12192">
            <a:solidFill>
              <a:srgbClr val="30528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reaker Slide layout">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1652007F-B5F7-4CE8-9258-9D037DA4E10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648" r="9375" b="4648"/>
          <a:stretch/>
        </p:blipFill>
        <p:spPr>
          <a:xfrm>
            <a:off x="0" y="0"/>
            <a:ext cx="12192000" cy="6858000"/>
          </a:xfrm>
          <a:prstGeom prst="rect">
            <a:avLst/>
          </a:prstGeom>
        </p:spPr>
      </p:pic>
      <p:sp>
        <p:nvSpPr>
          <p:cNvPr id="12" name="Freeform: Shape 11">
            <a:extLst>
              <a:ext uri="{FF2B5EF4-FFF2-40B4-BE49-F238E27FC236}">
                <a16:creationId xmlns="" xmlns:a16="http://schemas.microsoft.com/office/drawing/2014/main" id="{2A0FBE14-6334-4302-AE92-9E637A8A9024}"/>
              </a:ext>
            </a:extLst>
          </p:cNvPr>
          <p:cNvSpPr/>
          <p:nvPr userDrawn="1"/>
        </p:nvSpPr>
        <p:spPr>
          <a:xfrm rot="2349733">
            <a:off x="-773866" y="-1117011"/>
            <a:ext cx="7985028" cy="8636324"/>
          </a:xfrm>
          <a:custGeom>
            <a:avLst/>
            <a:gdLst>
              <a:gd name="connsiteX0" fmla="*/ 1480946 w 7985028"/>
              <a:gd name="connsiteY0" fmla="*/ 2235198 h 8636324"/>
              <a:gd name="connsiteX1" fmla="*/ 4225263 w 7985028"/>
              <a:gd name="connsiteY1" fmla="*/ 0 h 8636324"/>
              <a:gd name="connsiteX2" fmla="*/ 7985028 w 7985028"/>
              <a:gd name="connsiteY2" fmla="*/ 5782646 h 8636324"/>
              <a:gd name="connsiteX3" fmla="*/ 4481359 w 7985028"/>
              <a:gd name="connsiteY3" fmla="*/ 8636324 h 8636324"/>
              <a:gd name="connsiteX4" fmla="*/ 3358423 w 7985028"/>
              <a:gd name="connsiteY4" fmla="*/ 8636324 h 8636324"/>
              <a:gd name="connsiteX5" fmla="*/ 0 w 7985028"/>
              <a:gd name="connsiteY5" fmla="*/ 4512942 h 863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5028" h="8636324">
                <a:moveTo>
                  <a:pt x="1480946" y="2235198"/>
                </a:moveTo>
                <a:lnTo>
                  <a:pt x="4225263" y="0"/>
                </a:lnTo>
                <a:lnTo>
                  <a:pt x="7985028" y="5782646"/>
                </a:lnTo>
                <a:lnTo>
                  <a:pt x="4481359" y="8636324"/>
                </a:lnTo>
                <a:lnTo>
                  <a:pt x="3358423" y="8636324"/>
                </a:lnTo>
                <a:lnTo>
                  <a:pt x="0" y="4512942"/>
                </a:lnTo>
                <a:close/>
              </a:path>
            </a:pathLst>
          </a:custGeom>
          <a:solidFill>
            <a:srgbClr val="0020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4" name="Text Placeholder 13">
            <a:extLst>
              <a:ext uri="{FF2B5EF4-FFF2-40B4-BE49-F238E27FC236}">
                <a16:creationId xmlns="" xmlns:a16="http://schemas.microsoft.com/office/drawing/2014/main" id="{666B2A81-CF3B-480A-B637-C8952AA5B6E0}"/>
              </a:ext>
            </a:extLst>
          </p:cNvPr>
          <p:cNvSpPr>
            <a:spLocks noGrp="1"/>
          </p:cNvSpPr>
          <p:nvPr>
            <p:ph type="body" sz="quarter" idx="10" hasCustomPrompt="1"/>
          </p:nvPr>
        </p:nvSpPr>
        <p:spPr>
          <a:xfrm>
            <a:off x="438150" y="1495425"/>
            <a:ext cx="4914900" cy="3867150"/>
          </a:xfrm>
          <a:prstGeom prst="rect">
            <a:avLst/>
          </a:prstGeom>
        </p:spPr>
        <p:txBody>
          <a:bodyPr/>
          <a:lstStyle>
            <a:lvl1pPr marL="0" indent="0">
              <a:buNone/>
              <a:defRPr sz="6000" b="1">
                <a:solidFill>
                  <a:schemeClr val="bg1"/>
                </a:solidFill>
                <a:latin typeface="Segoe UI" panose="020B0502040204020203" pitchFamily="34" charset="0"/>
                <a:cs typeface="Segoe UI" panose="020B0502040204020203" pitchFamily="34" charset="0"/>
              </a:defRPr>
            </a:lvl1pPr>
          </a:lstStyle>
          <a:p>
            <a:pPr lvl="0"/>
            <a:r>
              <a:rPr lang="en-IN" sz="6000" dirty="0">
                <a:latin typeface="Segoe UI" panose="020B0502040204020203" pitchFamily="34" charset="0"/>
                <a:cs typeface="Segoe UI" panose="020B0502040204020203" pitchFamily="34" charset="0"/>
              </a:rPr>
              <a:t>ENTER BREAKER SLIDE TITLE HERE</a:t>
            </a:r>
            <a:endParaRPr lang="en-IN" dirty="0"/>
          </a:p>
        </p:txBody>
      </p:sp>
    </p:spTree>
    <p:extLst>
      <p:ext uri="{BB962C8B-B14F-4D97-AF65-F5344CB8AC3E}">
        <p14:creationId xmlns:p14="http://schemas.microsoft.com/office/powerpoint/2010/main" val="294967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0415" y="269747"/>
            <a:ext cx="11637264" cy="139446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87095" y="356615"/>
            <a:ext cx="11417808" cy="1202690"/>
          </a:xfrm>
          <a:prstGeom prst="rect">
            <a:avLst/>
          </a:prstGeom>
        </p:spPr>
        <p:txBody>
          <a:bodyPr wrap="square" lIns="0" tIns="0" rIns="0" bIns="0">
            <a:spAutoFit/>
          </a:bodyPr>
          <a:lstStyle>
            <a:lvl1pPr>
              <a:defRPr sz="3600" b="0" i="0">
                <a:solidFill>
                  <a:schemeClr val="bg1"/>
                </a:solidFill>
                <a:latin typeface="Bookman Old Style"/>
                <a:cs typeface="Bookman Old Style"/>
              </a:defRPr>
            </a:lvl1pPr>
          </a:lstStyle>
          <a:p>
            <a:endParaRPr/>
          </a:p>
        </p:txBody>
      </p:sp>
      <p:sp>
        <p:nvSpPr>
          <p:cNvPr id="3" name="Holder 3"/>
          <p:cNvSpPr>
            <a:spLocks noGrp="1"/>
          </p:cNvSpPr>
          <p:nvPr>
            <p:ph type="body" idx="1"/>
          </p:nvPr>
        </p:nvSpPr>
        <p:spPr>
          <a:xfrm>
            <a:off x="465531" y="1949323"/>
            <a:ext cx="11260937" cy="32810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jfif"/><Relationship Id="rId5" Type="http://schemas.microsoft.com/office/2007/relationships/hdphoto" Target="../media/hdphoto2.wdp"/><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6.png"/><Relationship Id="rId2" Type="http://schemas.openxmlformats.org/officeDocument/2006/relationships/image" Target="../media/image12.jp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5.png"/><Relationship Id="rId4" Type="http://schemas.openxmlformats.org/officeDocument/2006/relationships/image" Target="../media/image14.jfif"/></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6700" y="3352800"/>
            <a:ext cx="4724400" cy="14478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bject 2"/>
          <p:cNvSpPr txBox="1"/>
          <p:nvPr/>
        </p:nvSpPr>
        <p:spPr>
          <a:xfrm>
            <a:off x="266700" y="801623"/>
            <a:ext cx="4724400" cy="2286523"/>
          </a:xfrm>
          <a:prstGeom prst="rect">
            <a:avLst/>
          </a:prstGeom>
          <a:solidFill>
            <a:schemeClr val="bg2"/>
          </a:solidFill>
          <a:ln w="28575">
            <a:solidFill>
              <a:schemeClr val="bg2">
                <a:lumMod val="10000"/>
              </a:schemeClr>
            </a:solidFill>
          </a:ln>
        </p:spPr>
        <p:txBody>
          <a:bodyPr vert="horz" wrap="square" lIns="0" tIns="3810" rIns="0" bIns="0" rtlCol="0">
            <a:spAutoFit/>
          </a:bodyPr>
          <a:lstStyle/>
          <a:p>
            <a:pPr marL="373380">
              <a:lnSpc>
                <a:spcPct val="100000"/>
              </a:lnSpc>
            </a:pPr>
            <a:endParaRPr lang="en-US" sz="900" b="1" dirty="0" smtClean="0">
              <a:solidFill>
                <a:srgbClr val="2D3092"/>
              </a:solidFill>
              <a:latin typeface="Bookman Old Style"/>
              <a:cs typeface="Bookman Old Style"/>
            </a:endParaRPr>
          </a:p>
          <a:p>
            <a:pPr marL="373380">
              <a:lnSpc>
                <a:spcPct val="100000"/>
              </a:lnSpc>
            </a:pPr>
            <a:endParaRPr lang="en-US" sz="900" b="1" dirty="0">
              <a:solidFill>
                <a:srgbClr val="2D3092"/>
              </a:solidFill>
              <a:latin typeface="Bookman Old Style"/>
              <a:cs typeface="Bookman Old Style"/>
            </a:endParaRPr>
          </a:p>
          <a:p>
            <a:pPr marL="373380">
              <a:lnSpc>
                <a:spcPct val="100000"/>
              </a:lnSpc>
            </a:pPr>
            <a:r>
              <a:rPr lang="en-US" sz="3600" b="1" dirty="0" smtClean="0">
                <a:solidFill>
                  <a:srgbClr val="2D3092"/>
                </a:solidFill>
                <a:latin typeface="Bookman Old Style"/>
                <a:cs typeface="Bookman Old Style"/>
              </a:rPr>
              <a:t>Business Insights</a:t>
            </a:r>
          </a:p>
          <a:p>
            <a:pPr marL="2237105">
              <a:lnSpc>
                <a:spcPct val="100000"/>
              </a:lnSpc>
              <a:spcBef>
                <a:spcPts val="1045"/>
              </a:spcBef>
            </a:pPr>
            <a:endParaRPr lang="en-US" sz="700" b="1" dirty="0" smtClean="0">
              <a:latin typeface="Arial"/>
              <a:cs typeface="Arial"/>
            </a:endParaRPr>
          </a:p>
          <a:p>
            <a:pPr marL="2237105">
              <a:lnSpc>
                <a:spcPct val="100000"/>
              </a:lnSpc>
              <a:spcBef>
                <a:spcPts val="1045"/>
              </a:spcBef>
            </a:pPr>
            <a:r>
              <a:rPr lang="en-US" sz="2400" b="1" dirty="0" smtClean="0">
                <a:latin typeface="Arial"/>
                <a:cs typeface="Arial"/>
              </a:rPr>
              <a:t>~OTT Platforms</a:t>
            </a:r>
            <a:endParaRPr lang="en-US" sz="1050" b="1" dirty="0" smtClean="0">
              <a:latin typeface="Arial"/>
              <a:cs typeface="Arial"/>
            </a:endParaRPr>
          </a:p>
          <a:p>
            <a:pPr marL="2237105">
              <a:lnSpc>
                <a:spcPct val="100000"/>
              </a:lnSpc>
              <a:spcBef>
                <a:spcPts val="1045"/>
              </a:spcBef>
            </a:pPr>
            <a:endParaRPr lang="en-US" sz="1000" b="1" dirty="0">
              <a:latin typeface="Arial"/>
              <a:cs typeface="Arial"/>
            </a:endParaRPr>
          </a:p>
          <a:p>
            <a:pPr marL="2237105">
              <a:lnSpc>
                <a:spcPct val="100000"/>
              </a:lnSpc>
              <a:spcBef>
                <a:spcPts val="1045"/>
              </a:spcBef>
            </a:pPr>
            <a:endParaRPr lang="en-US" sz="2000" dirty="0">
              <a:latin typeface="Arial"/>
              <a:cs typeface="Arial"/>
            </a:endParaRPr>
          </a:p>
        </p:txBody>
      </p:sp>
      <p:sp>
        <p:nvSpPr>
          <p:cNvPr id="3" name="TextBox 2"/>
          <p:cNvSpPr txBox="1"/>
          <p:nvPr/>
        </p:nvSpPr>
        <p:spPr>
          <a:xfrm>
            <a:off x="533400" y="3505200"/>
            <a:ext cx="3886200" cy="369332"/>
          </a:xfrm>
          <a:prstGeom prst="rect">
            <a:avLst/>
          </a:prstGeom>
          <a:noFill/>
        </p:spPr>
        <p:txBody>
          <a:bodyPr wrap="square" rtlCol="0">
            <a:spAutoFit/>
          </a:bodyPr>
          <a:lstStyle/>
          <a:p>
            <a:r>
              <a:rPr lang="en-IN" b="1" dirty="0" smtClean="0">
                <a:solidFill>
                  <a:srgbClr val="002060"/>
                </a:solidFill>
              </a:rPr>
              <a:t>A Submission by Team Quarantino.</a:t>
            </a:r>
            <a:endParaRPr lang="en-IN" b="1" dirty="0">
              <a:solidFill>
                <a:srgbClr val="002060"/>
              </a:solidFill>
            </a:endParaRPr>
          </a:p>
        </p:txBody>
      </p:sp>
      <p:sp>
        <p:nvSpPr>
          <p:cNvPr id="4" name="TextBox 3"/>
          <p:cNvSpPr txBox="1"/>
          <p:nvPr/>
        </p:nvSpPr>
        <p:spPr>
          <a:xfrm>
            <a:off x="3276600" y="4038600"/>
            <a:ext cx="1638300" cy="646331"/>
          </a:xfrm>
          <a:prstGeom prst="rect">
            <a:avLst/>
          </a:prstGeom>
          <a:noFill/>
        </p:spPr>
        <p:txBody>
          <a:bodyPr wrap="square" rtlCol="0">
            <a:spAutoFit/>
          </a:bodyPr>
          <a:lstStyle/>
          <a:p>
            <a:r>
              <a:rPr lang="en-IN" b="1" dirty="0" smtClean="0">
                <a:solidFill>
                  <a:srgbClr val="002060"/>
                </a:solidFill>
              </a:rPr>
              <a:t>~ Namita Goyal</a:t>
            </a:r>
          </a:p>
          <a:p>
            <a:r>
              <a:rPr lang="en-IN" b="1" dirty="0" smtClean="0">
                <a:solidFill>
                  <a:srgbClr val="002060"/>
                </a:solidFill>
              </a:rPr>
              <a:t>~ Ujjwal Gupta</a:t>
            </a:r>
            <a:endParaRPr lang="en-IN" b="1" dirty="0">
              <a:solidFill>
                <a:srgbClr val="002060"/>
              </a:solidFill>
            </a:endParaRPr>
          </a:p>
        </p:txBody>
      </p:sp>
      <p:sp>
        <p:nvSpPr>
          <p:cNvPr id="6" name="Rectangle 5"/>
          <p:cNvSpPr/>
          <p:nvPr/>
        </p:nvSpPr>
        <p:spPr>
          <a:xfrm>
            <a:off x="266700" y="2611093"/>
            <a:ext cx="4724400" cy="741707"/>
          </a:xfrm>
          <a:prstGeom prst="rect">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4188" y="2327218"/>
            <a:ext cx="1681162" cy="12239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7095" y="356615"/>
            <a:ext cx="7690105" cy="764953"/>
          </a:xfrm>
          <a:prstGeom prst="rect">
            <a:avLst/>
          </a:prstGeom>
          <a:solidFill>
            <a:schemeClr val="tx2">
              <a:lumMod val="50000"/>
              <a:alpha val="78000"/>
            </a:schemeClr>
          </a:solidFill>
        </p:spPr>
        <p:txBody>
          <a:bodyPr vert="horz" wrap="square" lIns="0" tIns="269875" rIns="0" bIns="0" rtlCol="0">
            <a:spAutoFit/>
          </a:bodyPr>
          <a:lstStyle/>
          <a:p>
            <a:pPr marL="90805">
              <a:spcBef>
                <a:spcPts val="2125"/>
              </a:spcBef>
            </a:pPr>
            <a:r>
              <a:rPr lang="en-US" sz="3200" dirty="0" smtClean="0"/>
              <a:t>Solution Overview</a:t>
            </a:r>
            <a:endParaRPr lang="en-US" sz="3200" dirty="0"/>
          </a:p>
        </p:txBody>
      </p:sp>
      <p:sp>
        <p:nvSpPr>
          <p:cNvPr id="6" name="TextBox 5"/>
          <p:cNvSpPr txBox="1"/>
          <p:nvPr/>
        </p:nvSpPr>
        <p:spPr>
          <a:xfrm>
            <a:off x="685800" y="2057400"/>
            <a:ext cx="8686800" cy="4093428"/>
          </a:xfrm>
          <a:prstGeom prst="rect">
            <a:avLst/>
          </a:prstGeom>
          <a:noFill/>
        </p:spPr>
        <p:txBody>
          <a:bodyPr wrap="square" rtlCol="0">
            <a:spAutoFit/>
          </a:bodyPr>
          <a:lstStyle/>
          <a:p>
            <a:r>
              <a:rPr lang="en-US" sz="2400" b="1" u="sng" dirty="0" smtClean="0"/>
              <a:t>Case Scenario</a:t>
            </a:r>
            <a:r>
              <a:rPr lang="en-US" sz="2000" dirty="0" smtClean="0"/>
              <a:t>: Let us have a </a:t>
            </a:r>
            <a:r>
              <a:rPr lang="en-US" sz="2000" dirty="0" smtClean="0"/>
              <a:t>view </a:t>
            </a:r>
            <a:r>
              <a:rPr lang="en-US" sz="2000" dirty="0" smtClean="0"/>
              <a:t>at two people Ajay and Reema.</a:t>
            </a:r>
          </a:p>
          <a:p>
            <a:endParaRPr lang="en-US" sz="2000" dirty="0" smtClean="0"/>
          </a:p>
          <a:p>
            <a:r>
              <a:rPr lang="en-US" sz="2000" dirty="0" smtClean="0"/>
              <a:t>Reema is the marketing head of PVR solutions and is looking for a </a:t>
            </a:r>
            <a:r>
              <a:rPr lang="en-US" sz="2000" u="sng" dirty="0" smtClean="0"/>
              <a:t>potential platform for advertising</a:t>
            </a:r>
            <a:r>
              <a:rPr lang="en-US" sz="2000" dirty="0" smtClean="0"/>
              <a:t> products of her firm.</a:t>
            </a:r>
          </a:p>
          <a:p>
            <a:endParaRPr lang="en-US" dirty="0" smtClean="0"/>
          </a:p>
          <a:p>
            <a:r>
              <a:rPr lang="en-US" sz="2000" dirty="0" smtClean="0"/>
              <a:t>Ajay is a very busy person, he is an employee in a company and is always short of time, although tired from his daily routine, he wants to take a break and decides to </a:t>
            </a:r>
            <a:r>
              <a:rPr lang="en-US" sz="2000" u="sng" dirty="0" smtClean="0"/>
              <a:t>watch something</a:t>
            </a:r>
            <a:r>
              <a:rPr lang="en-US" sz="2000" dirty="0" smtClean="0"/>
              <a:t> on OTT platform to refresh his mind but he neither knows what to watch nor want to spend ample time on internet searching for a match.</a:t>
            </a:r>
          </a:p>
          <a:p>
            <a:endParaRPr lang="en-US" sz="2000" dirty="0"/>
          </a:p>
          <a:p>
            <a:r>
              <a:rPr lang="en-US" sz="2000" dirty="0" smtClean="0"/>
              <a:t>Aim of this presentation is to help Ajay and Reema through data-oriented approach.</a:t>
            </a:r>
            <a:endParaRPr lang="en-IN" sz="2000" dirty="0" smtClean="0"/>
          </a:p>
          <a:p>
            <a:endParaRPr lang="en-US" sz="2000" dirty="0" smtClean="0"/>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95531" l="0" r="100000">
                        <a14:foregroundMark x1="52128" y1="79330" x2="52128" y2="79330"/>
                        <a14:foregroundMark x1="19149" y1="86034" x2="19149" y2="86034"/>
                      </a14:backgroundRemoval>
                    </a14:imgEffect>
                  </a14:imgLayer>
                </a14:imgProps>
              </a:ext>
              <a:ext uri="{28A0092B-C50C-407E-A947-70E740481C1C}">
                <a14:useLocalDpi xmlns:a14="http://schemas.microsoft.com/office/drawing/2010/main" val="0"/>
              </a:ext>
            </a:extLst>
          </a:blip>
          <a:stretch>
            <a:fillRect/>
          </a:stretch>
        </p:blipFill>
        <p:spPr>
          <a:xfrm>
            <a:off x="9220200" y="3200400"/>
            <a:ext cx="2686050" cy="1981200"/>
          </a:xfrm>
          <a:prstGeom prst="rect">
            <a:avLst/>
          </a:prstGeom>
        </p:spPr>
      </p:pic>
    </p:spTree>
    <p:extLst>
      <p:ext uri="{BB962C8B-B14F-4D97-AF65-F5344CB8AC3E}">
        <p14:creationId xmlns:p14="http://schemas.microsoft.com/office/powerpoint/2010/main" val="333081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0191" y="3896738"/>
            <a:ext cx="7772400" cy="2864604"/>
          </a:xfrm>
          <a:prstGeom prst="roundRect">
            <a:avLst/>
          </a:prstGeom>
          <a:solidFill>
            <a:srgbClr val="DCE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7875" r="8347"/>
          <a:stretch/>
        </p:blipFill>
        <p:spPr>
          <a:xfrm rot="1259226">
            <a:off x="684105" y="5182947"/>
            <a:ext cx="1798951" cy="1174766"/>
          </a:xfrm>
          <a:prstGeom prst="rect">
            <a:avLst/>
          </a:prstGeom>
        </p:spPr>
      </p:pic>
      <p:sp>
        <p:nvSpPr>
          <p:cNvPr id="5" name="object 5"/>
          <p:cNvSpPr txBox="1">
            <a:spLocks noGrp="1"/>
          </p:cNvSpPr>
          <p:nvPr>
            <p:ph type="title"/>
          </p:nvPr>
        </p:nvSpPr>
        <p:spPr>
          <a:xfrm>
            <a:off x="387095" y="356615"/>
            <a:ext cx="7515193" cy="764953"/>
          </a:xfrm>
          <a:prstGeom prst="rect">
            <a:avLst/>
          </a:prstGeom>
          <a:solidFill>
            <a:schemeClr val="tx2">
              <a:lumMod val="50000"/>
              <a:alpha val="78000"/>
            </a:schemeClr>
          </a:solidFill>
        </p:spPr>
        <p:txBody>
          <a:bodyPr vert="horz" wrap="square" lIns="0" tIns="269875" rIns="0" bIns="0" rtlCol="0">
            <a:spAutoFit/>
          </a:bodyPr>
          <a:lstStyle/>
          <a:p>
            <a:pPr marL="90805">
              <a:spcBef>
                <a:spcPts val="2125"/>
              </a:spcBef>
            </a:pPr>
            <a:r>
              <a:rPr lang="en-US" sz="3200" dirty="0" smtClean="0"/>
              <a:t>Data Sets Used and Their Summary</a:t>
            </a:r>
            <a:endParaRPr lang="en-US" sz="3200" dirty="0"/>
          </a:p>
        </p:txBody>
      </p:sp>
      <p:graphicFrame>
        <p:nvGraphicFramePr>
          <p:cNvPr id="99" name="Table 98">
            <a:extLst>
              <a:ext uri="{FF2B5EF4-FFF2-40B4-BE49-F238E27FC236}">
                <a16:creationId xmlns="" xmlns:a16="http://schemas.microsoft.com/office/drawing/2014/main" id="{5D63751A-FC27-4ADB-9A77-381540477563}"/>
              </a:ext>
            </a:extLst>
          </p:cNvPr>
          <p:cNvGraphicFramePr>
            <a:graphicFrameLocks noGrp="1"/>
          </p:cNvGraphicFramePr>
          <p:nvPr>
            <p:extLst>
              <p:ext uri="{D42A27DB-BD31-4B8C-83A1-F6EECF244321}">
                <p14:modId xmlns:p14="http://schemas.microsoft.com/office/powerpoint/2010/main" val="225899721"/>
              </p:ext>
            </p:extLst>
          </p:nvPr>
        </p:nvGraphicFramePr>
        <p:xfrm>
          <a:off x="1449378" y="2088066"/>
          <a:ext cx="10742622" cy="3371544"/>
        </p:xfrm>
        <a:graphic>
          <a:graphicData uri="http://schemas.openxmlformats.org/drawingml/2006/table">
            <a:tbl>
              <a:tblPr firstRow="1" bandRow="1"/>
              <a:tblGrid>
                <a:gridCol w="10742622">
                  <a:extLst>
                    <a:ext uri="{9D8B030D-6E8A-4147-A177-3AD203B41FA5}">
                      <a16:colId xmlns="" xmlns:a16="http://schemas.microsoft.com/office/drawing/2014/main" val="20001"/>
                    </a:ext>
                  </a:extLst>
                </a:gridCol>
              </a:tblGrid>
              <a:tr h="462639">
                <a:tc>
                  <a:txBody>
                    <a:bodyPr/>
                    <a:lstStyle>
                      <a:lvl1pPr marL="0">
                        <a:defRPr b="1">
                          <a:solidFill>
                            <a:schemeClr val="lt1"/>
                          </a:solidFill>
                          <a:latin typeface="Arial"/>
                        </a:defRPr>
                      </a:lvl1pPr>
                      <a:lvl2pPr marL="457200">
                        <a:defRPr b="1">
                          <a:solidFill>
                            <a:schemeClr val="lt1"/>
                          </a:solidFill>
                          <a:latin typeface="Arial"/>
                        </a:defRPr>
                      </a:lvl2pPr>
                      <a:lvl3pPr marL="914400">
                        <a:defRPr b="1">
                          <a:solidFill>
                            <a:schemeClr val="lt1"/>
                          </a:solidFill>
                          <a:latin typeface="Arial"/>
                        </a:defRPr>
                      </a:lvl3pPr>
                      <a:lvl4pPr marL="1371600">
                        <a:defRPr b="1">
                          <a:solidFill>
                            <a:schemeClr val="lt1"/>
                          </a:solidFill>
                          <a:latin typeface="Arial"/>
                        </a:defRPr>
                      </a:lvl4pPr>
                      <a:lvl5pPr marL="1828800">
                        <a:defRPr b="1">
                          <a:solidFill>
                            <a:schemeClr val="lt1"/>
                          </a:solidFill>
                          <a:latin typeface="Arial"/>
                        </a:defRPr>
                      </a:lvl5pPr>
                      <a:lvl6pPr marL="2286000">
                        <a:defRPr b="1">
                          <a:solidFill>
                            <a:schemeClr val="lt1"/>
                          </a:solidFill>
                          <a:latin typeface="Arial"/>
                        </a:defRPr>
                      </a:lvl6pPr>
                      <a:lvl7pPr marL="2743200">
                        <a:defRPr b="1">
                          <a:solidFill>
                            <a:schemeClr val="lt1"/>
                          </a:solidFill>
                          <a:latin typeface="Arial"/>
                        </a:defRPr>
                      </a:lvl7pPr>
                      <a:lvl8pPr marL="3200400">
                        <a:defRPr b="1">
                          <a:solidFill>
                            <a:schemeClr val="lt1"/>
                          </a:solidFill>
                          <a:latin typeface="Arial"/>
                        </a:defRPr>
                      </a:lvl8pPr>
                      <a:lvl9pPr marL="3657600">
                        <a:defRPr b="1">
                          <a:solidFill>
                            <a:schemeClr val="lt1"/>
                          </a:solidFill>
                          <a:latin typeface="Arial"/>
                        </a:defRPr>
                      </a:lvl9pPr>
                    </a:lstStyle>
                    <a:p>
                      <a:pPr algn="ctr"/>
                      <a:r>
                        <a:rPr lang="en-US" sz="1400" dirty="0" smtClean="0"/>
                        <a:t>Type of Data</a:t>
                      </a:r>
                      <a:endParaRPr 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8628F"/>
                    </a:solidFill>
                  </a:tcPr>
                </a:tc>
                <a:extLst>
                  <a:ext uri="{0D108BD9-81ED-4DB2-BD59-A6C34878D82A}">
                    <a16:rowId xmlns="" xmlns:a16="http://schemas.microsoft.com/office/drawing/2014/main" val="10000"/>
                  </a:ext>
                </a:extLst>
              </a:tr>
              <a:tr h="496972">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r>
                        <a:rPr lang="en-US" sz="1200" dirty="0" smtClean="0">
                          <a:latin typeface="+mj-lt"/>
                        </a:rPr>
                        <a:t>Title, Genre</a:t>
                      </a:r>
                      <a:r>
                        <a:rPr lang="en-US" sz="1200" baseline="0" dirty="0" smtClean="0">
                          <a:latin typeface="+mj-lt"/>
                        </a:rPr>
                        <a:t>, Director, Language, Country, IMDB ratings                 </a:t>
                      </a:r>
                      <a:r>
                        <a:rPr lang="en-US" sz="1000" baseline="0" dirty="0" smtClean="0"/>
                        <a:t>                           </a:t>
                      </a:r>
                      <a:r>
                        <a:rPr lang="en-US" sz="1800" baseline="0" dirty="0" smtClean="0">
                          <a:latin typeface="+mn-lt"/>
                        </a:rPr>
                        <a:t>https://www.kaggle.com/unanimad/disney-plus-shows</a:t>
                      </a:r>
                      <a:endParaRPr lang="en-US" sz="1800" dirty="0">
                        <a:latin typeface="+mn-l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40000"/>
                      </a:srgbClr>
                    </a:solidFill>
                  </a:tcPr>
                </a:tc>
                <a:extLst>
                  <a:ext uri="{0D108BD9-81ED-4DB2-BD59-A6C34878D82A}">
                    <a16:rowId xmlns="" xmlns:a16="http://schemas.microsoft.com/office/drawing/2014/main" val="10001"/>
                  </a:ext>
                </a:extLst>
              </a:tr>
              <a:tr h="494797">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r>
                        <a:rPr lang="en-US" sz="1000" dirty="0" smtClean="0"/>
                        <a:t>Type, Director,</a:t>
                      </a:r>
                      <a:r>
                        <a:rPr lang="en-US" sz="1000" baseline="0" dirty="0" smtClean="0"/>
                        <a:t> Release Year, Duration                                                                       </a:t>
                      </a:r>
                      <a:r>
                        <a:rPr lang="en-US" sz="1800" baseline="0" dirty="0" smtClean="0">
                          <a:latin typeface="+mn-lt"/>
                        </a:rPr>
                        <a:t>https://www.kaggle.com/shivamb/netflix-shows</a:t>
                      </a:r>
                      <a:endParaRPr lang="en-US" sz="1800"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20000"/>
                      </a:srgbClr>
                    </a:solidFill>
                  </a:tcPr>
                </a:tc>
                <a:extLst>
                  <a:ext uri="{0D108BD9-81ED-4DB2-BD59-A6C34878D82A}">
                    <a16:rowId xmlns="" xmlns:a16="http://schemas.microsoft.com/office/drawing/2014/main" val="10002"/>
                  </a:ext>
                </a:extLst>
              </a:tr>
              <a:tr h="481303">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r>
                        <a:rPr lang="en-US" sz="1000" dirty="0" smtClean="0"/>
                        <a:t>Title,</a:t>
                      </a:r>
                      <a:r>
                        <a:rPr lang="en-US" sz="1000" baseline="0" dirty="0" smtClean="0"/>
                        <a:t> Year, Age Type, IMDB Ratings, OTT platforms, Genre, Language</a:t>
                      </a:r>
                      <a:endParaRPr lang="en-US" sz="1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40000"/>
                      </a:srgbClr>
                    </a:solidFill>
                  </a:tcPr>
                </a:tc>
                <a:extLst>
                  <a:ext uri="{0D108BD9-81ED-4DB2-BD59-A6C34878D82A}">
                    <a16:rowId xmlns="" xmlns:a16="http://schemas.microsoft.com/office/drawing/2014/main" val="10003"/>
                  </a:ext>
                </a:extLst>
              </a:tr>
              <a:tr h="481303">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t>Title,</a:t>
                      </a:r>
                      <a:r>
                        <a:rPr lang="en-US" sz="1000" baseline="0" dirty="0" smtClean="0"/>
                        <a:t> Year, Age Type, IMDB Ratings, OTT platforms.</a:t>
                      </a:r>
                      <a:endParaRPr lang="en-US" sz="1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20000"/>
                      </a:srgbClr>
                    </a:solidFill>
                  </a:tcPr>
                </a:tc>
                <a:extLst>
                  <a:ext uri="{0D108BD9-81ED-4DB2-BD59-A6C34878D82A}">
                    <a16:rowId xmlns="" xmlns:a16="http://schemas.microsoft.com/office/drawing/2014/main" val="10004"/>
                  </a:ext>
                </a:extLst>
              </a:tr>
              <a:tr h="491891">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r>
                        <a:rPr lang="en-US" sz="1000" baseline="0" dirty="0" smtClean="0"/>
                        <a:t>Time and Data consumption of Netflix and Amazon.                                      </a:t>
                      </a:r>
                      <a:r>
                        <a:rPr lang="en-US" sz="1800" baseline="0" dirty="0" smtClean="0">
                          <a:latin typeface="+mn-lt"/>
                        </a:rPr>
                        <a:t>https://www.kaggle.com/jsrojas/user-ott-consumption-profile-2019</a:t>
                      </a:r>
                      <a:endParaRPr lang="en-US" sz="1800" dirty="0">
                        <a:latin typeface="+mn-lt"/>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 xmlns:a16="http://schemas.microsoft.com/office/drawing/2014/main" val="10006"/>
                  </a:ext>
                </a:extLst>
              </a:tr>
              <a:tr h="462639">
                <a:tc>
                  <a:txBody>
                    <a:bodyPr/>
                    <a:lstStyle>
                      <a:lvl1pPr marL="0">
                        <a:defRPr>
                          <a:solidFill>
                            <a:schemeClr val="dk1"/>
                          </a:solidFill>
                          <a:latin typeface="Arial"/>
                        </a:defRPr>
                      </a:lvl1pPr>
                      <a:lvl2pPr marL="457200">
                        <a:defRPr>
                          <a:solidFill>
                            <a:schemeClr val="dk1"/>
                          </a:solidFill>
                          <a:latin typeface="Arial"/>
                        </a:defRPr>
                      </a:lvl2pPr>
                      <a:lvl3pPr marL="914400">
                        <a:defRPr>
                          <a:solidFill>
                            <a:schemeClr val="dk1"/>
                          </a:solidFill>
                          <a:latin typeface="Arial"/>
                        </a:defRPr>
                      </a:lvl3pPr>
                      <a:lvl4pPr marL="1371600">
                        <a:defRPr>
                          <a:solidFill>
                            <a:schemeClr val="dk1"/>
                          </a:solidFill>
                          <a:latin typeface="Arial"/>
                        </a:defRPr>
                      </a:lvl4pPr>
                      <a:lvl5pPr marL="1828800">
                        <a:defRPr>
                          <a:solidFill>
                            <a:schemeClr val="dk1"/>
                          </a:solidFill>
                          <a:latin typeface="Arial"/>
                        </a:defRPr>
                      </a:lvl5pPr>
                      <a:lvl6pPr marL="2286000">
                        <a:defRPr>
                          <a:solidFill>
                            <a:schemeClr val="dk1"/>
                          </a:solidFill>
                          <a:latin typeface="Arial"/>
                        </a:defRPr>
                      </a:lvl6pPr>
                      <a:lvl7pPr marL="2743200">
                        <a:defRPr>
                          <a:solidFill>
                            <a:schemeClr val="dk1"/>
                          </a:solidFill>
                          <a:latin typeface="Arial"/>
                        </a:defRPr>
                      </a:lvl7pPr>
                      <a:lvl8pPr marL="3200400">
                        <a:defRPr>
                          <a:solidFill>
                            <a:schemeClr val="dk1"/>
                          </a:solidFill>
                          <a:latin typeface="Arial"/>
                        </a:defRPr>
                      </a:lvl8pPr>
                      <a:lvl9pPr marL="3657600">
                        <a:defRPr>
                          <a:solidFill>
                            <a:schemeClr val="dk1"/>
                          </a:solidFill>
                          <a:latin typeface="Arial"/>
                        </a:defRPr>
                      </a:lvl9pPr>
                    </a:lstStyle>
                    <a:p>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bl>
          </a:graphicData>
        </a:graphic>
      </p:graphicFrame>
      <p:grpSp>
        <p:nvGrpSpPr>
          <p:cNvPr id="101" name="Group 100">
            <a:extLst>
              <a:ext uri="{FF2B5EF4-FFF2-40B4-BE49-F238E27FC236}">
                <a16:creationId xmlns="" xmlns:a16="http://schemas.microsoft.com/office/drawing/2014/main" id="{87970E1A-58FF-4527-9986-F5E67573EA64}"/>
              </a:ext>
            </a:extLst>
          </p:cNvPr>
          <p:cNvGrpSpPr/>
          <p:nvPr/>
        </p:nvGrpSpPr>
        <p:grpSpPr>
          <a:xfrm>
            <a:off x="120922" y="2357240"/>
            <a:ext cx="1358301" cy="2971800"/>
            <a:chOff x="983793" y="1478795"/>
            <a:chExt cx="1097280" cy="3378515"/>
          </a:xfrm>
        </p:grpSpPr>
        <p:sp>
          <p:nvSpPr>
            <p:cNvPr id="115" name="Rectangle 114">
              <a:extLst>
                <a:ext uri="{FF2B5EF4-FFF2-40B4-BE49-F238E27FC236}">
                  <a16:creationId xmlns="" xmlns:a16="http://schemas.microsoft.com/office/drawing/2014/main" id="{67479D72-E3C5-4C65-B083-C5A2561DF80E}"/>
                </a:ext>
              </a:extLst>
            </p:cNvPr>
            <p:cNvSpPr/>
            <p:nvPr/>
          </p:nvSpPr>
          <p:spPr>
            <a:xfrm>
              <a:off x="983793" y="4361468"/>
              <a:ext cx="1097280" cy="495842"/>
            </a:xfrm>
            <a:prstGeom prst="rect">
              <a:avLst/>
            </a:prstGeom>
            <a:no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lumMod val="95000"/>
                  </a:prstClr>
                </a:solidFill>
                <a:effectLst/>
                <a:uLnTx/>
                <a:uFillTx/>
                <a:latin typeface="Arial"/>
                <a:ea typeface="+mn-ea"/>
                <a:cs typeface="+mn-cs"/>
              </a:endParaRPr>
            </a:p>
          </p:txBody>
        </p:sp>
        <p:sp>
          <p:nvSpPr>
            <p:cNvPr id="116" name="Rectangle 115">
              <a:extLst>
                <a:ext uri="{FF2B5EF4-FFF2-40B4-BE49-F238E27FC236}">
                  <a16:creationId xmlns="" xmlns:a16="http://schemas.microsoft.com/office/drawing/2014/main" id="{78EF1185-6842-4389-AA17-5227CA6A532B}"/>
                </a:ext>
              </a:extLst>
            </p:cNvPr>
            <p:cNvSpPr/>
            <p:nvPr/>
          </p:nvSpPr>
          <p:spPr>
            <a:xfrm>
              <a:off x="983793" y="3788253"/>
              <a:ext cx="1097280" cy="528080"/>
            </a:xfrm>
            <a:prstGeom prst="rect">
              <a:avLst/>
            </a:prstGeom>
            <a:solidFill>
              <a:srgbClr val="28628F"/>
            </a:solidFill>
            <a:ln w="6350" cap="flat" cmpd="sng" algn="ctr">
              <a:noFill/>
              <a:prstDash val="solid"/>
              <a:miter lim="800000"/>
            </a:ln>
            <a:effectLst/>
          </p:spPr>
          <p:txBody>
            <a:bodyPr rtlCol="0" anchor="ctr"/>
            <a:lstStyle/>
            <a:p>
              <a:pPr lvl="0" algn="ctr">
                <a:defRPr/>
              </a:pPr>
              <a:r>
                <a:rPr lang="en-US" sz="1000" b="1" kern="0" dirty="0">
                  <a:solidFill>
                    <a:prstClr val="white">
                      <a:lumMod val="95000"/>
                    </a:prstClr>
                  </a:solidFill>
                  <a:latin typeface="Arial"/>
                </a:rPr>
                <a:t>Consumption</a:t>
              </a:r>
              <a:endParaRPr kumimoji="0" lang="en-US" sz="1000" b="1" i="0" u="none" strike="noStrike" kern="0" cap="none" spc="0" normalizeH="0" baseline="0" noProof="0" dirty="0">
                <a:ln>
                  <a:noFill/>
                </a:ln>
                <a:solidFill>
                  <a:prstClr val="white">
                    <a:lumMod val="95000"/>
                  </a:prstClr>
                </a:solidFill>
                <a:effectLst/>
                <a:uLnTx/>
                <a:uFillTx/>
                <a:latin typeface="Arial"/>
                <a:ea typeface="+mn-ea"/>
                <a:cs typeface="+mn-cs"/>
              </a:endParaRPr>
            </a:p>
          </p:txBody>
        </p:sp>
        <p:sp>
          <p:nvSpPr>
            <p:cNvPr id="118" name="Rectangle 117">
              <a:extLst>
                <a:ext uri="{FF2B5EF4-FFF2-40B4-BE49-F238E27FC236}">
                  <a16:creationId xmlns="" xmlns:a16="http://schemas.microsoft.com/office/drawing/2014/main" id="{411CAA84-2857-4340-80D8-30749FD43E58}"/>
                </a:ext>
              </a:extLst>
            </p:cNvPr>
            <p:cNvSpPr/>
            <p:nvPr/>
          </p:nvSpPr>
          <p:spPr>
            <a:xfrm>
              <a:off x="983793" y="3246605"/>
              <a:ext cx="1097280" cy="493468"/>
            </a:xfrm>
            <a:prstGeom prst="rect">
              <a:avLst/>
            </a:prstGeom>
            <a:solidFill>
              <a:srgbClr val="28628F"/>
            </a:solidFill>
            <a:ln w="6350" cap="flat" cmpd="sng" algn="ctr">
              <a:noFill/>
              <a:prstDash val="solid"/>
              <a:miter lim="800000"/>
            </a:ln>
            <a:effectLst/>
          </p:spPr>
          <p:txBody>
            <a:bodyPr rtlCol="0" anchor="ctr"/>
            <a:lstStyle/>
            <a:p>
              <a:pPr lvl="0" algn="ctr">
                <a:defRPr/>
              </a:pPr>
              <a:r>
                <a:rPr kumimoji="0" lang="en-US" sz="1000" b="1" i="0" u="none" strike="noStrike" kern="0" cap="none" spc="0" normalizeH="0" baseline="0" noProof="0" dirty="0" smtClean="0">
                  <a:ln>
                    <a:noFill/>
                  </a:ln>
                  <a:solidFill>
                    <a:prstClr val="white">
                      <a:lumMod val="95000"/>
                    </a:prstClr>
                  </a:solidFill>
                  <a:effectLst/>
                  <a:uLnTx/>
                  <a:uFillTx/>
                  <a:latin typeface="Arial"/>
                  <a:ea typeface="+mn-ea"/>
                  <a:cs typeface="+mn-cs"/>
                </a:rPr>
                <a:t>TV</a:t>
              </a:r>
              <a:r>
                <a:rPr kumimoji="0" lang="en-US" sz="1000" b="1" i="0" u="none" strike="noStrike" kern="0" cap="none" spc="0" normalizeH="0" noProof="0" dirty="0" smtClean="0">
                  <a:ln>
                    <a:noFill/>
                  </a:ln>
                  <a:solidFill>
                    <a:prstClr val="white">
                      <a:lumMod val="95000"/>
                    </a:prstClr>
                  </a:solidFill>
                  <a:effectLst/>
                  <a:uLnTx/>
                  <a:uFillTx/>
                  <a:latin typeface="Arial"/>
                  <a:ea typeface="+mn-ea"/>
                  <a:cs typeface="+mn-cs"/>
                </a:rPr>
                <a:t> Shows</a:t>
              </a:r>
              <a:endParaRPr kumimoji="0" lang="en-US" sz="1000" b="1" i="0" u="none" strike="noStrike" kern="0" cap="none" spc="0" normalizeH="0" baseline="0" noProof="0" dirty="0">
                <a:ln>
                  <a:noFill/>
                </a:ln>
                <a:solidFill>
                  <a:prstClr val="white">
                    <a:lumMod val="95000"/>
                  </a:prstClr>
                </a:solidFill>
                <a:effectLst/>
                <a:uLnTx/>
                <a:uFillTx/>
                <a:latin typeface="Arial"/>
                <a:ea typeface="+mn-ea"/>
                <a:cs typeface="+mn-cs"/>
              </a:endParaRPr>
            </a:p>
          </p:txBody>
        </p:sp>
        <p:sp>
          <p:nvSpPr>
            <p:cNvPr id="119" name="Rectangle 118">
              <a:extLst>
                <a:ext uri="{FF2B5EF4-FFF2-40B4-BE49-F238E27FC236}">
                  <a16:creationId xmlns="" xmlns:a16="http://schemas.microsoft.com/office/drawing/2014/main" id="{C8BEEEE3-2D3A-4F75-87D3-55BC064C05AF}"/>
                </a:ext>
              </a:extLst>
            </p:cNvPr>
            <p:cNvSpPr/>
            <p:nvPr/>
          </p:nvSpPr>
          <p:spPr>
            <a:xfrm>
              <a:off x="983793" y="2651128"/>
              <a:ext cx="1097280" cy="554721"/>
            </a:xfrm>
            <a:prstGeom prst="rect">
              <a:avLst/>
            </a:prstGeom>
            <a:solidFill>
              <a:srgbClr val="2862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lumMod val="95000"/>
                    </a:prstClr>
                  </a:solidFill>
                  <a:effectLst/>
                  <a:uLnTx/>
                  <a:uFillTx/>
                  <a:latin typeface="Arial"/>
                  <a:ea typeface="+mn-ea"/>
                  <a:cs typeface="+mn-cs"/>
                </a:rPr>
                <a:t>Movies on all Platforms</a:t>
              </a:r>
              <a:endParaRPr kumimoji="0" lang="en-US" sz="1000" b="1" i="0" u="none" strike="noStrike" kern="0" cap="none" spc="0" normalizeH="0" baseline="0" noProof="0" dirty="0">
                <a:ln>
                  <a:noFill/>
                </a:ln>
                <a:solidFill>
                  <a:prstClr val="white">
                    <a:lumMod val="95000"/>
                  </a:prstClr>
                </a:solidFill>
                <a:effectLst/>
                <a:uLnTx/>
                <a:uFillTx/>
                <a:latin typeface="Arial"/>
                <a:ea typeface="+mn-ea"/>
                <a:cs typeface="+mn-cs"/>
              </a:endParaRPr>
            </a:p>
          </p:txBody>
        </p:sp>
        <p:sp>
          <p:nvSpPr>
            <p:cNvPr id="120" name="Rectangle 119">
              <a:extLst>
                <a:ext uri="{FF2B5EF4-FFF2-40B4-BE49-F238E27FC236}">
                  <a16:creationId xmlns="" xmlns:a16="http://schemas.microsoft.com/office/drawing/2014/main" id="{0E5A563B-C925-44FA-948B-3E351A15540F}"/>
                </a:ext>
              </a:extLst>
            </p:cNvPr>
            <p:cNvSpPr/>
            <p:nvPr/>
          </p:nvSpPr>
          <p:spPr>
            <a:xfrm>
              <a:off x="983793" y="2054220"/>
              <a:ext cx="1097280" cy="556152"/>
            </a:xfrm>
            <a:prstGeom prst="rect">
              <a:avLst/>
            </a:prstGeom>
            <a:solidFill>
              <a:srgbClr val="2862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lumMod val="95000"/>
                    </a:prstClr>
                  </a:solidFill>
                  <a:effectLst/>
                  <a:uLnTx/>
                  <a:uFillTx/>
                  <a:latin typeface="Arial"/>
                  <a:ea typeface="+mn-ea"/>
                  <a:cs typeface="+mn-cs"/>
                </a:rPr>
                <a:t>Netflix</a:t>
              </a:r>
              <a:endParaRPr kumimoji="0" lang="en-US" sz="1000" b="1" i="0" u="none" strike="noStrike" kern="0" cap="none" spc="0" normalizeH="0" baseline="0" noProof="0" dirty="0">
                <a:ln>
                  <a:noFill/>
                </a:ln>
                <a:solidFill>
                  <a:prstClr val="white">
                    <a:lumMod val="95000"/>
                  </a:prstClr>
                </a:solidFill>
                <a:effectLst/>
                <a:uLnTx/>
                <a:uFillTx/>
                <a:latin typeface="Arial"/>
                <a:ea typeface="+mn-ea"/>
                <a:cs typeface="+mn-cs"/>
              </a:endParaRPr>
            </a:p>
          </p:txBody>
        </p:sp>
        <p:sp>
          <p:nvSpPr>
            <p:cNvPr id="121" name="Rectangle 120">
              <a:extLst>
                <a:ext uri="{FF2B5EF4-FFF2-40B4-BE49-F238E27FC236}">
                  <a16:creationId xmlns="" xmlns:a16="http://schemas.microsoft.com/office/drawing/2014/main" id="{5D109B27-3036-4A9F-9E10-52566783DBC2}"/>
                </a:ext>
              </a:extLst>
            </p:cNvPr>
            <p:cNvSpPr/>
            <p:nvPr/>
          </p:nvSpPr>
          <p:spPr>
            <a:xfrm>
              <a:off x="983793" y="1478795"/>
              <a:ext cx="1097280" cy="534669"/>
            </a:xfrm>
            <a:prstGeom prst="rect">
              <a:avLst/>
            </a:prstGeom>
            <a:solidFill>
              <a:srgbClr val="2862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prstClr val="white">
                      <a:lumMod val="95000"/>
                    </a:prstClr>
                  </a:solidFill>
                  <a:latin typeface="Arial"/>
                </a:rPr>
                <a:t>Disney+</a:t>
              </a:r>
              <a:endParaRPr kumimoji="0" lang="en-US" sz="1000" b="1" i="0" u="none" strike="noStrike" kern="0" cap="none" spc="0" normalizeH="0" baseline="0" noProof="0" dirty="0">
                <a:ln>
                  <a:noFill/>
                </a:ln>
                <a:solidFill>
                  <a:prstClr val="white">
                    <a:lumMod val="95000"/>
                  </a:prstClr>
                </a:solidFill>
                <a:effectLst/>
                <a:uLnTx/>
                <a:uFillTx/>
                <a:latin typeface="Arial"/>
                <a:ea typeface="+mn-ea"/>
                <a:cs typeface="+mn-cs"/>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62480">
            <a:off x="2471940" y="5147198"/>
            <a:ext cx="2585357" cy="1447800"/>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rot="20960274">
            <a:off x="6718596" y="5114135"/>
            <a:ext cx="1272158" cy="127215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50721">
            <a:off x="4785006" y="4965140"/>
            <a:ext cx="2060268" cy="1157609"/>
          </a:xfrm>
          <a:prstGeom prst="rect">
            <a:avLst/>
          </a:prstGeom>
        </p:spPr>
      </p:pic>
      <p:sp>
        <p:nvSpPr>
          <p:cNvPr id="4" name="Rectangle 3"/>
          <p:cNvSpPr/>
          <p:nvPr/>
        </p:nvSpPr>
        <p:spPr>
          <a:xfrm>
            <a:off x="6096000" y="3528797"/>
            <a:ext cx="5877609" cy="369332"/>
          </a:xfrm>
          <a:prstGeom prst="rect">
            <a:avLst/>
          </a:prstGeom>
        </p:spPr>
        <p:txBody>
          <a:bodyPr wrap="square">
            <a:spAutoFit/>
          </a:bodyPr>
          <a:lstStyle/>
          <a:p>
            <a:r>
              <a:rPr lang="en-US" dirty="0"/>
              <a:t>https://www.kaggle.com/javagarm/movies-on-ott-platforms</a:t>
            </a:r>
          </a:p>
        </p:txBody>
      </p:sp>
      <p:sp>
        <p:nvSpPr>
          <p:cNvPr id="9" name="Rectangle 8"/>
          <p:cNvSpPr/>
          <p:nvPr/>
        </p:nvSpPr>
        <p:spPr>
          <a:xfrm>
            <a:off x="6096000" y="4034233"/>
            <a:ext cx="6096000" cy="369332"/>
          </a:xfrm>
          <a:prstGeom prst="rect">
            <a:avLst/>
          </a:prstGeom>
        </p:spPr>
        <p:txBody>
          <a:bodyPr wrap="square">
            <a:spAutoFit/>
          </a:bodyPr>
          <a:lstStyle/>
          <a:p>
            <a:r>
              <a:rPr lang="en-US" dirty="0"/>
              <a:t>https://www.kaggle.com/javagarm/tv-shows-on-ott-platforms</a:t>
            </a:r>
          </a:p>
        </p:txBody>
      </p:sp>
    </p:spTree>
    <p:extLst>
      <p:ext uri="{BB962C8B-B14F-4D97-AF65-F5344CB8AC3E}">
        <p14:creationId xmlns:p14="http://schemas.microsoft.com/office/powerpoint/2010/main" val="200302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800600" y="3799298"/>
            <a:ext cx="2323418" cy="26906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9263663" y="2970972"/>
            <a:ext cx="2090137" cy="26318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578905" y="2903131"/>
            <a:ext cx="1828800" cy="2941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4942962" y="5385119"/>
            <a:ext cx="2244777" cy="1380284"/>
          </a:xfrm>
          <a:prstGeom prst="round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Rounded Corners 77">
            <a:extLst>
              <a:ext uri="{FF2B5EF4-FFF2-40B4-BE49-F238E27FC236}">
                <a16:creationId xmlns="" xmlns:a16="http://schemas.microsoft.com/office/drawing/2014/main" id="{95B27B0A-51D1-4EF5-8453-21E52FA53800}"/>
              </a:ext>
            </a:extLst>
          </p:cNvPr>
          <p:cNvSpPr/>
          <p:nvPr/>
        </p:nvSpPr>
        <p:spPr>
          <a:xfrm>
            <a:off x="4287948" y="4191000"/>
            <a:ext cx="2703941" cy="1036366"/>
          </a:xfrm>
          <a:prstGeom prst="roundRect">
            <a:avLst/>
          </a:prstGeom>
          <a:solidFill>
            <a:srgbClr val="FFC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77">
            <a:extLst>
              <a:ext uri="{FF2B5EF4-FFF2-40B4-BE49-F238E27FC236}">
                <a16:creationId xmlns="" xmlns:a16="http://schemas.microsoft.com/office/drawing/2014/main" id="{95B27B0A-51D1-4EF5-8453-21E52FA53800}"/>
              </a:ext>
            </a:extLst>
          </p:cNvPr>
          <p:cNvSpPr/>
          <p:nvPr/>
        </p:nvSpPr>
        <p:spPr>
          <a:xfrm>
            <a:off x="8218705" y="3354702"/>
            <a:ext cx="2517648" cy="2620977"/>
          </a:xfrm>
          <a:prstGeom prst="roundRect">
            <a:avLst/>
          </a:prstGeom>
          <a:solidFill>
            <a:srgbClr val="FFC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Rounded Corners 77">
            <a:extLst>
              <a:ext uri="{FF2B5EF4-FFF2-40B4-BE49-F238E27FC236}">
                <a16:creationId xmlns="" xmlns:a16="http://schemas.microsoft.com/office/drawing/2014/main" id="{95B27B0A-51D1-4EF5-8453-21E52FA53800}"/>
              </a:ext>
            </a:extLst>
          </p:cNvPr>
          <p:cNvSpPr/>
          <p:nvPr/>
        </p:nvSpPr>
        <p:spPr>
          <a:xfrm>
            <a:off x="1048773" y="3356553"/>
            <a:ext cx="2240912" cy="2647218"/>
          </a:xfrm>
          <a:prstGeom prst="roundRect">
            <a:avLst/>
          </a:prstGeom>
          <a:solidFill>
            <a:srgbClr val="FFC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bject 24"/>
          <p:cNvSpPr txBox="1"/>
          <p:nvPr/>
        </p:nvSpPr>
        <p:spPr>
          <a:xfrm>
            <a:off x="4304410" y="4276116"/>
            <a:ext cx="2711791" cy="751488"/>
          </a:xfrm>
          <a:prstGeom prst="rect">
            <a:avLst/>
          </a:prstGeom>
        </p:spPr>
        <p:txBody>
          <a:bodyPr vert="horz" wrap="square" lIns="0" tIns="12700" rIns="0" bIns="0" rtlCol="0">
            <a:spAutoFit/>
          </a:bodyPr>
          <a:lstStyle/>
          <a:p>
            <a:pPr marL="594995" marR="5080" indent="-582930">
              <a:lnSpc>
                <a:spcPct val="100000"/>
              </a:lnSpc>
              <a:spcBef>
                <a:spcPts val="100"/>
              </a:spcBef>
            </a:pPr>
            <a:r>
              <a:rPr lang="en-IN" sz="1600" spc="5" dirty="0" smtClean="0">
                <a:solidFill>
                  <a:srgbClr val="2B093C"/>
                </a:solidFill>
                <a:latin typeface="Arial"/>
                <a:cs typeface="Arial"/>
              </a:rPr>
              <a:t>Data</a:t>
            </a:r>
            <a:r>
              <a:rPr sz="1600" spc="5" dirty="0" smtClean="0">
                <a:solidFill>
                  <a:srgbClr val="2B093C"/>
                </a:solidFill>
                <a:latin typeface="Arial"/>
                <a:cs typeface="Arial"/>
              </a:rPr>
              <a:t> </a:t>
            </a:r>
            <a:r>
              <a:rPr sz="1600" spc="-45" dirty="0" smtClean="0">
                <a:solidFill>
                  <a:srgbClr val="2B093C"/>
                </a:solidFill>
                <a:latin typeface="Arial"/>
                <a:cs typeface="Arial"/>
              </a:rPr>
              <a:t>is </a:t>
            </a:r>
            <a:r>
              <a:rPr sz="1600" spc="-30" dirty="0" smtClean="0">
                <a:solidFill>
                  <a:srgbClr val="2B093C"/>
                </a:solidFill>
                <a:latin typeface="Arial"/>
                <a:cs typeface="Arial"/>
              </a:rPr>
              <a:t>visualized </a:t>
            </a:r>
            <a:r>
              <a:rPr sz="1600" spc="-40" dirty="0" smtClean="0">
                <a:solidFill>
                  <a:srgbClr val="2B093C"/>
                </a:solidFill>
                <a:latin typeface="Arial"/>
                <a:cs typeface="Arial"/>
              </a:rPr>
              <a:t>using</a:t>
            </a:r>
            <a:r>
              <a:rPr sz="1600" spc="-240" dirty="0" smtClean="0">
                <a:solidFill>
                  <a:srgbClr val="2B093C"/>
                </a:solidFill>
                <a:latin typeface="Arial"/>
                <a:cs typeface="Arial"/>
              </a:rPr>
              <a:t> </a:t>
            </a:r>
            <a:r>
              <a:rPr lang="en-US" sz="1600" spc="-80" dirty="0" smtClean="0">
                <a:solidFill>
                  <a:srgbClr val="2B093C"/>
                </a:solidFill>
                <a:latin typeface="Arial"/>
                <a:cs typeface="Arial"/>
              </a:rPr>
              <a:t>Power </a:t>
            </a:r>
            <a:r>
              <a:rPr sz="1600" spc="-80" dirty="0" smtClean="0">
                <a:solidFill>
                  <a:srgbClr val="2B093C"/>
                </a:solidFill>
                <a:latin typeface="Arial"/>
                <a:cs typeface="Arial"/>
              </a:rPr>
              <a:t>BI  </a:t>
            </a:r>
            <a:r>
              <a:rPr sz="1600" spc="5" dirty="0" smtClean="0">
                <a:solidFill>
                  <a:srgbClr val="2B093C"/>
                </a:solidFill>
                <a:latin typeface="Arial"/>
                <a:cs typeface="Arial"/>
              </a:rPr>
              <a:t>platform</a:t>
            </a:r>
            <a:r>
              <a:rPr lang="en-IN" sz="1600" spc="5" dirty="0" smtClean="0">
                <a:solidFill>
                  <a:srgbClr val="2B093C"/>
                </a:solidFill>
                <a:latin typeface="Arial"/>
                <a:cs typeface="Arial"/>
              </a:rPr>
              <a:t> for quick business insights.</a:t>
            </a:r>
            <a:endParaRPr sz="1600" dirty="0">
              <a:latin typeface="Arial"/>
              <a:cs typeface="Arial"/>
            </a:endParaRPr>
          </a:p>
        </p:txBody>
      </p:sp>
      <p:sp>
        <p:nvSpPr>
          <p:cNvPr id="25" name="object 25"/>
          <p:cNvSpPr/>
          <p:nvPr/>
        </p:nvSpPr>
        <p:spPr>
          <a:xfrm>
            <a:off x="5082408" y="5533459"/>
            <a:ext cx="976122" cy="566068"/>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5881608" y="5777201"/>
            <a:ext cx="1048581" cy="748727"/>
          </a:xfrm>
          <a:prstGeom prst="rect">
            <a:avLst/>
          </a:prstGeom>
          <a:blipFill>
            <a:blip r:embed="rId3" cstate="print"/>
            <a:stretch>
              <a:fillRect/>
            </a:stretch>
          </a:blipFill>
        </p:spPr>
        <p:txBody>
          <a:bodyPr wrap="square" lIns="0" tIns="0" rIns="0" bIns="0" rtlCol="0"/>
          <a:lstStyle/>
          <a:p>
            <a:endParaRPr/>
          </a:p>
        </p:txBody>
      </p:sp>
      <p:grpSp>
        <p:nvGrpSpPr>
          <p:cNvPr id="45" name="Group 44">
            <a:extLst>
              <a:ext uri="{FF2B5EF4-FFF2-40B4-BE49-F238E27FC236}">
                <a16:creationId xmlns="" xmlns:a16="http://schemas.microsoft.com/office/drawing/2014/main" id="{55DD16F5-46DB-4722-B978-2FDC32EB5E1F}"/>
              </a:ext>
            </a:extLst>
          </p:cNvPr>
          <p:cNvGrpSpPr/>
          <p:nvPr/>
        </p:nvGrpSpPr>
        <p:grpSpPr>
          <a:xfrm>
            <a:off x="5345817" y="1679851"/>
            <a:ext cx="1008231" cy="1008231"/>
            <a:chOff x="396216" y="902"/>
            <a:chExt cx="1008231" cy="1008231"/>
          </a:xfrm>
          <a:solidFill>
            <a:schemeClr val="accent1"/>
          </a:solidFill>
        </p:grpSpPr>
        <p:sp>
          <p:nvSpPr>
            <p:cNvPr id="55" name="Oval 54">
              <a:extLst>
                <a:ext uri="{FF2B5EF4-FFF2-40B4-BE49-F238E27FC236}">
                  <a16:creationId xmlns="" xmlns:a16="http://schemas.microsoft.com/office/drawing/2014/main" id="{A1D22D00-653E-436A-AC9F-C92F826D181D}"/>
                </a:ext>
              </a:extLst>
            </p:cNvPr>
            <p:cNvSpPr/>
            <p:nvPr/>
          </p:nvSpPr>
          <p:spPr>
            <a:xfrm>
              <a:off x="396216" y="902"/>
              <a:ext cx="1008231" cy="1008231"/>
            </a:xfrm>
            <a:prstGeom prst="ellipse">
              <a:avLst/>
            </a:prstGeom>
            <a:grpFill/>
            <a:ln w="12700" cap="flat" cmpd="sng" algn="ctr">
              <a:solidFill>
                <a:sysClr val="window" lastClr="FFFFFF">
                  <a:hueOff val="0"/>
                  <a:satOff val="0"/>
                  <a:lumOff val="0"/>
                  <a:alphaOff val="0"/>
                </a:sysClr>
              </a:solidFill>
              <a:prstDash val="solid"/>
              <a:miter lim="800000"/>
            </a:ln>
            <a:effectLst/>
          </p:spPr>
        </p:sp>
        <p:sp>
          <p:nvSpPr>
            <p:cNvPr id="56" name="Oval 4">
              <a:extLst>
                <a:ext uri="{FF2B5EF4-FFF2-40B4-BE49-F238E27FC236}">
                  <a16:creationId xmlns="" xmlns:a16="http://schemas.microsoft.com/office/drawing/2014/main" id="{C9E8E8E3-18AE-4DEE-932A-99BFE523446B}"/>
                </a:ext>
              </a:extLst>
            </p:cNvPr>
            <p:cNvSpPr txBox="1"/>
            <p:nvPr/>
          </p:nvSpPr>
          <p:spPr>
            <a:xfrm>
              <a:off x="543868" y="148554"/>
              <a:ext cx="712927" cy="712927"/>
            </a:xfrm>
            <a:prstGeom prst="rect">
              <a:avLst/>
            </a:prstGeom>
            <a:grpFill/>
            <a:ln>
              <a:noFill/>
            </a:ln>
            <a:effectLst/>
          </p:spPr>
          <p:txBody>
            <a:bodyPr spcFirstLastPara="0" vert="horz" wrap="square" lIns="0" tIns="0" rIns="0" bIns="0" numCol="1" spcCol="1270" anchor="ctr" anchorCtr="0">
              <a:noAutofit/>
            </a:bodyPr>
            <a:lstStyle/>
            <a:p>
              <a:pPr marL="0" marR="0" lvl="0" indent="0" algn="ctr" defTabSz="48895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Arial"/>
                  <a:ea typeface="+mn-ea"/>
                  <a:cs typeface="+mn-cs"/>
                </a:rPr>
                <a:t>Dataset</a:t>
              </a:r>
            </a:p>
            <a:p>
              <a:pPr marL="0" marR="0" lvl="0" indent="0" algn="ctr" defTabSz="488950" eaLnBrk="1" fontAlgn="auto" latinLnBrk="0" hangingPunct="1">
                <a:lnSpc>
                  <a:spcPct val="90000"/>
                </a:lnSpc>
                <a:spcBef>
                  <a:spcPct val="0"/>
                </a:spcBef>
                <a:spcAft>
                  <a:spcPct val="35000"/>
                </a:spcAft>
                <a:buClrTx/>
                <a:buSzTx/>
                <a:buFontTx/>
                <a:buNone/>
                <a:tabLst/>
                <a:defRPr/>
              </a:pPr>
              <a:r>
                <a:rPr lang="en-US" sz="1400" b="1" dirty="0" smtClean="0">
                  <a:solidFill>
                    <a:schemeClr val="bg1"/>
                  </a:solidFill>
                  <a:latin typeface="Arial"/>
                </a:rPr>
                <a:t>(Movies/OTT)</a:t>
              </a:r>
              <a:endParaRPr kumimoji="0" lang="en-US" sz="1400" b="1" i="0" u="none" strike="noStrike" kern="1200" cap="none" spc="0" normalizeH="0" baseline="0" noProof="0" dirty="0">
                <a:ln>
                  <a:noFill/>
                </a:ln>
                <a:solidFill>
                  <a:schemeClr val="bg1"/>
                </a:solidFill>
                <a:effectLst/>
                <a:uLnTx/>
                <a:uFillTx/>
                <a:latin typeface="Arial"/>
              </a:endParaRPr>
            </a:p>
          </p:txBody>
        </p:sp>
      </p:grpSp>
      <p:grpSp>
        <p:nvGrpSpPr>
          <p:cNvPr id="47" name="Group 46">
            <a:extLst>
              <a:ext uri="{FF2B5EF4-FFF2-40B4-BE49-F238E27FC236}">
                <a16:creationId xmlns="" xmlns:a16="http://schemas.microsoft.com/office/drawing/2014/main" id="{AAD63F91-204A-441F-AB3F-0934330F49CF}"/>
              </a:ext>
            </a:extLst>
          </p:cNvPr>
          <p:cNvGrpSpPr/>
          <p:nvPr/>
        </p:nvGrpSpPr>
        <p:grpSpPr>
          <a:xfrm>
            <a:off x="2721709" y="1940197"/>
            <a:ext cx="1132214" cy="1093598"/>
            <a:chOff x="396216" y="1658123"/>
            <a:chExt cx="1008231" cy="1008231"/>
          </a:xfrm>
          <a:solidFill>
            <a:schemeClr val="accent1"/>
          </a:solidFill>
        </p:grpSpPr>
        <p:sp>
          <p:nvSpPr>
            <p:cNvPr id="51" name="Oval 50">
              <a:extLst>
                <a:ext uri="{FF2B5EF4-FFF2-40B4-BE49-F238E27FC236}">
                  <a16:creationId xmlns="" xmlns:a16="http://schemas.microsoft.com/office/drawing/2014/main" id="{A91A1583-6781-4D61-BFE1-8CE4F7E1257C}"/>
                </a:ext>
              </a:extLst>
            </p:cNvPr>
            <p:cNvSpPr/>
            <p:nvPr/>
          </p:nvSpPr>
          <p:spPr>
            <a:xfrm>
              <a:off x="396216" y="1658123"/>
              <a:ext cx="1008231" cy="1008231"/>
            </a:xfrm>
            <a:prstGeom prst="ellipse">
              <a:avLst/>
            </a:prstGeom>
            <a:grpFill/>
            <a:ln w="12700" cap="flat" cmpd="sng" algn="ctr">
              <a:solidFill>
                <a:sysClr val="window" lastClr="FFFFFF">
                  <a:hueOff val="0"/>
                  <a:satOff val="0"/>
                  <a:lumOff val="0"/>
                  <a:alphaOff val="0"/>
                </a:sysClr>
              </a:solidFill>
              <a:prstDash val="solid"/>
              <a:miter lim="800000"/>
            </a:ln>
            <a:effectLst/>
          </p:spPr>
        </p:sp>
        <p:sp>
          <p:nvSpPr>
            <p:cNvPr id="52" name="Oval 8">
              <a:extLst>
                <a:ext uri="{FF2B5EF4-FFF2-40B4-BE49-F238E27FC236}">
                  <a16:creationId xmlns="" xmlns:a16="http://schemas.microsoft.com/office/drawing/2014/main" id="{BA7AD0D4-52E7-4C2E-B4F5-D4DBB640E6E6}"/>
                </a:ext>
              </a:extLst>
            </p:cNvPr>
            <p:cNvSpPr txBox="1"/>
            <p:nvPr/>
          </p:nvSpPr>
          <p:spPr>
            <a:xfrm>
              <a:off x="496618" y="1857854"/>
              <a:ext cx="807426" cy="612020"/>
            </a:xfrm>
            <a:prstGeom prst="rect">
              <a:avLst/>
            </a:prstGeom>
            <a:solidFill>
              <a:schemeClr val="accent1"/>
            </a:solidFill>
            <a:ln>
              <a:noFill/>
            </a:ln>
            <a:effectLst/>
          </p:spPr>
          <p:txBody>
            <a:bodyPr spcFirstLastPara="0" vert="horz" wrap="square" lIns="0" tIns="0" rIns="0" bIns="0" numCol="1" spcCol="1270" anchor="ctr" anchorCtr="0">
              <a:noAutofit/>
            </a:bodyPr>
            <a:lstStyle/>
            <a:p>
              <a:pPr marL="0" marR="0" lvl="0" indent="0" algn="ctr" defTabSz="48895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Arial"/>
                  <a:ea typeface="+mn-ea"/>
                  <a:cs typeface="+mn-cs"/>
                </a:rPr>
                <a:t>Business Insights</a:t>
              </a:r>
              <a:endParaRPr kumimoji="0" lang="en-US" sz="1400" b="1" i="0" u="none" strike="noStrike" kern="1200" cap="none" spc="0" normalizeH="0" baseline="0" noProof="0" dirty="0">
                <a:ln>
                  <a:noFill/>
                </a:ln>
                <a:solidFill>
                  <a:schemeClr val="bg1"/>
                </a:solidFill>
                <a:effectLst/>
                <a:uLnTx/>
                <a:uFillTx/>
                <a:latin typeface="Arial"/>
                <a:ea typeface="+mn-ea"/>
                <a:cs typeface="+mn-cs"/>
              </a:endParaRPr>
            </a:p>
          </p:txBody>
        </p:sp>
      </p:grpSp>
      <p:grpSp>
        <p:nvGrpSpPr>
          <p:cNvPr id="48" name="Group 47">
            <a:extLst>
              <a:ext uri="{FF2B5EF4-FFF2-40B4-BE49-F238E27FC236}">
                <a16:creationId xmlns="" xmlns:a16="http://schemas.microsoft.com/office/drawing/2014/main" id="{35D13DA7-FB30-494C-B766-383485AF8517}"/>
              </a:ext>
            </a:extLst>
          </p:cNvPr>
          <p:cNvGrpSpPr/>
          <p:nvPr/>
        </p:nvGrpSpPr>
        <p:grpSpPr>
          <a:xfrm rot="776913">
            <a:off x="6791119" y="2065630"/>
            <a:ext cx="1115972" cy="413631"/>
            <a:chOff x="1535574" y="1999642"/>
            <a:chExt cx="277988" cy="325193"/>
          </a:xfrm>
        </p:grpSpPr>
        <p:sp>
          <p:nvSpPr>
            <p:cNvPr id="49" name="Arrow: Right 48">
              <a:extLst>
                <a:ext uri="{FF2B5EF4-FFF2-40B4-BE49-F238E27FC236}">
                  <a16:creationId xmlns="" xmlns:a16="http://schemas.microsoft.com/office/drawing/2014/main" id="{DF364A22-CF4E-47AA-B896-DEB33473EDE6}"/>
                </a:ext>
              </a:extLst>
            </p:cNvPr>
            <p:cNvSpPr/>
            <p:nvPr/>
          </p:nvSpPr>
          <p:spPr>
            <a:xfrm>
              <a:off x="1535574" y="1999642"/>
              <a:ext cx="277988" cy="325193"/>
            </a:xfrm>
            <a:prstGeom prst="rightArrow">
              <a:avLst>
                <a:gd name="adj1" fmla="val 60000"/>
                <a:gd name="adj2" fmla="val 50000"/>
              </a:avLst>
            </a:prstGeom>
            <a:solidFill>
              <a:srgbClr val="FFB511">
                <a:tint val="60000"/>
                <a:hueOff val="0"/>
                <a:satOff val="0"/>
                <a:lumOff val="0"/>
                <a:alphaOff val="0"/>
              </a:srgbClr>
            </a:solidFill>
            <a:ln>
              <a:noFill/>
            </a:ln>
            <a:effectLst/>
          </p:spPr>
        </p:sp>
        <p:sp>
          <p:nvSpPr>
            <p:cNvPr id="50" name="Arrow: Right 10">
              <a:extLst>
                <a:ext uri="{FF2B5EF4-FFF2-40B4-BE49-F238E27FC236}">
                  <a16:creationId xmlns="" xmlns:a16="http://schemas.microsoft.com/office/drawing/2014/main" id="{F66CBFD7-FB2A-4A06-8A79-E2837542D3F9}"/>
                </a:ext>
              </a:extLst>
            </p:cNvPr>
            <p:cNvSpPr txBox="1"/>
            <p:nvPr/>
          </p:nvSpPr>
          <p:spPr>
            <a:xfrm>
              <a:off x="1535574" y="2064681"/>
              <a:ext cx="194592" cy="195115"/>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endParaRPr kumimoji="0" lang="en-US" sz="1400" b="1" i="0" u="none" strike="noStrike" kern="1200" cap="none" spc="0" normalizeH="0" baseline="0" noProof="0">
                <a:ln>
                  <a:noFill/>
                </a:ln>
                <a:solidFill>
                  <a:srgbClr val="28628F"/>
                </a:solidFill>
                <a:effectLst/>
                <a:uLnTx/>
                <a:uFillTx/>
                <a:latin typeface="Arial"/>
                <a:ea typeface="+mn-ea"/>
                <a:cs typeface="+mn-cs"/>
              </a:endParaRPr>
            </a:p>
          </p:txBody>
        </p:sp>
      </p:grpSp>
      <p:grpSp>
        <p:nvGrpSpPr>
          <p:cNvPr id="57" name="Group 56">
            <a:extLst>
              <a:ext uri="{FF2B5EF4-FFF2-40B4-BE49-F238E27FC236}">
                <a16:creationId xmlns="" xmlns:a16="http://schemas.microsoft.com/office/drawing/2014/main" id="{A513DB53-2136-4FE1-846F-DB65AA452AD5}"/>
              </a:ext>
            </a:extLst>
          </p:cNvPr>
          <p:cNvGrpSpPr/>
          <p:nvPr/>
        </p:nvGrpSpPr>
        <p:grpSpPr>
          <a:xfrm rot="10026857">
            <a:off x="3985210" y="2044733"/>
            <a:ext cx="980477" cy="380409"/>
            <a:chOff x="1535574" y="1999642"/>
            <a:chExt cx="277988" cy="325193"/>
          </a:xfrm>
        </p:grpSpPr>
        <p:sp>
          <p:nvSpPr>
            <p:cNvPr id="58" name="Arrow: Right 57">
              <a:extLst>
                <a:ext uri="{FF2B5EF4-FFF2-40B4-BE49-F238E27FC236}">
                  <a16:creationId xmlns="" xmlns:a16="http://schemas.microsoft.com/office/drawing/2014/main" id="{528239A1-6548-4DF5-A810-591641D5F8E3}"/>
                </a:ext>
              </a:extLst>
            </p:cNvPr>
            <p:cNvSpPr/>
            <p:nvPr/>
          </p:nvSpPr>
          <p:spPr>
            <a:xfrm>
              <a:off x="1535574" y="1999642"/>
              <a:ext cx="277988" cy="325193"/>
            </a:xfrm>
            <a:prstGeom prst="rightArrow">
              <a:avLst>
                <a:gd name="adj1" fmla="val 60000"/>
                <a:gd name="adj2" fmla="val 50000"/>
              </a:avLst>
            </a:prstGeom>
            <a:solidFill>
              <a:srgbClr val="FFB511">
                <a:tint val="60000"/>
                <a:hueOff val="0"/>
                <a:satOff val="0"/>
                <a:lumOff val="0"/>
                <a:alphaOff val="0"/>
              </a:srgbClr>
            </a:solidFill>
            <a:ln>
              <a:noFill/>
            </a:ln>
            <a:effectLst/>
          </p:spPr>
        </p:sp>
        <p:sp>
          <p:nvSpPr>
            <p:cNvPr id="59" name="Arrow: Right 10">
              <a:extLst>
                <a:ext uri="{FF2B5EF4-FFF2-40B4-BE49-F238E27FC236}">
                  <a16:creationId xmlns="" xmlns:a16="http://schemas.microsoft.com/office/drawing/2014/main" id="{3FBFF828-566C-4884-95FB-710A3E2314EF}"/>
                </a:ext>
              </a:extLst>
            </p:cNvPr>
            <p:cNvSpPr txBox="1"/>
            <p:nvPr/>
          </p:nvSpPr>
          <p:spPr>
            <a:xfrm>
              <a:off x="1535574" y="2064681"/>
              <a:ext cx="194592" cy="195115"/>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endParaRPr kumimoji="0" lang="en-US" sz="1400" b="1" i="0" u="none" strike="noStrike" kern="1200" cap="none" spc="0" normalizeH="0" baseline="0" noProof="0">
                <a:ln>
                  <a:noFill/>
                </a:ln>
                <a:solidFill>
                  <a:srgbClr val="28628F"/>
                </a:solidFill>
                <a:effectLst/>
                <a:uLnTx/>
                <a:uFillTx/>
                <a:latin typeface="Arial"/>
                <a:ea typeface="+mn-ea"/>
                <a:cs typeface="+mn-cs"/>
              </a:endParaRPr>
            </a:p>
          </p:txBody>
        </p:sp>
      </p:grpSp>
      <p:grpSp>
        <p:nvGrpSpPr>
          <p:cNvPr id="63" name="Group 62">
            <a:extLst>
              <a:ext uri="{FF2B5EF4-FFF2-40B4-BE49-F238E27FC236}">
                <a16:creationId xmlns="" xmlns:a16="http://schemas.microsoft.com/office/drawing/2014/main" id="{D2F92FA3-25AA-4C90-8DE0-F3F68A8632DC}"/>
              </a:ext>
            </a:extLst>
          </p:cNvPr>
          <p:cNvGrpSpPr/>
          <p:nvPr/>
        </p:nvGrpSpPr>
        <p:grpSpPr>
          <a:xfrm rot="5557760">
            <a:off x="5352875" y="3027771"/>
            <a:ext cx="951603" cy="457182"/>
            <a:chOff x="1535574" y="1999642"/>
            <a:chExt cx="277988" cy="325193"/>
          </a:xfrm>
        </p:grpSpPr>
        <p:sp>
          <p:nvSpPr>
            <p:cNvPr id="64" name="Arrow: Right 63">
              <a:extLst>
                <a:ext uri="{FF2B5EF4-FFF2-40B4-BE49-F238E27FC236}">
                  <a16:creationId xmlns="" xmlns:a16="http://schemas.microsoft.com/office/drawing/2014/main" id="{369F7F4F-0F16-46CC-96DA-A8D38592C93E}"/>
                </a:ext>
              </a:extLst>
            </p:cNvPr>
            <p:cNvSpPr/>
            <p:nvPr/>
          </p:nvSpPr>
          <p:spPr>
            <a:xfrm>
              <a:off x="1535574" y="1999642"/>
              <a:ext cx="277988" cy="325193"/>
            </a:xfrm>
            <a:prstGeom prst="rightArrow">
              <a:avLst>
                <a:gd name="adj1" fmla="val 60000"/>
                <a:gd name="adj2" fmla="val 50000"/>
              </a:avLst>
            </a:prstGeom>
            <a:solidFill>
              <a:srgbClr val="FFB511">
                <a:tint val="60000"/>
                <a:hueOff val="0"/>
                <a:satOff val="0"/>
                <a:lumOff val="0"/>
                <a:alphaOff val="0"/>
              </a:srgbClr>
            </a:solidFill>
            <a:ln>
              <a:noFill/>
            </a:ln>
            <a:effectLst/>
          </p:spPr>
        </p:sp>
        <p:sp>
          <p:nvSpPr>
            <p:cNvPr id="65" name="Arrow: Right 10">
              <a:extLst>
                <a:ext uri="{FF2B5EF4-FFF2-40B4-BE49-F238E27FC236}">
                  <a16:creationId xmlns="" xmlns:a16="http://schemas.microsoft.com/office/drawing/2014/main" id="{3AFD10A4-4C79-48E1-9E80-E2C4FB53EFBB}"/>
                </a:ext>
              </a:extLst>
            </p:cNvPr>
            <p:cNvSpPr txBox="1"/>
            <p:nvPr/>
          </p:nvSpPr>
          <p:spPr>
            <a:xfrm>
              <a:off x="1535574" y="2064681"/>
              <a:ext cx="194592" cy="195115"/>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endParaRPr kumimoji="0" lang="en-US" sz="1400" b="1" i="0" u="none" strike="noStrike" kern="1200" cap="none" spc="0" normalizeH="0" baseline="0" noProof="0">
                <a:ln>
                  <a:noFill/>
                </a:ln>
                <a:solidFill>
                  <a:srgbClr val="28628F"/>
                </a:solidFill>
                <a:effectLst/>
                <a:uLnTx/>
                <a:uFillTx/>
                <a:latin typeface="Arial"/>
                <a:ea typeface="+mn-ea"/>
                <a:cs typeface="+mn-cs"/>
              </a:endParaRPr>
            </a:p>
          </p:txBody>
        </p:sp>
      </p:grpSp>
      <p:sp>
        <p:nvSpPr>
          <p:cNvPr id="75" name="object 5">
            <a:extLst>
              <a:ext uri="{FF2B5EF4-FFF2-40B4-BE49-F238E27FC236}">
                <a16:creationId xmlns="" xmlns:a16="http://schemas.microsoft.com/office/drawing/2014/main" id="{066F089C-3B20-40A1-86A9-2E122F380030}"/>
              </a:ext>
            </a:extLst>
          </p:cNvPr>
          <p:cNvSpPr txBox="1">
            <a:spLocks/>
          </p:cNvSpPr>
          <p:nvPr/>
        </p:nvSpPr>
        <p:spPr>
          <a:xfrm>
            <a:off x="323708" y="267822"/>
            <a:ext cx="7766305" cy="764953"/>
          </a:xfrm>
          <a:prstGeom prst="rect">
            <a:avLst/>
          </a:prstGeom>
          <a:solidFill>
            <a:schemeClr val="tx2">
              <a:lumMod val="75000"/>
              <a:alpha val="78000"/>
            </a:schemeClr>
          </a:solidFill>
        </p:spPr>
        <p:txBody>
          <a:bodyPr vert="horz" wrap="square" lIns="0" tIns="269875" rIns="0" bIns="0" rtlCol="0">
            <a:spAutoFit/>
          </a:bodyPr>
          <a:lstStyle>
            <a:lvl1pPr>
              <a:defRPr sz="3600" b="0" i="0">
                <a:solidFill>
                  <a:schemeClr val="bg1"/>
                </a:solidFill>
                <a:latin typeface="Bookman Old Style"/>
                <a:ea typeface="+mj-ea"/>
                <a:cs typeface="Bookman Old Style"/>
              </a:defRPr>
            </a:lvl1pPr>
          </a:lstStyle>
          <a:p>
            <a:pPr marL="90805">
              <a:spcBef>
                <a:spcPts val="2125"/>
              </a:spcBef>
            </a:pPr>
            <a:r>
              <a:rPr lang="en-US" sz="3200" kern="0" dirty="0" smtClean="0"/>
              <a:t>Solution At  A Glance</a:t>
            </a:r>
            <a:endParaRPr lang="en-US" sz="3200" kern="0" dirty="0"/>
          </a:p>
        </p:txBody>
      </p:sp>
      <p:sp>
        <p:nvSpPr>
          <p:cNvPr id="85" name="TextBox 84">
            <a:extLst>
              <a:ext uri="{FF2B5EF4-FFF2-40B4-BE49-F238E27FC236}">
                <a16:creationId xmlns="" xmlns:a16="http://schemas.microsoft.com/office/drawing/2014/main" id="{27B37C45-15F6-4F74-A820-98D860E88D0B}"/>
              </a:ext>
            </a:extLst>
          </p:cNvPr>
          <p:cNvSpPr txBox="1"/>
          <p:nvPr/>
        </p:nvSpPr>
        <p:spPr>
          <a:xfrm>
            <a:off x="300211" y="2862767"/>
            <a:ext cx="2442905" cy="338554"/>
          </a:xfrm>
          <a:prstGeom prst="rect">
            <a:avLst/>
          </a:prstGeom>
          <a:noFill/>
        </p:spPr>
        <p:txBody>
          <a:bodyPr wrap="square">
            <a:spAutoFit/>
          </a:bodyPr>
          <a:lstStyle/>
          <a:p>
            <a:pPr marL="417830" marR="5080" indent="-405765" algn="ctr">
              <a:lnSpc>
                <a:spcPct val="100000"/>
              </a:lnSpc>
              <a:spcBef>
                <a:spcPts val="100"/>
              </a:spcBef>
            </a:pPr>
            <a:r>
              <a:rPr lang="en-US" sz="1600" spc="-30" dirty="0">
                <a:solidFill>
                  <a:schemeClr val="bg1"/>
                </a:solidFill>
                <a:latin typeface="Arial"/>
                <a:cs typeface="Arial"/>
              </a:rPr>
              <a:t>Analytics Modeling</a:t>
            </a:r>
            <a:endParaRPr lang="en-US" sz="1600" dirty="0">
              <a:solidFill>
                <a:schemeClr val="bg1"/>
              </a:solidFill>
              <a:latin typeface="Arial"/>
              <a:cs typeface="Arial"/>
            </a:endParaRPr>
          </a:p>
        </p:txBody>
      </p:sp>
      <p:grpSp>
        <p:nvGrpSpPr>
          <p:cNvPr id="39" name="Group 38">
            <a:extLst>
              <a:ext uri="{FF2B5EF4-FFF2-40B4-BE49-F238E27FC236}">
                <a16:creationId xmlns="" xmlns:a16="http://schemas.microsoft.com/office/drawing/2014/main" id="{55DD16F5-46DB-4722-B978-2FDC32EB5E1F}"/>
              </a:ext>
            </a:extLst>
          </p:cNvPr>
          <p:cNvGrpSpPr/>
          <p:nvPr/>
        </p:nvGrpSpPr>
        <p:grpSpPr>
          <a:xfrm>
            <a:off x="8212549" y="2110393"/>
            <a:ext cx="1008231" cy="1008231"/>
            <a:chOff x="396216" y="902"/>
            <a:chExt cx="1008231" cy="1008231"/>
          </a:xfrm>
        </p:grpSpPr>
        <p:sp>
          <p:nvSpPr>
            <p:cNvPr id="40" name="Oval 39">
              <a:extLst>
                <a:ext uri="{FF2B5EF4-FFF2-40B4-BE49-F238E27FC236}">
                  <a16:creationId xmlns="" xmlns:a16="http://schemas.microsoft.com/office/drawing/2014/main" id="{A1D22D00-653E-436A-AC9F-C92F826D181D}"/>
                </a:ext>
              </a:extLst>
            </p:cNvPr>
            <p:cNvSpPr/>
            <p:nvPr/>
          </p:nvSpPr>
          <p:spPr>
            <a:xfrm>
              <a:off x="396216" y="902"/>
              <a:ext cx="1008231" cy="1008231"/>
            </a:xfrm>
            <a:prstGeom prst="ellipse">
              <a:avLst/>
            </a:prstGeom>
            <a:solidFill>
              <a:schemeClr val="accent1"/>
            </a:solidFill>
            <a:ln w="12700" cap="flat" cmpd="sng" algn="ctr">
              <a:solidFill>
                <a:sysClr val="window" lastClr="FFFFFF">
                  <a:hueOff val="0"/>
                  <a:satOff val="0"/>
                  <a:lumOff val="0"/>
                  <a:alphaOff val="0"/>
                </a:sysClr>
              </a:solidFill>
              <a:prstDash val="solid"/>
              <a:miter lim="800000"/>
            </a:ln>
            <a:effectLst/>
          </p:spPr>
        </p:sp>
        <p:sp>
          <p:nvSpPr>
            <p:cNvPr id="41" name="Oval 4">
              <a:extLst>
                <a:ext uri="{FF2B5EF4-FFF2-40B4-BE49-F238E27FC236}">
                  <a16:creationId xmlns="" xmlns:a16="http://schemas.microsoft.com/office/drawing/2014/main" id="{C9E8E8E3-18AE-4DEE-932A-99BFE523446B}"/>
                </a:ext>
              </a:extLst>
            </p:cNvPr>
            <p:cNvSpPr txBox="1"/>
            <p:nvPr/>
          </p:nvSpPr>
          <p:spPr>
            <a:xfrm>
              <a:off x="543868" y="148554"/>
              <a:ext cx="712927" cy="712927"/>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488950" eaLnBrk="1" fontAlgn="auto" latinLnBrk="0" hangingPunct="1">
                <a:lnSpc>
                  <a:spcPct val="90000"/>
                </a:lnSpc>
                <a:spcBef>
                  <a:spcPct val="0"/>
                </a:spcBef>
                <a:spcAft>
                  <a:spcPct val="35000"/>
                </a:spcAft>
                <a:buClrTx/>
                <a:buSzTx/>
                <a:buFontTx/>
                <a:buNone/>
                <a:tabLst/>
                <a:defRPr/>
              </a:pPr>
              <a:r>
                <a:rPr kumimoji="0" lang="en-US" b="1" i="0" u="none" strike="noStrike" kern="1200" cap="none" spc="0" normalizeH="0" baseline="0" noProof="0" dirty="0" smtClean="0">
                  <a:ln>
                    <a:noFill/>
                  </a:ln>
                  <a:solidFill>
                    <a:schemeClr val="bg1"/>
                  </a:solidFill>
                  <a:effectLst/>
                  <a:uLnTx/>
                  <a:uFillTx/>
                  <a:latin typeface="Arial"/>
                  <a:ea typeface="+mn-ea"/>
                  <a:cs typeface="+mn-cs"/>
                </a:rPr>
                <a:t>OTT Picker App</a:t>
              </a:r>
              <a:endParaRPr kumimoji="0" lang="en-US" b="1" i="0" u="none" strike="noStrike" kern="1200" cap="none" spc="0" normalizeH="0" baseline="0" noProof="0" dirty="0">
                <a:ln>
                  <a:noFill/>
                </a:ln>
                <a:solidFill>
                  <a:schemeClr val="bg1"/>
                </a:solidFill>
                <a:effectLst/>
                <a:uLnTx/>
                <a:uFillTx/>
                <a:latin typeface="Arial"/>
                <a:ea typeface="+mn-ea"/>
                <a:cs typeface="+mn-cs"/>
              </a:endParaRPr>
            </a:p>
          </p:txBody>
        </p:sp>
      </p:grpSp>
      <p:sp>
        <p:nvSpPr>
          <p:cNvPr id="43" name="TextBox 42"/>
          <p:cNvSpPr txBox="1"/>
          <p:nvPr/>
        </p:nvSpPr>
        <p:spPr>
          <a:xfrm>
            <a:off x="1371903" y="3476133"/>
            <a:ext cx="1981200" cy="646331"/>
          </a:xfrm>
          <a:prstGeom prst="rect">
            <a:avLst/>
          </a:prstGeom>
          <a:noFill/>
        </p:spPr>
        <p:txBody>
          <a:bodyPr wrap="square" rtlCol="0">
            <a:spAutoFit/>
          </a:bodyPr>
          <a:lstStyle/>
          <a:p>
            <a:r>
              <a:rPr lang="en-IN" dirty="0" smtClean="0"/>
              <a:t>Cleaning of data from raw sources</a:t>
            </a:r>
            <a:endParaRPr lang="en-IN" dirty="0"/>
          </a:p>
        </p:txBody>
      </p:sp>
      <p:sp>
        <p:nvSpPr>
          <p:cNvPr id="44" name="TextBox 43"/>
          <p:cNvSpPr txBox="1"/>
          <p:nvPr/>
        </p:nvSpPr>
        <p:spPr>
          <a:xfrm>
            <a:off x="1368949" y="4451070"/>
            <a:ext cx="1981200" cy="1200329"/>
          </a:xfrm>
          <a:prstGeom prst="rect">
            <a:avLst/>
          </a:prstGeom>
          <a:noFill/>
        </p:spPr>
        <p:txBody>
          <a:bodyPr wrap="square" rtlCol="0">
            <a:spAutoFit/>
          </a:bodyPr>
          <a:lstStyle/>
          <a:p>
            <a:r>
              <a:rPr lang="en-IN" dirty="0" smtClean="0"/>
              <a:t>Using python to perform EDA and extracting useful Insights.</a:t>
            </a:r>
            <a:endParaRPr lang="en-IN" dirty="0"/>
          </a:p>
        </p:txBody>
      </p:sp>
      <p:sp>
        <p:nvSpPr>
          <p:cNvPr id="46" name="TextBox 45"/>
          <p:cNvSpPr txBox="1"/>
          <p:nvPr/>
        </p:nvSpPr>
        <p:spPr>
          <a:xfrm>
            <a:off x="8450658" y="3466314"/>
            <a:ext cx="2327055" cy="2585323"/>
          </a:xfrm>
          <a:prstGeom prst="rect">
            <a:avLst/>
          </a:prstGeom>
          <a:noFill/>
        </p:spPr>
        <p:txBody>
          <a:bodyPr wrap="square" rtlCol="0">
            <a:spAutoFit/>
          </a:bodyPr>
          <a:lstStyle/>
          <a:p>
            <a:r>
              <a:rPr lang="en-IN" dirty="0" smtClean="0"/>
              <a:t>Using python open source libraries and </a:t>
            </a:r>
            <a:r>
              <a:rPr lang="en-IN" dirty="0" err="1"/>
              <a:t>S</a:t>
            </a:r>
            <a:r>
              <a:rPr lang="en-IN" dirty="0" err="1" smtClean="0"/>
              <a:t>treamlit</a:t>
            </a:r>
            <a:r>
              <a:rPr lang="en-IN" dirty="0" smtClean="0"/>
              <a:t> to design an “OTT Picker“ app,</a:t>
            </a:r>
          </a:p>
          <a:p>
            <a:r>
              <a:rPr lang="en-IN" dirty="0"/>
              <a:t>w</a:t>
            </a:r>
            <a:r>
              <a:rPr lang="en-IN" dirty="0" smtClean="0"/>
              <a:t>hich requires Genre and Language as input and gives output based on user preferences.</a:t>
            </a:r>
            <a:endParaRPr lang="en-IN" dirty="0"/>
          </a:p>
        </p:txBody>
      </p:sp>
      <p:sp>
        <p:nvSpPr>
          <p:cNvPr id="69" name="TextBox 68">
            <a:extLst>
              <a:ext uri="{FF2B5EF4-FFF2-40B4-BE49-F238E27FC236}">
                <a16:creationId xmlns="" xmlns:a16="http://schemas.microsoft.com/office/drawing/2014/main" id="{27B37C45-15F6-4F74-A820-98D860E88D0B}"/>
              </a:ext>
            </a:extLst>
          </p:cNvPr>
          <p:cNvSpPr txBox="1"/>
          <p:nvPr/>
        </p:nvSpPr>
        <p:spPr>
          <a:xfrm>
            <a:off x="9087278" y="2915375"/>
            <a:ext cx="2442905" cy="338554"/>
          </a:xfrm>
          <a:prstGeom prst="rect">
            <a:avLst/>
          </a:prstGeom>
          <a:noFill/>
        </p:spPr>
        <p:txBody>
          <a:bodyPr wrap="square">
            <a:spAutoFit/>
          </a:bodyPr>
          <a:lstStyle/>
          <a:p>
            <a:pPr marL="417830" marR="5080" indent="-405765" algn="ctr">
              <a:lnSpc>
                <a:spcPct val="100000"/>
              </a:lnSpc>
              <a:spcBef>
                <a:spcPts val="100"/>
              </a:spcBef>
            </a:pPr>
            <a:r>
              <a:rPr lang="en-US" sz="1600" spc="-30" dirty="0" smtClean="0">
                <a:solidFill>
                  <a:schemeClr val="bg1"/>
                </a:solidFill>
                <a:latin typeface="Arial"/>
                <a:cs typeface="Arial"/>
              </a:rPr>
              <a:t>Application Designing</a:t>
            </a:r>
            <a:endParaRPr lang="en-US" sz="1600" dirty="0">
              <a:solidFill>
                <a:schemeClr val="bg1"/>
              </a:solidFill>
              <a:latin typeface="Arial"/>
              <a:cs typeface="Arial"/>
            </a:endParaRPr>
          </a:p>
        </p:txBody>
      </p:sp>
      <p:sp>
        <p:nvSpPr>
          <p:cNvPr id="70" name="TextBox 69">
            <a:extLst>
              <a:ext uri="{FF2B5EF4-FFF2-40B4-BE49-F238E27FC236}">
                <a16:creationId xmlns="" xmlns:a16="http://schemas.microsoft.com/office/drawing/2014/main" id="{27B37C45-15F6-4F74-A820-98D860E88D0B}"/>
              </a:ext>
            </a:extLst>
          </p:cNvPr>
          <p:cNvSpPr txBox="1"/>
          <p:nvPr/>
        </p:nvSpPr>
        <p:spPr>
          <a:xfrm>
            <a:off x="4743062" y="3758805"/>
            <a:ext cx="2442905" cy="338554"/>
          </a:xfrm>
          <a:prstGeom prst="rect">
            <a:avLst/>
          </a:prstGeom>
          <a:noFill/>
        </p:spPr>
        <p:txBody>
          <a:bodyPr wrap="square">
            <a:spAutoFit/>
          </a:bodyPr>
          <a:lstStyle/>
          <a:p>
            <a:pPr marL="417830" marR="5080" indent="-405765" algn="ctr">
              <a:lnSpc>
                <a:spcPct val="100000"/>
              </a:lnSpc>
              <a:spcBef>
                <a:spcPts val="100"/>
              </a:spcBef>
            </a:pPr>
            <a:r>
              <a:rPr lang="en-US" sz="1600" spc="-30" dirty="0" smtClean="0">
                <a:solidFill>
                  <a:schemeClr val="bg1"/>
                </a:solidFill>
                <a:latin typeface="Arial"/>
                <a:cs typeface="Arial"/>
              </a:rPr>
              <a:t>Graphical Representation</a:t>
            </a:r>
            <a:endParaRPr lang="en-US" sz="1600" dirty="0">
              <a:solidFill>
                <a:schemeClr val="bg1"/>
              </a:solidFill>
              <a:latin typeface="Arial"/>
              <a:cs typeface="Arial"/>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8123" t="4330" r="13915" b="27184"/>
          <a:stretch/>
        </p:blipFill>
        <p:spPr>
          <a:xfrm>
            <a:off x="2209800" y="5810715"/>
            <a:ext cx="1295012" cy="730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3452" y1="37989" x2="33452" y2="37989"/>
                        <a14:foregroundMark x1="29537" y1="12291" x2="38078" y2="17318"/>
                        <a14:foregroundMark x1="18861" y1="43575" x2="30605" y2="40782"/>
                        <a14:foregroundMark x1="60498" y1="29609" x2="51601" y2="33520"/>
                        <a14:foregroundMark x1="63345" y1="24022" x2="75089" y2="36313"/>
                        <a14:foregroundMark x1="41993" y1="11732" x2="46619" y2="26257"/>
                        <a14:foregroundMark x1="46975" y1="28492" x2="56228" y2="21788"/>
                        <a14:foregroundMark x1="62989" y1="27933" x2="48754" y2="26816"/>
                        <a14:foregroundMark x1="55516" y1="43017" x2="60854" y2="64804"/>
                        <a14:foregroundMark x1="65125" y1="60894" x2="70107" y2="58101"/>
                        <a14:foregroundMark x1="70107" y1="58101" x2="76157" y2="45251"/>
                        <a14:foregroundMark x1="77936" y1="41341" x2="69039" y2="30168"/>
                        <a14:foregroundMark x1="69751" y1="16201" x2="69751" y2="16201"/>
                        <a14:foregroundMark x1="60498" y1="16760" x2="60498" y2="16760"/>
                        <a14:foregroundMark x1="62633" y1="24022" x2="62633" y2="24022"/>
                      </a14:backgroundRemoval>
                    </a14:imgEffect>
                  </a14:imgLayer>
                </a14:imgProps>
              </a:ext>
              <a:ext uri="{28A0092B-C50C-407E-A947-70E740481C1C}">
                <a14:useLocalDpi xmlns:a14="http://schemas.microsoft.com/office/drawing/2010/main" val="0"/>
              </a:ext>
            </a:extLst>
          </a:blip>
          <a:stretch>
            <a:fillRect/>
          </a:stretch>
        </p:blipFill>
        <p:spPr>
          <a:xfrm>
            <a:off x="46669" y="3946852"/>
            <a:ext cx="1681079" cy="1070865"/>
          </a:xfrm>
          <a:prstGeom prst="rect">
            <a:avLst/>
          </a:prstGeom>
        </p:spPr>
      </p:pic>
      <p:grpSp>
        <p:nvGrpSpPr>
          <p:cNvPr id="42" name="Group 41">
            <a:extLst>
              <a:ext uri="{FF2B5EF4-FFF2-40B4-BE49-F238E27FC236}">
                <a16:creationId xmlns="" xmlns:a16="http://schemas.microsoft.com/office/drawing/2014/main" id="{A513DB53-2136-4FE1-846F-DB65AA452AD5}"/>
              </a:ext>
            </a:extLst>
          </p:cNvPr>
          <p:cNvGrpSpPr/>
          <p:nvPr/>
        </p:nvGrpSpPr>
        <p:grpSpPr>
          <a:xfrm rot="5400000">
            <a:off x="1956877" y="4164744"/>
            <a:ext cx="413395" cy="334899"/>
            <a:chOff x="1535574" y="1999642"/>
            <a:chExt cx="277988" cy="325193"/>
          </a:xfrm>
          <a:solidFill>
            <a:schemeClr val="tx2"/>
          </a:solidFill>
        </p:grpSpPr>
        <p:sp>
          <p:nvSpPr>
            <p:cNvPr id="60" name="Arrow: Right 57">
              <a:extLst>
                <a:ext uri="{FF2B5EF4-FFF2-40B4-BE49-F238E27FC236}">
                  <a16:creationId xmlns="" xmlns:a16="http://schemas.microsoft.com/office/drawing/2014/main" id="{528239A1-6548-4DF5-A810-591641D5F8E3}"/>
                </a:ext>
              </a:extLst>
            </p:cNvPr>
            <p:cNvSpPr/>
            <p:nvPr/>
          </p:nvSpPr>
          <p:spPr>
            <a:xfrm>
              <a:off x="1535574" y="1999642"/>
              <a:ext cx="277988" cy="325193"/>
            </a:xfrm>
            <a:prstGeom prst="rightArrow">
              <a:avLst>
                <a:gd name="adj1" fmla="val 60000"/>
                <a:gd name="adj2" fmla="val 50000"/>
              </a:avLst>
            </a:prstGeom>
            <a:grpFill/>
            <a:ln>
              <a:noFill/>
            </a:ln>
            <a:effectLst/>
          </p:spPr>
        </p:sp>
        <p:sp>
          <p:nvSpPr>
            <p:cNvPr id="61" name="Arrow: Right 10">
              <a:extLst>
                <a:ext uri="{FF2B5EF4-FFF2-40B4-BE49-F238E27FC236}">
                  <a16:creationId xmlns="" xmlns:a16="http://schemas.microsoft.com/office/drawing/2014/main" id="{3FBFF828-566C-4884-95FB-710A3E2314EF}"/>
                </a:ext>
              </a:extLst>
            </p:cNvPr>
            <p:cNvSpPr txBox="1"/>
            <p:nvPr/>
          </p:nvSpPr>
          <p:spPr>
            <a:xfrm>
              <a:off x="1535574" y="2064681"/>
              <a:ext cx="194592" cy="195115"/>
            </a:xfrm>
            <a:prstGeom prst="rect">
              <a:avLst/>
            </a:prstGeom>
            <a:grp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endParaRPr kumimoji="0" lang="en-US" sz="1400" b="1" i="0" u="none" strike="noStrike" kern="1200" cap="none" spc="0" normalizeH="0" baseline="0" noProof="0">
                <a:ln>
                  <a:noFill/>
                </a:ln>
                <a:solidFill>
                  <a:srgbClr val="28628F"/>
                </a:solidFill>
                <a:effectLst/>
                <a:uLnTx/>
                <a:uFillTx/>
                <a:latin typeface="Arial"/>
                <a:ea typeface="+mn-ea"/>
                <a:cs typeface="+mn-cs"/>
              </a:endParaRPr>
            </a:p>
          </p:txBody>
        </p:sp>
      </p:grpSp>
      <p:pic>
        <p:nvPicPr>
          <p:cNvPr id="62" name="Picture 61"/>
          <p:cNvPicPr/>
          <p:nvPr/>
        </p:nvPicPr>
        <p:blipFill>
          <a:blip r:embed="rId7"/>
          <a:stretch>
            <a:fillRect/>
          </a:stretch>
        </p:blipFill>
        <p:spPr>
          <a:xfrm>
            <a:off x="9936964" y="5385119"/>
            <a:ext cx="2255036" cy="13540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7095" y="356615"/>
            <a:ext cx="7690105" cy="764953"/>
          </a:xfrm>
          <a:prstGeom prst="rect">
            <a:avLst/>
          </a:prstGeom>
          <a:solidFill>
            <a:schemeClr val="tx2">
              <a:lumMod val="50000"/>
              <a:alpha val="78000"/>
            </a:schemeClr>
          </a:solidFill>
        </p:spPr>
        <p:txBody>
          <a:bodyPr vert="horz" wrap="square" lIns="0" tIns="269875" rIns="0" bIns="0" rtlCol="0">
            <a:spAutoFit/>
          </a:bodyPr>
          <a:lstStyle/>
          <a:p>
            <a:pPr marL="90805">
              <a:spcBef>
                <a:spcPts val="2125"/>
              </a:spcBef>
            </a:pPr>
            <a:r>
              <a:rPr lang="en-US" sz="3200" dirty="0" smtClean="0"/>
              <a:t>Insights Inferred</a:t>
            </a:r>
            <a:endParaRPr lang="en-US" sz="3200" dirty="0"/>
          </a:p>
        </p:txBody>
      </p:sp>
      <p:sp>
        <p:nvSpPr>
          <p:cNvPr id="2" name="TextBox 1"/>
          <p:cNvSpPr txBox="1"/>
          <p:nvPr/>
        </p:nvSpPr>
        <p:spPr>
          <a:xfrm>
            <a:off x="421586" y="1905000"/>
            <a:ext cx="11125200"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There is an exponential growth in the number of Movies launching on OTT platforms in past two decades, indicating the shift from traditional cinema to OTT platform due to extremely high consumer engagement.</a:t>
            </a:r>
          </a:p>
          <a:p>
            <a:pPr marL="285750" indent="-285750">
              <a:buFont typeface="Arial" panose="020B0604020202020204" pitchFamily="34" charset="0"/>
              <a:buChar char="•"/>
            </a:pPr>
            <a:r>
              <a:rPr lang="en-IN" dirty="0" smtClean="0"/>
              <a:t>The average duration of a Movie/TV Show on OTT platform is high for </a:t>
            </a:r>
            <a:r>
              <a:rPr lang="en-IN" b="1" dirty="0" smtClean="0"/>
              <a:t>USA, India </a:t>
            </a:r>
            <a:r>
              <a:rPr lang="en-IN" dirty="0" smtClean="0"/>
              <a:t>(163 and 126 minutes respectively) while it is low for other countries.</a:t>
            </a:r>
          </a:p>
          <a:p>
            <a:pPr marL="285750" indent="-285750">
              <a:buFont typeface="Arial" panose="020B0604020202020204" pitchFamily="34" charset="0"/>
              <a:buChar char="•"/>
            </a:pPr>
            <a:r>
              <a:rPr lang="en-IN" dirty="0" smtClean="0"/>
              <a:t>Director </a:t>
            </a:r>
            <a:r>
              <a:rPr lang="en-IN" b="1" dirty="0" smtClean="0"/>
              <a:t>Jay Chapman </a:t>
            </a:r>
            <a:r>
              <a:rPr lang="en-IN" dirty="0" smtClean="0"/>
              <a:t>has directed the most TV shows/Movies launched on OTT platforms.</a:t>
            </a:r>
          </a:p>
          <a:p>
            <a:pPr marL="285750" indent="-285750">
              <a:buFont typeface="Arial" panose="020B0604020202020204" pitchFamily="34" charset="0"/>
              <a:buChar char="•"/>
            </a:pPr>
            <a:r>
              <a:rPr lang="en-IN" dirty="0" smtClean="0"/>
              <a:t>Directors like Anees Bazmee, Cathy Garcia, Nagesh and Wilson are the ones who have delivered hits on a consistent basis.</a:t>
            </a:r>
          </a:p>
          <a:p>
            <a:pPr marL="285750" indent="-285750">
              <a:buFont typeface="Arial" panose="020B0604020202020204" pitchFamily="34" charset="0"/>
              <a:buChar char="•"/>
            </a:pPr>
            <a:r>
              <a:rPr lang="en-IN" dirty="0" smtClean="0"/>
              <a:t>Age group of </a:t>
            </a:r>
            <a:r>
              <a:rPr lang="en-IN" b="1" dirty="0" smtClean="0"/>
              <a:t>18+</a:t>
            </a:r>
            <a:r>
              <a:rPr lang="en-IN" dirty="0" smtClean="0"/>
              <a:t> section has the most number of movies/TV shows.</a:t>
            </a:r>
          </a:p>
          <a:p>
            <a:r>
              <a:rPr lang="en-IN" dirty="0"/>
              <a:t> </a:t>
            </a:r>
            <a:r>
              <a:rPr lang="en-IN" dirty="0" smtClean="0"/>
              <a:t>     Amongst OTT platforms, Netflix has more adult centric content while Disney+ has more </a:t>
            </a:r>
          </a:p>
          <a:p>
            <a:r>
              <a:rPr lang="en-IN" dirty="0"/>
              <a:t> </a:t>
            </a:r>
            <a:r>
              <a:rPr lang="en-IN" dirty="0" smtClean="0"/>
              <a:t>     kids oriented content.</a:t>
            </a:r>
          </a:p>
          <a:p>
            <a:pPr marL="285750" indent="-285750">
              <a:buFont typeface="Arial" panose="020B0604020202020204" pitchFamily="34" charset="0"/>
              <a:buChar char="•"/>
            </a:pPr>
            <a:r>
              <a:rPr lang="en-IN" dirty="0" smtClean="0"/>
              <a:t>With respect to highest cumulative screen time and overall data consumption, </a:t>
            </a:r>
            <a:r>
              <a:rPr lang="en-IN" b="1" dirty="0" smtClean="0"/>
              <a:t>Amazon</a:t>
            </a:r>
            <a:r>
              <a:rPr lang="en-IN" dirty="0" smtClean="0"/>
              <a:t> is way </a:t>
            </a:r>
          </a:p>
          <a:p>
            <a:r>
              <a:rPr lang="en-IN" dirty="0"/>
              <a:t> </a:t>
            </a:r>
            <a:r>
              <a:rPr lang="en-IN" dirty="0" smtClean="0"/>
              <a:t>     too ahead of all other competitors.</a:t>
            </a:r>
          </a:p>
          <a:p>
            <a:pPr marL="285750" indent="-285750">
              <a:buFont typeface="Arial" panose="020B0604020202020204" pitchFamily="34" charset="0"/>
              <a:buChar char="•"/>
            </a:pPr>
            <a:r>
              <a:rPr lang="en-IN" dirty="0" smtClean="0"/>
              <a:t>Amazon Prime has the </a:t>
            </a:r>
            <a:r>
              <a:rPr lang="en-IN" b="1" dirty="0" smtClean="0"/>
              <a:t>highest Retention Ratio </a:t>
            </a:r>
            <a:r>
              <a:rPr lang="en-IN" dirty="0" smtClean="0"/>
              <a:t>while Netflix has better </a:t>
            </a:r>
            <a:r>
              <a:rPr lang="en-IN" b="1" dirty="0" smtClean="0"/>
              <a:t>market reach</a:t>
            </a:r>
            <a:r>
              <a:rPr lang="en-IN" dirty="0" smtClean="0"/>
              <a:t>.</a:t>
            </a:r>
          </a:p>
          <a:p>
            <a:pPr marL="285750" indent="-285750">
              <a:buFont typeface="Arial" panose="020B0604020202020204" pitchFamily="34" charset="0"/>
              <a:buChar char="•"/>
            </a:pPr>
            <a:r>
              <a:rPr lang="en-IN" dirty="0" smtClean="0"/>
              <a:t>Europe, India and South Africa are the </a:t>
            </a:r>
            <a:r>
              <a:rPr lang="en-IN" b="1" dirty="0" smtClean="0"/>
              <a:t>best market </a:t>
            </a:r>
            <a:r>
              <a:rPr lang="en-IN" dirty="0" smtClean="0"/>
              <a:t>for OTT platforms and can also be considered as potential penetrators. </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472" b="100000" l="2521" r="97899"/>
                    </a14:imgEffect>
                  </a14:imgLayer>
                </a14:imgProps>
              </a:ext>
              <a:ext uri="{28A0092B-C50C-407E-A947-70E740481C1C}">
                <a14:useLocalDpi xmlns:a14="http://schemas.microsoft.com/office/drawing/2010/main" val="0"/>
              </a:ext>
            </a:extLst>
          </a:blip>
          <a:stretch>
            <a:fillRect/>
          </a:stretch>
        </p:blipFill>
        <p:spPr>
          <a:xfrm rot="2092913">
            <a:off x="9850240" y="3614370"/>
            <a:ext cx="2010314" cy="1790700"/>
          </a:xfrm>
          <a:prstGeom prst="rect">
            <a:avLst/>
          </a:prstGeom>
        </p:spPr>
      </p:pic>
    </p:spTree>
    <p:extLst>
      <p:ext uri="{BB962C8B-B14F-4D97-AF65-F5344CB8AC3E}">
        <p14:creationId xmlns:p14="http://schemas.microsoft.com/office/powerpoint/2010/main" val="195151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7095" y="356615"/>
            <a:ext cx="7690105" cy="764953"/>
          </a:xfrm>
          <a:prstGeom prst="rect">
            <a:avLst/>
          </a:prstGeom>
          <a:solidFill>
            <a:schemeClr val="tx2">
              <a:lumMod val="50000"/>
              <a:alpha val="90000"/>
            </a:schemeClr>
          </a:solidFill>
        </p:spPr>
        <p:txBody>
          <a:bodyPr vert="horz" wrap="square" lIns="0" tIns="269875" rIns="0" bIns="0" rtlCol="0">
            <a:spAutoFit/>
          </a:bodyPr>
          <a:lstStyle/>
          <a:p>
            <a:pPr marL="90805">
              <a:spcBef>
                <a:spcPts val="2125"/>
              </a:spcBef>
            </a:pPr>
            <a:r>
              <a:rPr lang="en-US" sz="3200" dirty="0" smtClean="0"/>
              <a:t>Conclusions</a:t>
            </a:r>
            <a:endParaRPr lang="en-US" sz="3200" dirty="0"/>
          </a:p>
        </p:txBody>
      </p:sp>
      <p:sp>
        <p:nvSpPr>
          <p:cNvPr id="2" name="TextBox 1"/>
          <p:cNvSpPr txBox="1"/>
          <p:nvPr/>
        </p:nvSpPr>
        <p:spPr>
          <a:xfrm>
            <a:off x="609600" y="1981200"/>
            <a:ext cx="10820400" cy="4524315"/>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Since, consumer engagement on Amazon is more hence the Consumer Acquisition Cost will be less; amongst other OTT platforms Amazon would be the best platform for Reema to advertise her firm’s products.</a:t>
            </a:r>
          </a:p>
          <a:p>
            <a:endParaRPr lang="en-IN" dirty="0" smtClean="0"/>
          </a:p>
          <a:p>
            <a:r>
              <a:rPr lang="en-IN" dirty="0"/>
              <a:t> </a:t>
            </a:r>
            <a:r>
              <a:rPr lang="en-IN" dirty="0" smtClean="0"/>
              <a:t>     But if products of Reema’s firm are children oriented (say, some wafers brand) then Disney+ would be</a:t>
            </a:r>
          </a:p>
          <a:p>
            <a:r>
              <a:rPr lang="en-IN" dirty="0"/>
              <a:t> </a:t>
            </a:r>
            <a:r>
              <a:rPr lang="en-IN" dirty="0" smtClean="0"/>
              <a:t>     </a:t>
            </a:r>
            <a:r>
              <a:rPr lang="en-IN" dirty="0"/>
              <a:t>the best decision to market her </a:t>
            </a:r>
            <a:r>
              <a:rPr lang="en-IN" dirty="0" smtClean="0"/>
              <a:t>firm’s product.</a:t>
            </a:r>
            <a:r>
              <a:rPr lang="en-IN" dirty="0"/>
              <a:t>	</a:t>
            </a:r>
            <a:endParaRPr lang="en-IN" dirty="0" smtClean="0"/>
          </a:p>
          <a:p>
            <a:r>
              <a:rPr lang="en-IN" dirty="0" smtClean="0"/>
              <a:t>      Also, if Reema’s primary focus is on Europe, she must do marketing on Netflix, else if her focus is on India then   </a:t>
            </a:r>
          </a:p>
          <a:p>
            <a:r>
              <a:rPr lang="en-IN" dirty="0" smtClean="0"/>
              <a:t>      she should go with Amazon Prime.       </a:t>
            </a:r>
          </a:p>
          <a:p>
            <a:endParaRPr lang="en-IN" dirty="0"/>
          </a:p>
          <a:p>
            <a:pPr marL="285750" indent="-285750">
              <a:buFont typeface="Arial" panose="020B0604020202020204" pitchFamily="34" charset="0"/>
              <a:buChar char="•"/>
            </a:pPr>
            <a:r>
              <a:rPr lang="en-IN" dirty="0" smtClean="0"/>
              <a:t>The OTT Picker Application can be used by Ajay to pick a Movie/TV </a:t>
            </a:r>
            <a:r>
              <a:rPr lang="en-IN" dirty="0" smtClean="0"/>
              <a:t>Show ,</a:t>
            </a:r>
            <a:endParaRPr lang="en-IN" dirty="0" smtClean="0"/>
          </a:p>
          <a:p>
            <a:r>
              <a:rPr lang="en-IN" dirty="0"/>
              <a:t> </a:t>
            </a:r>
            <a:r>
              <a:rPr lang="en-IN" dirty="0" smtClean="0"/>
              <a:t>     with </a:t>
            </a:r>
            <a:r>
              <a:rPr lang="en-IN" dirty="0" smtClean="0"/>
              <a:t>his preference of</a:t>
            </a:r>
            <a:r>
              <a:rPr lang="en-IN" dirty="0" smtClean="0"/>
              <a:t> </a:t>
            </a:r>
            <a:r>
              <a:rPr lang="en-IN" dirty="0" smtClean="0"/>
              <a:t>genre and language.</a:t>
            </a:r>
          </a:p>
          <a:p>
            <a:r>
              <a:rPr lang="en-IN" dirty="0" smtClean="0"/>
              <a:t>      By means of the app he will be better off, as it would save his time in searching for a movie with</a:t>
            </a:r>
          </a:p>
          <a:p>
            <a:r>
              <a:rPr lang="en-IN" dirty="0"/>
              <a:t> </a:t>
            </a:r>
            <a:r>
              <a:rPr lang="en-IN" dirty="0" smtClean="0"/>
              <a:t>     high ratings, </a:t>
            </a:r>
            <a:r>
              <a:rPr lang="en-IN" dirty="0" smtClean="0"/>
              <a:t>availability on OTT platforms, runtime etc.</a:t>
            </a:r>
            <a:endParaRPr lang="en-IN" dirty="0" smtClean="0"/>
          </a:p>
          <a:p>
            <a:endParaRPr lang="en-IN" dirty="0"/>
          </a:p>
          <a:p>
            <a:r>
              <a:rPr lang="en-IN" dirty="0" smtClean="0"/>
              <a:t> </a:t>
            </a:r>
            <a:endParaRPr lang="en-IN" dirty="0"/>
          </a:p>
          <a:p>
            <a:endParaRPr lang="en-IN" dirty="0" smtClean="0"/>
          </a:p>
          <a:p>
            <a:pPr marL="285750" indent="-285750">
              <a:buFont typeface="Arial" panose="020B0604020202020204" pitchFamily="34" charset="0"/>
              <a:buChar char="•"/>
            </a:pPr>
            <a:endParaRPr lang="en-IN"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0" b="89778" l="1778" r="89778">
                        <a14:foregroundMark x1="24000" y1="13778" x2="24000" y2="13778"/>
                        <a14:foregroundMark x1="22222" y1="30667" x2="22222" y2="30667"/>
                        <a14:foregroundMark x1="24000" y1="44000" x2="24000" y2="44000"/>
                        <a14:foregroundMark x1="46667" y1="43111" x2="46667" y2="43111"/>
                        <a14:foregroundMark x1="44000" y1="30667" x2="44000" y2="30667"/>
                        <a14:foregroundMark x1="42667" y1="13778" x2="42667" y2="13778"/>
                      </a14:backgroundRemoval>
                    </a14:imgEffect>
                  </a14:imgLayer>
                </a14:imgProps>
              </a:ext>
              <a:ext uri="{28A0092B-C50C-407E-A947-70E740481C1C}">
                <a14:useLocalDpi xmlns:a14="http://schemas.microsoft.com/office/drawing/2010/main" val="0"/>
              </a:ext>
            </a:extLst>
          </a:blip>
          <a:stretch>
            <a:fillRect/>
          </a:stretch>
        </p:blipFill>
        <p:spPr>
          <a:xfrm>
            <a:off x="10058400" y="4953000"/>
            <a:ext cx="1676400" cy="1676400"/>
          </a:xfrm>
          <a:prstGeom prst="rect">
            <a:avLst/>
          </a:prstGeom>
        </p:spPr>
      </p:pic>
    </p:spTree>
    <p:extLst>
      <p:ext uri="{BB962C8B-B14F-4D97-AF65-F5344CB8AC3E}">
        <p14:creationId xmlns:p14="http://schemas.microsoft.com/office/powerpoint/2010/main" val="335747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774FABB-DFB6-4862-9F62-D4CE54FCB76F}"/>
              </a:ext>
            </a:extLst>
          </p:cNvPr>
          <p:cNvSpPr/>
          <p:nvPr/>
        </p:nvSpPr>
        <p:spPr>
          <a:xfrm rot="2349733">
            <a:off x="-747352" y="-1117012"/>
            <a:ext cx="7985028" cy="8636324"/>
          </a:xfrm>
          <a:custGeom>
            <a:avLst/>
            <a:gdLst>
              <a:gd name="connsiteX0" fmla="*/ 1480946 w 7985028"/>
              <a:gd name="connsiteY0" fmla="*/ 2235198 h 8636324"/>
              <a:gd name="connsiteX1" fmla="*/ 4225263 w 7985028"/>
              <a:gd name="connsiteY1" fmla="*/ 0 h 8636324"/>
              <a:gd name="connsiteX2" fmla="*/ 7985028 w 7985028"/>
              <a:gd name="connsiteY2" fmla="*/ 5782646 h 8636324"/>
              <a:gd name="connsiteX3" fmla="*/ 4481359 w 7985028"/>
              <a:gd name="connsiteY3" fmla="*/ 8636324 h 8636324"/>
              <a:gd name="connsiteX4" fmla="*/ 3358423 w 7985028"/>
              <a:gd name="connsiteY4" fmla="*/ 8636324 h 8636324"/>
              <a:gd name="connsiteX5" fmla="*/ 0 w 7985028"/>
              <a:gd name="connsiteY5" fmla="*/ 4512942 h 863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5028" h="8636324">
                <a:moveTo>
                  <a:pt x="1480946" y="2235198"/>
                </a:moveTo>
                <a:lnTo>
                  <a:pt x="4225263" y="0"/>
                </a:lnTo>
                <a:lnTo>
                  <a:pt x="7985028" y="5782646"/>
                </a:lnTo>
                <a:lnTo>
                  <a:pt x="4481359" y="8636324"/>
                </a:lnTo>
                <a:lnTo>
                  <a:pt x="3358423" y="8636324"/>
                </a:lnTo>
                <a:lnTo>
                  <a:pt x="0" y="4512942"/>
                </a:lnTo>
                <a:close/>
              </a:path>
            </a:pathLst>
          </a:custGeom>
          <a:solidFill>
            <a:schemeClr val="bg1">
              <a:lumMod val="6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 xmlns:a16="http://schemas.microsoft.com/office/drawing/2014/main" id="{6621C136-73AF-4BB5-B3CB-F8FF626D4D0A}"/>
              </a:ext>
            </a:extLst>
          </p:cNvPr>
          <p:cNvSpPr txBox="1"/>
          <p:nvPr/>
        </p:nvSpPr>
        <p:spPr>
          <a:xfrm>
            <a:off x="353273" y="2647152"/>
            <a:ext cx="5398978" cy="1107996"/>
          </a:xfrm>
          <a:prstGeom prst="rect">
            <a:avLst/>
          </a:prstGeom>
          <a:noFill/>
        </p:spPr>
        <p:txBody>
          <a:bodyPr wrap="none" rtlCol="0">
            <a:spAutoFit/>
          </a:bodyPr>
          <a:lstStyle/>
          <a:p>
            <a:r>
              <a:rPr lang="en-IN" sz="6600" b="1" dirty="0">
                <a:solidFill>
                  <a:schemeClr val="bg1"/>
                </a:solidFill>
                <a:latin typeface="Segoe UI" panose="020B0502040204020203" pitchFamily="34" charset="0"/>
                <a:cs typeface="Segoe UI" panose="020B0502040204020203" pitchFamily="34" charset="0"/>
              </a:rPr>
              <a:t>THANK YOU!</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889" b="96000" l="0" r="97333">
                        <a14:foregroundMark x1="25333" y1="39111" x2="25333" y2="39111"/>
                        <a14:foregroundMark x1="16889" y1="14667" x2="16889" y2="14667"/>
                        <a14:foregroundMark x1="20000" y1="16444" x2="20000" y2="16444"/>
                        <a14:foregroundMark x1="13333" y1="44000" x2="13333" y2="44000"/>
                        <a14:foregroundMark x1="11111" y1="48000" x2="11111" y2="48000"/>
                        <a14:foregroundMark x1="14667" y1="35111" x2="14667" y2="35111"/>
                        <a14:foregroundMark x1="7556" y1="37778" x2="7556" y2="37778"/>
                        <a14:foregroundMark x1="7111" y1="47111" x2="7111" y2="47111"/>
                        <a14:foregroundMark x1="15111" y1="41778" x2="15111" y2="41778"/>
                        <a14:foregroundMark x1="26222" y1="37778" x2="26222" y2="37778"/>
                        <a14:foregroundMark x1="34222" y1="40000" x2="34222" y2="40000"/>
                        <a14:foregroundMark x1="36889" y1="36444" x2="36889" y2="36444"/>
                        <a14:foregroundMark x1="28444" y1="37778" x2="28444" y2="37778"/>
                        <a14:foregroundMark x1="21333" y1="25778" x2="21333" y2="25778"/>
                        <a14:foregroundMark x1="24889" y1="35556" x2="24889" y2="35556"/>
                        <a14:foregroundMark x1="25778" y1="51111" x2="25778" y2="51111"/>
                        <a14:foregroundMark x1="16444" y1="22222" x2="16444" y2="22222"/>
                        <a14:foregroundMark x1="24000" y1="64444" x2="24000" y2="64444"/>
                        <a14:foregroundMark x1="15111" y1="51556" x2="15111" y2="51556"/>
                        <a14:foregroundMark x1="26667" y1="32889" x2="26667" y2="32889"/>
                        <a14:foregroundMark x1="32889" y1="43111" x2="32889" y2="43111"/>
                      </a14:backgroundRemoval>
                    </a14:imgEffect>
                  </a14:imgLayer>
                </a14:imgProps>
              </a:ext>
              <a:ext uri="{28A0092B-C50C-407E-A947-70E740481C1C}">
                <a14:useLocalDpi xmlns:a14="http://schemas.microsoft.com/office/drawing/2010/main" val="0"/>
              </a:ext>
            </a:extLst>
          </a:blip>
          <a:stretch>
            <a:fillRect/>
          </a:stretch>
        </p:blipFill>
        <p:spPr>
          <a:xfrm>
            <a:off x="1981200" y="228600"/>
            <a:ext cx="2143125" cy="2143125"/>
          </a:xfrm>
          <a:prstGeom prst="rect">
            <a:avLst/>
          </a:prstGeom>
        </p:spPr>
      </p:pic>
    </p:spTree>
    <p:extLst>
      <p:ext uri="{BB962C8B-B14F-4D97-AF65-F5344CB8AC3E}">
        <p14:creationId xmlns:p14="http://schemas.microsoft.com/office/powerpoint/2010/main" val="4283156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740</TotalTime>
  <Words>576</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Segoe UI</vt:lpstr>
      <vt:lpstr>Office Theme</vt:lpstr>
      <vt:lpstr>PowerPoint Presentation</vt:lpstr>
      <vt:lpstr>Solution Overview</vt:lpstr>
      <vt:lpstr>Data Sets Used and Their Summary</vt:lpstr>
      <vt:lpstr>PowerPoint Presentation</vt:lpstr>
      <vt:lpstr>Insights Inferred</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Fawzan Yusuf</dc:creator>
  <cp:lastModifiedBy>sai</cp:lastModifiedBy>
  <cp:revision>50</cp:revision>
  <dcterms:created xsi:type="dcterms:W3CDTF">2019-09-11T10:44:42Z</dcterms:created>
  <dcterms:modified xsi:type="dcterms:W3CDTF">2021-04-09T12:01:19Z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2019-05-23T00:00:00Z</vt:filetime>
  </property>
  <property fmtid="{D5CDD505-2E9C-101B-9397-08002B2CF9AE}" pid="3" name="Creator">
    <vt:lpwstr>Microsoft® PowerPoint® for Office 365</vt:lpwstr>
  </property>
  <property fmtid="{D5CDD505-2E9C-101B-9397-08002B2CF9AE}" pid="4" name="LastSaved">
    <vt:filetime>2019-09-11T00:00:00Z</vt:filetime>
  </property>
</Properties>
</file>