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7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9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4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3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5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3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82A4-2FA0-4DAD-8A80-A08486AC2700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57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3C0-EBF9-47E9-B6D2-BA55788FF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Retail Analysis: Capstone Project</a:t>
            </a:r>
            <a:endParaRPr lang="en-IN" sz="3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9C8F-45A0-410D-A193-49F4123A7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801850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Namita Verma</a:t>
            </a:r>
          </a:p>
          <a:p>
            <a:endParaRPr lang="en-US" sz="20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/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688-7B01-4BC9-9098-3E0D807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r>
              <a:rPr lang="en-US" b="1" dirty="0">
                <a:solidFill>
                  <a:schemeClr val="accent1"/>
                </a:solidFill>
                <a:latin typeface="+mn-lt"/>
              </a:rPr>
              <a:t>Revenue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7" y="2002107"/>
            <a:ext cx="2115943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generates 19.44% of the revenue.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14C12-D045-FB49-8951-7C6A8937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853754"/>
            <a:ext cx="7825291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18D-D04A-4902-A04B-E7422A5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r>
              <a:rPr lang="en-US" b="1" dirty="0">
                <a:solidFill>
                  <a:schemeClr val="accent1"/>
                </a:solidFill>
                <a:latin typeface="+mn-lt"/>
              </a:rPr>
              <a:t>Quantity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14" y="1977900"/>
            <a:ext cx="2045086" cy="402336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bed_bath_table make up 80.38%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 19.62% of the total orders.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3F7C-8D29-B9E5-918D-DE0C574C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58" y="2174222"/>
            <a:ext cx="6824154" cy="387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9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A4A-2A18-424B-BFAB-D307CFF9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r>
              <a:rPr lang="en-US" b="1" dirty="0">
                <a:solidFill>
                  <a:schemeClr val="accent1"/>
                </a:solidFill>
                <a:latin typeface="+mn-lt"/>
              </a:rPr>
              <a:t>Market Basket Analysis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1" y="1970021"/>
            <a:ext cx="2657975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D01BB-B178-3E6D-7389-E82B9367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72" y="1970020"/>
            <a:ext cx="8087235" cy="40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8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EF8D-87F4-469A-BC30-8DC45CD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Insights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34" y="2005533"/>
            <a:ext cx="9451295" cy="319678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customers’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F257-FA6C-4BEF-AA23-3BA721F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Recommendations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007"/>
            <a:ext cx="10058400" cy="30201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9FDE-9E2C-424A-B022-298B234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Sources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0C8A-E0AD-45F6-9044-BF737E98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2041677"/>
            <a:ext cx="10058400" cy="3595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288081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158-8087-463C-BDB4-66CFD02D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Methodology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EFC5-0AC8-4188-AD2A-5A11BAA4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068628"/>
            <a:ext cx="9875520" cy="33556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dataset was cleaned and transformed using the Excel formulas like VLOOKUP, COUNTBLANK in the Microsoft Excel.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redundant and duplicate records were discarded and only first occurrences were kept.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 was done using the Excel graphs and boxplots were created to detect outliers 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new dataset consisting of order id and product category name was created for Market Basket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82E-CD90-4596-92E5-8AB34372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Assumptions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8" y="2012983"/>
            <a:ext cx="10058400" cy="2036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C5C14-977F-46FB-A4B5-0AEE0F56A840}"/>
              </a:ext>
            </a:extLst>
          </p:cNvPr>
          <p:cNvSpPr txBox="1"/>
          <p:nvPr/>
        </p:nvSpPr>
        <p:spPr>
          <a:xfrm>
            <a:off x="6862713" y="4885778"/>
            <a:ext cx="5147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      Thank you</a:t>
            </a:r>
            <a:endParaRPr lang="en-IN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BB12-74B6-4B6B-BD27-40E837E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Docket</a:t>
            </a:r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r>
              <a:rPr lang="en-US" b="1" dirty="0">
                <a:solidFill>
                  <a:schemeClr val="accent1"/>
                </a:solidFill>
                <a:latin typeface="+mn-lt"/>
              </a:rPr>
              <a:t> 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C9D5-1662-4CB4-BA29-4264CE8D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041043"/>
            <a:ext cx="9930562" cy="36673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Visualizations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Appendix –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Methodology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13387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19E9-A12E-405B-AF86-9AA43E70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Objective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005C-562C-4368-AB93-F0125EE0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45" y="1987777"/>
            <a:ext cx="952929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identify top products that contribute to the revenue and top product category using Pareto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 our understanding with the use of market basket analysis to analyze the purchase behavior of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28320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23B-AA3D-4B78-90F4-7096D1B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Background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3A1F-14A4-4B61-A691-89B4114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772" y="2041043"/>
            <a:ext cx="966245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customer purchase pattern we could see that majority orders were placed between 10AM to 4PM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most preferred type of payment is credit card so we could provide some offers on the same to attract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orders were placed from Sau Paulo city from SP state followed by Rio de Janeiro, Belo Horizonte from MG and Brasilia from DF.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C00-B63E-43EE-9C0E-43C477C2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r>
              <a:rPr lang="en-US" b="1" dirty="0">
                <a:solidFill>
                  <a:schemeClr val="accent1"/>
                </a:solidFill>
                <a:latin typeface="+mn-lt"/>
              </a:rPr>
              <a:t>Top customer State and City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51445"/>
            <a:ext cx="309764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Sao Paulo city in Sao Paulo state</a:t>
            </a:r>
            <a:r>
              <a:rPr lang="en-US" sz="1400" dirty="0"/>
              <a:t> is</a:t>
            </a:r>
            <a:r>
              <a:rPr lang="en-US" sz="1400" dirty="0">
                <a:solidFill>
                  <a:schemeClr val="tx1"/>
                </a:solidFill>
              </a:rPr>
              <a:t> the customer state which stays top at the customer 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Campinas, Guarulhos &amp; </a:t>
            </a:r>
            <a:r>
              <a:rPr lang="en-US" sz="1400" dirty="0"/>
              <a:t>S</a:t>
            </a:r>
            <a:r>
              <a:rPr lang="en-US" sz="1400" dirty="0">
                <a:solidFill>
                  <a:schemeClr val="tx1"/>
                </a:solidFill>
              </a:rPr>
              <a:t>ao Bernardo do campo are the rest cities that contribute the sales of the state Sao Paulo.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sz="1400" baseline="30000" dirty="0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 most c</a:t>
            </a:r>
            <a:r>
              <a:rPr lang="en-US" sz="1400" dirty="0"/>
              <a:t>ustomer magnet city is Rio-De Genero and along with that Belo Horizonte stays 3</a:t>
            </a:r>
            <a:r>
              <a:rPr lang="en-US" sz="1400" baseline="30000" dirty="0"/>
              <a:t>rd</a:t>
            </a:r>
            <a:r>
              <a:rPr lang="en-US" sz="1400" dirty="0"/>
              <a:t> on the same list.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A86B2-2B6C-104D-ED0D-B0C3632C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29" y="1951445"/>
            <a:ext cx="6859926" cy="41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DE1-0E5D-4E87-B84E-B1380DD4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Customer payment Pattern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6B2-5E8D-443B-8C86-0FEEB20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67"/>
            <a:ext cx="2255520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most common </a:t>
            </a:r>
            <a:r>
              <a:rPr lang="en-US" sz="1800" dirty="0"/>
              <a:t>payment mode used by customers is credit card, 76,505 are the number of credit cards payments recorded.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Second preferred us wallet, 19,748 numbers of payments are recorded till now.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BA734-AC2B-E057-15B2-23DA53E9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47" y="1965667"/>
            <a:ext cx="662147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D83-4A55-4440-8D68-91C15E7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b="1" dirty="0">
                <a:solidFill>
                  <a:schemeClr val="accent1"/>
                </a:solidFill>
                <a:latin typeface="+mn-lt"/>
              </a:rPr>
            </a:br>
            <a:r>
              <a:rPr lang="en-IN" b="1" dirty="0">
                <a:solidFill>
                  <a:schemeClr val="accent1"/>
                </a:solidFill>
                <a:latin typeface="+mn-lt"/>
              </a:rPr>
              <a:t>Customer Purchase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FDB-4B90-4046-953E-DB11417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43390"/>
            <a:ext cx="287799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Highest number of sales that had appeared in the time stamp </a:t>
            </a:r>
            <a:r>
              <a:rPr lang="en-IN" sz="2400" dirty="0"/>
              <a:t>of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IN" sz="2400" dirty="0"/>
              <a:t> AM, with distinct count of orders stays 6,385.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DBCFE-0108-D0AE-AAAF-B76B5698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52" y="1943390"/>
            <a:ext cx="7246820" cy="42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5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DB5-AE07-456C-86C5-F56441B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solidFill>
                  <a:schemeClr val="accent1"/>
                </a:solidFill>
                <a:latin typeface="+mn-lt"/>
              </a:rPr>
            </a:br>
            <a:r>
              <a:rPr lang="en-IN" b="1" dirty="0">
                <a:solidFill>
                  <a:schemeClr val="accent1"/>
                </a:solidFill>
                <a:latin typeface="+mn-lt"/>
              </a:rPr>
              <a:t>Top Products w.r.t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91262"/>
            <a:ext cx="339646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category is the most ordered category with a total of 73,268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Furniture décor stays second in the line with 1,721 orders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3B93-967C-39DB-47FB-03AF75EF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04" y="1991262"/>
            <a:ext cx="6383150" cy="40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DB5-AE07-456C-86C5-F56441B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>
                <a:solidFill>
                  <a:schemeClr val="accent1"/>
                </a:solidFill>
                <a:latin typeface="+mn-lt"/>
              </a:rPr>
            </a:br>
            <a:r>
              <a:rPr lang="en-IN" b="1" dirty="0">
                <a:solidFill>
                  <a:schemeClr val="accent1"/>
                </a:solidFill>
                <a:latin typeface="+mn-lt"/>
              </a:rPr>
              <a:t>Top Products </a:t>
            </a:r>
            <a:r>
              <a:rPr lang="en-IN" b="1" dirty="0" err="1">
                <a:solidFill>
                  <a:schemeClr val="accent1"/>
                </a:solidFill>
                <a:latin typeface="+mn-lt"/>
              </a:rPr>
              <a:t>w.R.T</a:t>
            </a:r>
            <a:r>
              <a:rPr lang="en-IN" b="1" dirty="0">
                <a:solidFill>
                  <a:schemeClr val="accent1"/>
                </a:solidFill>
                <a:latin typeface="+mn-lt"/>
              </a:rPr>
              <a:t>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91262"/>
            <a:ext cx="339646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category is the most ordered category with a total of 73,268 orders.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in return makes it highest revenue attracting product.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75063-CCD6-4801-33D9-2ACB5CFC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32" y="1853754"/>
            <a:ext cx="731310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405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11381</TotalTime>
  <Words>968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Gallery</vt:lpstr>
      <vt:lpstr>Marketing Retail Analysis: Capstone Project</vt:lpstr>
      <vt:lpstr>Docket  </vt:lpstr>
      <vt:lpstr>Objective</vt:lpstr>
      <vt:lpstr>Background</vt:lpstr>
      <vt:lpstr> Top customer State and City</vt:lpstr>
      <vt:lpstr>Top Customer payment Pattern</vt:lpstr>
      <vt:lpstr> Customer Purchase Pattern</vt:lpstr>
      <vt:lpstr> Top Products w.r.t Quantity</vt:lpstr>
      <vt:lpstr> Top Products w.R.T Revenue</vt:lpstr>
      <vt:lpstr> Revenue Pareto</vt:lpstr>
      <vt:lpstr> Quantity Pareto</vt:lpstr>
      <vt:lpstr> Market Basket Analysis</vt:lpstr>
      <vt:lpstr>Insights</vt:lpstr>
      <vt:lpstr>Recommendations</vt:lpstr>
      <vt:lpstr>Appendix - Data Sources</vt:lpstr>
      <vt:lpstr>Appendix - Data Methodology</vt:lpstr>
      <vt:lpstr>Appendix -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Crysl Lobo</dc:creator>
  <cp:lastModifiedBy>Namita Verma</cp:lastModifiedBy>
  <cp:revision>54</cp:revision>
  <dcterms:created xsi:type="dcterms:W3CDTF">2022-11-03T17:13:19Z</dcterms:created>
  <dcterms:modified xsi:type="dcterms:W3CDTF">2024-06-30T15:42:38Z</dcterms:modified>
</cp:coreProperties>
</file>