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34"/>
    <p:restoredTop sz="94810"/>
  </p:normalViewPr>
  <p:slideViewPr>
    <p:cSldViewPr snapToGrid="0">
      <p:cViewPr varScale="1">
        <p:scale>
          <a:sx n="61" d="100"/>
          <a:sy n="61" d="100"/>
        </p:scale>
        <p:origin x="248" y="1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746D3-9208-40B9-93B5-9775BE48BAD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428FE6D-BF96-474E-A83F-DDA1F651061C}">
      <dgm:prSet/>
      <dgm:spPr/>
      <dgm:t>
        <a:bodyPr/>
        <a:lstStyle/>
        <a:p>
          <a:r>
            <a:rPr lang="en-US"/>
            <a:t>Data Acquisition: yFinance (2014–2024)</a:t>
          </a:r>
        </a:p>
      </dgm:t>
    </dgm:pt>
    <dgm:pt modelId="{A98A510F-F530-4EE1-B920-2864A4B2D528}" type="parTrans" cxnId="{DF91AF9B-FC8B-4DEC-ADB9-BA5B4D95A2B2}">
      <dgm:prSet/>
      <dgm:spPr/>
      <dgm:t>
        <a:bodyPr/>
        <a:lstStyle/>
        <a:p>
          <a:endParaRPr lang="en-US"/>
        </a:p>
      </dgm:t>
    </dgm:pt>
    <dgm:pt modelId="{5A2947E2-D2A8-4D12-B97C-46898B9FF22C}" type="sibTrans" cxnId="{DF91AF9B-FC8B-4DEC-ADB9-BA5B4D95A2B2}">
      <dgm:prSet/>
      <dgm:spPr/>
      <dgm:t>
        <a:bodyPr/>
        <a:lstStyle/>
        <a:p>
          <a:endParaRPr lang="en-US"/>
        </a:p>
      </dgm:t>
    </dgm:pt>
    <dgm:pt modelId="{D2736FC6-1E61-4F83-B037-E451BEE33335}">
      <dgm:prSet/>
      <dgm:spPr/>
      <dgm:t>
        <a:bodyPr/>
        <a:lstStyle/>
        <a:p>
          <a:r>
            <a:rPr lang="en-US" dirty="0"/>
            <a:t>Preprocessing: Filling null values by simple imputer</a:t>
          </a:r>
        </a:p>
      </dgm:t>
    </dgm:pt>
    <dgm:pt modelId="{25764918-8774-426A-AF11-E2C213B3532F}" type="parTrans" cxnId="{0603185C-CF61-4B02-9FDC-6068C7BE298E}">
      <dgm:prSet/>
      <dgm:spPr/>
      <dgm:t>
        <a:bodyPr/>
        <a:lstStyle/>
        <a:p>
          <a:endParaRPr lang="en-US"/>
        </a:p>
      </dgm:t>
    </dgm:pt>
    <dgm:pt modelId="{44107328-26F5-47F3-AAB3-4F7990AE52EF}" type="sibTrans" cxnId="{0603185C-CF61-4B02-9FDC-6068C7BE298E}">
      <dgm:prSet/>
      <dgm:spPr/>
      <dgm:t>
        <a:bodyPr/>
        <a:lstStyle/>
        <a:p>
          <a:endParaRPr lang="en-US"/>
        </a:p>
      </dgm:t>
    </dgm:pt>
    <dgm:pt modelId="{BE8DD0E1-29CD-463F-8BB8-ABEEE055CAFB}">
      <dgm:prSet/>
      <dgm:spPr/>
      <dgm:t>
        <a:bodyPr/>
        <a:lstStyle/>
        <a:p>
          <a:r>
            <a:rPr lang="en-US"/>
            <a:t>Feature Engineering: Calculating technical indicators</a:t>
          </a:r>
        </a:p>
      </dgm:t>
    </dgm:pt>
    <dgm:pt modelId="{00819D5D-ACB9-4857-AFAE-07F461BF2090}" type="parTrans" cxnId="{AA67DCD0-0EC8-4C44-AFD3-4A0328D95952}">
      <dgm:prSet/>
      <dgm:spPr/>
      <dgm:t>
        <a:bodyPr/>
        <a:lstStyle/>
        <a:p>
          <a:endParaRPr lang="en-US"/>
        </a:p>
      </dgm:t>
    </dgm:pt>
    <dgm:pt modelId="{A0DFF6F7-2D53-46A1-843E-C8AEB96129F0}" type="sibTrans" cxnId="{AA67DCD0-0EC8-4C44-AFD3-4A0328D95952}">
      <dgm:prSet/>
      <dgm:spPr/>
      <dgm:t>
        <a:bodyPr/>
        <a:lstStyle/>
        <a:p>
          <a:endParaRPr lang="en-US"/>
        </a:p>
      </dgm:t>
    </dgm:pt>
    <dgm:pt modelId="{14A46000-3B9D-44B6-A1FD-35978B91DF8A}">
      <dgm:prSet/>
      <dgm:spPr/>
      <dgm:t>
        <a:bodyPr/>
        <a:lstStyle/>
        <a:p>
          <a:r>
            <a:rPr lang="en-US"/>
            <a:t>Target Variable: Binary classification (1: Up, 0: Down)</a:t>
          </a:r>
        </a:p>
      </dgm:t>
    </dgm:pt>
    <dgm:pt modelId="{E0BA9B33-7340-4A32-9051-ABEC92E9EE60}" type="parTrans" cxnId="{61DBA194-552F-4FB6-951B-6DD38101C932}">
      <dgm:prSet/>
      <dgm:spPr/>
      <dgm:t>
        <a:bodyPr/>
        <a:lstStyle/>
        <a:p>
          <a:endParaRPr lang="en-US"/>
        </a:p>
      </dgm:t>
    </dgm:pt>
    <dgm:pt modelId="{DBE9AB2A-7A86-469B-9C56-98375743969F}" type="sibTrans" cxnId="{61DBA194-552F-4FB6-951B-6DD38101C932}">
      <dgm:prSet/>
      <dgm:spPr/>
      <dgm:t>
        <a:bodyPr/>
        <a:lstStyle/>
        <a:p>
          <a:endParaRPr lang="en-US"/>
        </a:p>
      </dgm:t>
    </dgm:pt>
    <dgm:pt modelId="{A97E39F6-4B26-6346-8CB1-44E4A0D24B8D}" type="pres">
      <dgm:prSet presAssocID="{CDF746D3-9208-40B9-93B5-9775BE48BADF}" presName="outerComposite" presStyleCnt="0">
        <dgm:presLayoutVars>
          <dgm:chMax val="5"/>
          <dgm:dir/>
          <dgm:resizeHandles val="exact"/>
        </dgm:presLayoutVars>
      </dgm:prSet>
      <dgm:spPr/>
    </dgm:pt>
    <dgm:pt modelId="{00661FB9-C26A-8A4A-A28F-C80BDF9DEAA0}" type="pres">
      <dgm:prSet presAssocID="{CDF746D3-9208-40B9-93B5-9775BE48BADF}" presName="dummyMaxCanvas" presStyleCnt="0">
        <dgm:presLayoutVars/>
      </dgm:prSet>
      <dgm:spPr/>
    </dgm:pt>
    <dgm:pt modelId="{B4B5C2CD-8106-2E48-B87A-E4F1D98EC5B8}" type="pres">
      <dgm:prSet presAssocID="{CDF746D3-9208-40B9-93B5-9775BE48BADF}" presName="FourNodes_1" presStyleLbl="node1" presStyleIdx="0" presStyleCnt="4">
        <dgm:presLayoutVars>
          <dgm:bulletEnabled val="1"/>
        </dgm:presLayoutVars>
      </dgm:prSet>
      <dgm:spPr/>
    </dgm:pt>
    <dgm:pt modelId="{95AFAC19-87C9-0E49-BF98-755AF65EB78C}" type="pres">
      <dgm:prSet presAssocID="{CDF746D3-9208-40B9-93B5-9775BE48BADF}" presName="FourNodes_2" presStyleLbl="node1" presStyleIdx="1" presStyleCnt="4">
        <dgm:presLayoutVars>
          <dgm:bulletEnabled val="1"/>
        </dgm:presLayoutVars>
      </dgm:prSet>
      <dgm:spPr/>
    </dgm:pt>
    <dgm:pt modelId="{6A614646-25D3-B949-B067-048CEA64DE5D}" type="pres">
      <dgm:prSet presAssocID="{CDF746D3-9208-40B9-93B5-9775BE48BADF}" presName="FourNodes_3" presStyleLbl="node1" presStyleIdx="2" presStyleCnt="4">
        <dgm:presLayoutVars>
          <dgm:bulletEnabled val="1"/>
        </dgm:presLayoutVars>
      </dgm:prSet>
      <dgm:spPr/>
    </dgm:pt>
    <dgm:pt modelId="{137005CD-ADAD-3E4D-9BA9-C803F0F999CE}" type="pres">
      <dgm:prSet presAssocID="{CDF746D3-9208-40B9-93B5-9775BE48BADF}" presName="FourNodes_4" presStyleLbl="node1" presStyleIdx="3" presStyleCnt="4">
        <dgm:presLayoutVars>
          <dgm:bulletEnabled val="1"/>
        </dgm:presLayoutVars>
      </dgm:prSet>
      <dgm:spPr/>
    </dgm:pt>
    <dgm:pt modelId="{51E3973C-2BC7-5344-AE61-0248FBF8D16A}" type="pres">
      <dgm:prSet presAssocID="{CDF746D3-9208-40B9-93B5-9775BE48BADF}" presName="FourConn_1-2" presStyleLbl="fgAccFollowNode1" presStyleIdx="0" presStyleCnt="3">
        <dgm:presLayoutVars>
          <dgm:bulletEnabled val="1"/>
        </dgm:presLayoutVars>
      </dgm:prSet>
      <dgm:spPr/>
    </dgm:pt>
    <dgm:pt modelId="{C20063CA-732F-8F47-8F22-6FC1C415C6DC}" type="pres">
      <dgm:prSet presAssocID="{CDF746D3-9208-40B9-93B5-9775BE48BADF}" presName="FourConn_2-3" presStyleLbl="fgAccFollowNode1" presStyleIdx="1" presStyleCnt="3">
        <dgm:presLayoutVars>
          <dgm:bulletEnabled val="1"/>
        </dgm:presLayoutVars>
      </dgm:prSet>
      <dgm:spPr/>
    </dgm:pt>
    <dgm:pt modelId="{AC12FEA7-EA47-084D-9EAC-ED55C07CE19C}" type="pres">
      <dgm:prSet presAssocID="{CDF746D3-9208-40B9-93B5-9775BE48BADF}" presName="FourConn_3-4" presStyleLbl="fgAccFollowNode1" presStyleIdx="2" presStyleCnt="3">
        <dgm:presLayoutVars>
          <dgm:bulletEnabled val="1"/>
        </dgm:presLayoutVars>
      </dgm:prSet>
      <dgm:spPr/>
    </dgm:pt>
    <dgm:pt modelId="{1BAAC26A-E812-1448-B1F1-7C1A6F946DFA}" type="pres">
      <dgm:prSet presAssocID="{CDF746D3-9208-40B9-93B5-9775BE48BADF}" presName="FourNodes_1_text" presStyleLbl="node1" presStyleIdx="3" presStyleCnt="4">
        <dgm:presLayoutVars>
          <dgm:bulletEnabled val="1"/>
        </dgm:presLayoutVars>
      </dgm:prSet>
      <dgm:spPr/>
    </dgm:pt>
    <dgm:pt modelId="{AEB6AA47-97CC-184A-81C2-405CFF5FD24D}" type="pres">
      <dgm:prSet presAssocID="{CDF746D3-9208-40B9-93B5-9775BE48BADF}" presName="FourNodes_2_text" presStyleLbl="node1" presStyleIdx="3" presStyleCnt="4">
        <dgm:presLayoutVars>
          <dgm:bulletEnabled val="1"/>
        </dgm:presLayoutVars>
      </dgm:prSet>
      <dgm:spPr/>
    </dgm:pt>
    <dgm:pt modelId="{9964C592-1148-964F-9D74-7C2957D4908D}" type="pres">
      <dgm:prSet presAssocID="{CDF746D3-9208-40B9-93B5-9775BE48BADF}" presName="FourNodes_3_text" presStyleLbl="node1" presStyleIdx="3" presStyleCnt="4">
        <dgm:presLayoutVars>
          <dgm:bulletEnabled val="1"/>
        </dgm:presLayoutVars>
      </dgm:prSet>
      <dgm:spPr/>
    </dgm:pt>
    <dgm:pt modelId="{420CA9D5-B8B6-5E4B-AD6E-161145BC5C43}" type="pres">
      <dgm:prSet presAssocID="{CDF746D3-9208-40B9-93B5-9775BE48BADF}" presName="FourNodes_4_text" presStyleLbl="node1" presStyleIdx="3" presStyleCnt="4">
        <dgm:presLayoutVars>
          <dgm:bulletEnabled val="1"/>
        </dgm:presLayoutVars>
      </dgm:prSet>
      <dgm:spPr/>
    </dgm:pt>
  </dgm:ptLst>
  <dgm:cxnLst>
    <dgm:cxn modelId="{7F722E11-1083-4542-86DF-DFF08262009A}" type="presOf" srcId="{44107328-26F5-47F3-AAB3-4F7990AE52EF}" destId="{C20063CA-732F-8F47-8F22-6FC1C415C6DC}" srcOrd="0" destOrd="0" presId="urn:microsoft.com/office/officeart/2005/8/layout/vProcess5"/>
    <dgm:cxn modelId="{13396612-69E8-9542-B90A-23574C6250E6}" type="presOf" srcId="{D2736FC6-1E61-4F83-B037-E451BEE33335}" destId="{AEB6AA47-97CC-184A-81C2-405CFF5FD24D}" srcOrd="1" destOrd="0" presId="urn:microsoft.com/office/officeart/2005/8/layout/vProcess5"/>
    <dgm:cxn modelId="{F18F8C25-8AAB-1A42-A8F8-57D2433C083B}" type="presOf" srcId="{5A2947E2-D2A8-4D12-B97C-46898B9FF22C}" destId="{51E3973C-2BC7-5344-AE61-0248FBF8D16A}" srcOrd="0" destOrd="0" presId="urn:microsoft.com/office/officeart/2005/8/layout/vProcess5"/>
    <dgm:cxn modelId="{AE76A93D-7D1C-3042-8B5C-577D3E163DB2}" type="presOf" srcId="{8428FE6D-BF96-474E-A83F-DDA1F651061C}" destId="{1BAAC26A-E812-1448-B1F1-7C1A6F946DFA}" srcOrd="1" destOrd="0" presId="urn:microsoft.com/office/officeart/2005/8/layout/vProcess5"/>
    <dgm:cxn modelId="{18F5F759-D7AF-E645-AD22-F1BFE230B59A}" type="presOf" srcId="{14A46000-3B9D-44B6-A1FD-35978B91DF8A}" destId="{420CA9D5-B8B6-5E4B-AD6E-161145BC5C43}" srcOrd="1" destOrd="0" presId="urn:microsoft.com/office/officeart/2005/8/layout/vProcess5"/>
    <dgm:cxn modelId="{0603185C-CF61-4B02-9FDC-6068C7BE298E}" srcId="{CDF746D3-9208-40B9-93B5-9775BE48BADF}" destId="{D2736FC6-1E61-4F83-B037-E451BEE33335}" srcOrd="1" destOrd="0" parTransId="{25764918-8774-426A-AF11-E2C213B3532F}" sibTransId="{44107328-26F5-47F3-AAB3-4F7990AE52EF}"/>
    <dgm:cxn modelId="{7304E16C-4A33-9C41-9F69-953B82D91F83}" type="presOf" srcId="{BE8DD0E1-29CD-463F-8BB8-ABEEE055CAFB}" destId="{6A614646-25D3-B949-B067-048CEA64DE5D}" srcOrd="0" destOrd="0" presId="urn:microsoft.com/office/officeart/2005/8/layout/vProcess5"/>
    <dgm:cxn modelId="{2429428D-9F83-C64B-85C1-B1DD8B64C7B4}" type="presOf" srcId="{8428FE6D-BF96-474E-A83F-DDA1F651061C}" destId="{B4B5C2CD-8106-2E48-B87A-E4F1D98EC5B8}" srcOrd="0" destOrd="0" presId="urn:microsoft.com/office/officeart/2005/8/layout/vProcess5"/>
    <dgm:cxn modelId="{61DBA194-552F-4FB6-951B-6DD38101C932}" srcId="{CDF746D3-9208-40B9-93B5-9775BE48BADF}" destId="{14A46000-3B9D-44B6-A1FD-35978B91DF8A}" srcOrd="3" destOrd="0" parTransId="{E0BA9B33-7340-4A32-9051-ABEC92E9EE60}" sibTransId="{DBE9AB2A-7A86-469B-9C56-98375743969F}"/>
    <dgm:cxn modelId="{1ED1159B-29A4-7F4F-AEF4-3ADFE1CD2CB8}" type="presOf" srcId="{A0DFF6F7-2D53-46A1-843E-C8AEB96129F0}" destId="{AC12FEA7-EA47-084D-9EAC-ED55C07CE19C}" srcOrd="0" destOrd="0" presId="urn:microsoft.com/office/officeart/2005/8/layout/vProcess5"/>
    <dgm:cxn modelId="{DF91AF9B-FC8B-4DEC-ADB9-BA5B4D95A2B2}" srcId="{CDF746D3-9208-40B9-93B5-9775BE48BADF}" destId="{8428FE6D-BF96-474E-A83F-DDA1F651061C}" srcOrd="0" destOrd="0" parTransId="{A98A510F-F530-4EE1-B920-2864A4B2D528}" sibTransId="{5A2947E2-D2A8-4D12-B97C-46898B9FF22C}"/>
    <dgm:cxn modelId="{B2CB73BF-CC1B-FF40-9E4C-53DCB2B84E8C}" type="presOf" srcId="{BE8DD0E1-29CD-463F-8BB8-ABEEE055CAFB}" destId="{9964C592-1148-964F-9D74-7C2957D4908D}" srcOrd="1" destOrd="0" presId="urn:microsoft.com/office/officeart/2005/8/layout/vProcess5"/>
    <dgm:cxn modelId="{DA723ACD-0DA3-EA44-A59B-57A806375BC5}" type="presOf" srcId="{CDF746D3-9208-40B9-93B5-9775BE48BADF}" destId="{A97E39F6-4B26-6346-8CB1-44E4A0D24B8D}" srcOrd="0" destOrd="0" presId="urn:microsoft.com/office/officeart/2005/8/layout/vProcess5"/>
    <dgm:cxn modelId="{AA67DCD0-0EC8-4C44-AFD3-4A0328D95952}" srcId="{CDF746D3-9208-40B9-93B5-9775BE48BADF}" destId="{BE8DD0E1-29CD-463F-8BB8-ABEEE055CAFB}" srcOrd="2" destOrd="0" parTransId="{00819D5D-ACB9-4857-AFAE-07F461BF2090}" sibTransId="{A0DFF6F7-2D53-46A1-843E-C8AEB96129F0}"/>
    <dgm:cxn modelId="{9B7132D4-1B48-664F-B1D0-0CA358321063}" type="presOf" srcId="{D2736FC6-1E61-4F83-B037-E451BEE33335}" destId="{95AFAC19-87C9-0E49-BF98-755AF65EB78C}" srcOrd="0" destOrd="0" presId="urn:microsoft.com/office/officeart/2005/8/layout/vProcess5"/>
    <dgm:cxn modelId="{6988ABEA-4C52-AF4F-8D0B-A7A5E75C6607}" type="presOf" srcId="{14A46000-3B9D-44B6-A1FD-35978B91DF8A}" destId="{137005CD-ADAD-3E4D-9BA9-C803F0F999CE}" srcOrd="0" destOrd="0" presId="urn:microsoft.com/office/officeart/2005/8/layout/vProcess5"/>
    <dgm:cxn modelId="{7B90721F-EBA9-944C-A125-4FE05B29AB1B}" type="presParOf" srcId="{A97E39F6-4B26-6346-8CB1-44E4A0D24B8D}" destId="{00661FB9-C26A-8A4A-A28F-C80BDF9DEAA0}" srcOrd="0" destOrd="0" presId="urn:microsoft.com/office/officeart/2005/8/layout/vProcess5"/>
    <dgm:cxn modelId="{2CDDB72B-F51A-B848-B77C-B489AA2855DB}" type="presParOf" srcId="{A97E39F6-4B26-6346-8CB1-44E4A0D24B8D}" destId="{B4B5C2CD-8106-2E48-B87A-E4F1D98EC5B8}" srcOrd="1" destOrd="0" presId="urn:microsoft.com/office/officeart/2005/8/layout/vProcess5"/>
    <dgm:cxn modelId="{FA876F92-0198-8943-A9D3-2562BE24A87E}" type="presParOf" srcId="{A97E39F6-4B26-6346-8CB1-44E4A0D24B8D}" destId="{95AFAC19-87C9-0E49-BF98-755AF65EB78C}" srcOrd="2" destOrd="0" presId="urn:microsoft.com/office/officeart/2005/8/layout/vProcess5"/>
    <dgm:cxn modelId="{AE55CDD6-5772-D644-ADF2-535810373DB9}" type="presParOf" srcId="{A97E39F6-4B26-6346-8CB1-44E4A0D24B8D}" destId="{6A614646-25D3-B949-B067-048CEA64DE5D}" srcOrd="3" destOrd="0" presId="urn:microsoft.com/office/officeart/2005/8/layout/vProcess5"/>
    <dgm:cxn modelId="{7055DD12-52FF-6140-BEC6-F312372FCD5B}" type="presParOf" srcId="{A97E39F6-4B26-6346-8CB1-44E4A0D24B8D}" destId="{137005CD-ADAD-3E4D-9BA9-C803F0F999CE}" srcOrd="4" destOrd="0" presId="urn:microsoft.com/office/officeart/2005/8/layout/vProcess5"/>
    <dgm:cxn modelId="{B1A9B6DD-85C4-9842-9A2E-5E86FC50EA0E}" type="presParOf" srcId="{A97E39F6-4B26-6346-8CB1-44E4A0D24B8D}" destId="{51E3973C-2BC7-5344-AE61-0248FBF8D16A}" srcOrd="5" destOrd="0" presId="urn:microsoft.com/office/officeart/2005/8/layout/vProcess5"/>
    <dgm:cxn modelId="{13EC0AB4-76C9-AC4D-AB0E-41CC34FBD86E}" type="presParOf" srcId="{A97E39F6-4B26-6346-8CB1-44E4A0D24B8D}" destId="{C20063CA-732F-8F47-8F22-6FC1C415C6DC}" srcOrd="6" destOrd="0" presId="urn:microsoft.com/office/officeart/2005/8/layout/vProcess5"/>
    <dgm:cxn modelId="{D533AA84-F87C-D74D-A57D-7A9A1AD38027}" type="presParOf" srcId="{A97E39F6-4B26-6346-8CB1-44E4A0D24B8D}" destId="{AC12FEA7-EA47-084D-9EAC-ED55C07CE19C}" srcOrd="7" destOrd="0" presId="urn:microsoft.com/office/officeart/2005/8/layout/vProcess5"/>
    <dgm:cxn modelId="{CC44A483-6E77-8341-A26A-4568F6CB62DD}" type="presParOf" srcId="{A97E39F6-4B26-6346-8CB1-44E4A0D24B8D}" destId="{1BAAC26A-E812-1448-B1F1-7C1A6F946DFA}" srcOrd="8" destOrd="0" presId="urn:microsoft.com/office/officeart/2005/8/layout/vProcess5"/>
    <dgm:cxn modelId="{87527492-427D-344E-A37E-45B94FDDF39C}" type="presParOf" srcId="{A97E39F6-4B26-6346-8CB1-44E4A0D24B8D}" destId="{AEB6AA47-97CC-184A-81C2-405CFF5FD24D}" srcOrd="9" destOrd="0" presId="urn:microsoft.com/office/officeart/2005/8/layout/vProcess5"/>
    <dgm:cxn modelId="{E4BE4B48-B705-C342-BD88-DF04A0447F94}" type="presParOf" srcId="{A97E39F6-4B26-6346-8CB1-44E4A0D24B8D}" destId="{9964C592-1148-964F-9D74-7C2957D4908D}" srcOrd="10" destOrd="0" presId="urn:microsoft.com/office/officeart/2005/8/layout/vProcess5"/>
    <dgm:cxn modelId="{0D3DC689-947A-3849-9F05-EF519C513666}" type="presParOf" srcId="{A97E39F6-4B26-6346-8CB1-44E4A0D24B8D}" destId="{420CA9D5-B8B6-5E4B-AD6E-161145BC5C4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D3B391-88F6-4561-AEFF-7D715303FC19}" type="doc">
      <dgm:prSet loTypeId="urn:microsoft.com/office/officeart/2005/8/layout/default" loCatId="list" qsTypeId="urn:microsoft.com/office/officeart/2005/8/quickstyle/simple5" qsCatId="simple" csTypeId="urn:microsoft.com/office/officeart/2005/8/colors/colorful1" csCatId="colorful"/>
      <dgm:spPr/>
      <dgm:t>
        <a:bodyPr/>
        <a:lstStyle/>
        <a:p>
          <a:endParaRPr lang="en-US"/>
        </a:p>
      </dgm:t>
    </dgm:pt>
    <dgm:pt modelId="{8A90E1B7-9BC9-4206-B9FF-EA99B44B9CDC}">
      <dgm:prSet/>
      <dgm:spPr/>
      <dgm:t>
        <a:bodyPr/>
        <a:lstStyle/>
        <a:p>
          <a:r>
            <a:rPr lang="en-GB"/>
            <a:t>Random Forest: Tree-based ensemble</a:t>
          </a:r>
          <a:endParaRPr lang="en-US"/>
        </a:p>
      </dgm:t>
    </dgm:pt>
    <dgm:pt modelId="{82EE588D-E8D2-4652-8E92-2822920D819D}" type="parTrans" cxnId="{E63BFE72-4E11-465F-BD5B-AAC730B0A820}">
      <dgm:prSet/>
      <dgm:spPr/>
      <dgm:t>
        <a:bodyPr/>
        <a:lstStyle/>
        <a:p>
          <a:endParaRPr lang="en-US"/>
        </a:p>
      </dgm:t>
    </dgm:pt>
    <dgm:pt modelId="{27F8FBF6-C77A-436E-A447-429B35298AEB}" type="sibTrans" cxnId="{E63BFE72-4E11-465F-BD5B-AAC730B0A820}">
      <dgm:prSet/>
      <dgm:spPr/>
      <dgm:t>
        <a:bodyPr/>
        <a:lstStyle/>
        <a:p>
          <a:endParaRPr lang="en-US"/>
        </a:p>
      </dgm:t>
    </dgm:pt>
    <dgm:pt modelId="{EC5555BB-0E39-472F-8661-76D44F64D757}">
      <dgm:prSet/>
      <dgm:spPr/>
      <dgm:t>
        <a:bodyPr/>
        <a:lstStyle/>
        <a:p>
          <a:r>
            <a:rPr lang="en-GB"/>
            <a:t>XGBoost: Gradient boosting with regularization</a:t>
          </a:r>
          <a:endParaRPr lang="en-US"/>
        </a:p>
      </dgm:t>
    </dgm:pt>
    <dgm:pt modelId="{F3EF5472-4B34-4782-8BF9-D0177D80A183}" type="parTrans" cxnId="{C44DED03-35EA-4A98-9F45-1C5222C4437F}">
      <dgm:prSet/>
      <dgm:spPr/>
      <dgm:t>
        <a:bodyPr/>
        <a:lstStyle/>
        <a:p>
          <a:endParaRPr lang="en-US"/>
        </a:p>
      </dgm:t>
    </dgm:pt>
    <dgm:pt modelId="{5D0AF64A-E279-4891-B362-860B53C7FAFB}" type="sibTrans" cxnId="{C44DED03-35EA-4A98-9F45-1C5222C4437F}">
      <dgm:prSet/>
      <dgm:spPr/>
      <dgm:t>
        <a:bodyPr/>
        <a:lstStyle/>
        <a:p>
          <a:endParaRPr lang="en-US"/>
        </a:p>
      </dgm:t>
    </dgm:pt>
    <dgm:pt modelId="{B7825BEA-4A6E-4D37-B725-68B77EC6BAD4}">
      <dgm:prSet/>
      <dgm:spPr/>
      <dgm:t>
        <a:bodyPr/>
        <a:lstStyle/>
        <a:p>
          <a:r>
            <a:rPr lang="en-GB"/>
            <a:t>LSTM: Captures temporal patterns in time series</a:t>
          </a:r>
          <a:endParaRPr lang="en-US"/>
        </a:p>
      </dgm:t>
    </dgm:pt>
    <dgm:pt modelId="{3A91BC81-9F09-43A8-8F7B-37B797473EC3}" type="parTrans" cxnId="{C96C9155-E5FB-48B3-94D9-A870262383AA}">
      <dgm:prSet/>
      <dgm:spPr/>
      <dgm:t>
        <a:bodyPr/>
        <a:lstStyle/>
        <a:p>
          <a:endParaRPr lang="en-US"/>
        </a:p>
      </dgm:t>
    </dgm:pt>
    <dgm:pt modelId="{77792E68-7154-4C3D-A347-F094ED57442E}" type="sibTrans" cxnId="{C96C9155-E5FB-48B3-94D9-A870262383AA}">
      <dgm:prSet/>
      <dgm:spPr/>
      <dgm:t>
        <a:bodyPr/>
        <a:lstStyle/>
        <a:p>
          <a:endParaRPr lang="en-US"/>
        </a:p>
      </dgm:t>
    </dgm:pt>
    <dgm:pt modelId="{4DFAB37A-EFD5-408A-B1DE-621DFB958D77}">
      <dgm:prSet/>
      <dgm:spPr/>
      <dgm:t>
        <a:bodyPr/>
        <a:lstStyle/>
        <a:p>
          <a:r>
            <a:rPr lang="en-GB"/>
            <a:t>Data Split: 80% train, 20% test (chronological)</a:t>
          </a:r>
          <a:endParaRPr lang="en-US"/>
        </a:p>
      </dgm:t>
    </dgm:pt>
    <dgm:pt modelId="{9FB69A36-D9EB-4AE3-BB99-FDB38359CDE7}" type="parTrans" cxnId="{2BF04EBF-3041-4871-A07E-C8EC2EE4A19D}">
      <dgm:prSet/>
      <dgm:spPr/>
      <dgm:t>
        <a:bodyPr/>
        <a:lstStyle/>
        <a:p>
          <a:endParaRPr lang="en-US"/>
        </a:p>
      </dgm:t>
    </dgm:pt>
    <dgm:pt modelId="{DBD56E75-21AB-4324-801C-2D7F1D31ABA3}" type="sibTrans" cxnId="{2BF04EBF-3041-4871-A07E-C8EC2EE4A19D}">
      <dgm:prSet/>
      <dgm:spPr/>
      <dgm:t>
        <a:bodyPr/>
        <a:lstStyle/>
        <a:p>
          <a:endParaRPr lang="en-US"/>
        </a:p>
      </dgm:t>
    </dgm:pt>
    <dgm:pt modelId="{0B70FB2F-EEFF-441D-9213-383067A729B4}">
      <dgm:prSet/>
      <dgm:spPr/>
      <dgm:t>
        <a:bodyPr/>
        <a:lstStyle/>
        <a:p>
          <a:r>
            <a:rPr lang="en-GB"/>
            <a:t>Resampling: SMOTE to address class imbalance</a:t>
          </a:r>
          <a:endParaRPr lang="en-US"/>
        </a:p>
      </dgm:t>
    </dgm:pt>
    <dgm:pt modelId="{80187475-0029-4F68-B2FA-4366ECC79116}" type="parTrans" cxnId="{1838329B-8A58-4EEA-9F52-E440A1044591}">
      <dgm:prSet/>
      <dgm:spPr/>
      <dgm:t>
        <a:bodyPr/>
        <a:lstStyle/>
        <a:p>
          <a:endParaRPr lang="en-US"/>
        </a:p>
      </dgm:t>
    </dgm:pt>
    <dgm:pt modelId="{5C8D7F62-7AE4-4AAE-89E6-BE3576751D15}" type="sibTrans" cxnId="{1838329B-8A58-4EEA-9F52-E440A1044591}">
      <dgm:prSet/>
      <dgm:spPr/>
      <dgm:t>
        <a:bodyPr/>
        <a:lstStyle/>
        <a:p>
          <a:endParaRPr lang="en-US"/>
        </a:p>
      </dgm:t>
    </dgm:pt>
    <dgm:pt modelId="{53EDE242-BFF9-754E-87EE-4A85D7661B2F}" type="pres">
      <dgm:prSet presAssocID="{C3D3B391-88F6-4561-AEFF-7D715303FC19}" presName="diagram" presStyleCnt="0">
        <dgm:presLayoutVars>
          <dgm:dir/>
          <dgm:resizeHandles val="exact"/>
        </dgm:presLayoutVars>
      </dgm:prSet>
      <dgm:spPr/>
    </dgm:pt>
    <dgm:pt modelId="{504A9704-E537-7343-8946-9DD5CC1FB064}" type="pres">
      <dgm:prSet presAssocID="{8A90E1B7-9BC9-4206-B9FF-EA99B44B9CDC}" presName="node" presStyleLbl="node1" presStyleIdx="0" presStyleCnt="5">
        <dgm:presLayoutVars>
          <dgm:bulletEnabled val="1"/>
        </dgm:presLayoutVars>
      </dgm:prSet>
      <dgm:spPr/>
    </dgm:pt>
    <dgm:pt modelId="{F5328C5D-EBC1-BD48-B98F-42CB254F2F2B}" type="pres">
      <dgm:prSet presAssocID="{27F8FBF6-C77A-436E-A447-429B35298AEB}" presName="sibTrans" presStyleCnt="0"/>
      <dgm:spPr/>
    </dgm:pt>
    <dgm:pt modelId="{D9639008-9725-AE4B-BA02-33FF01BC2805}" type="pres">
      <dgm:prSet presAssocID="{EC5555BB-0E39-472F-8661-76D44F64D757}" presName="node" presStyleLbl="node1" presStyleIdx="1" presStyleCnt="5">
        <dgm:presLayoutVars>
          <dgm:bulletEnabled val="1"/>
        </dgm:presLayoutVars>
      </dgm:prSet>
      <dgm:spPr/>
    </dgm:pt>
    <dgm:pt modelId="{35F177D2-228B-6647-BE40-D3A537BB7080}" type="pres">
      <dgm:prSet presAssocID="{5D0AF64A-E279-4891-B362-860B53C7FAFB}" presName="sibTrans" presStyleCnt="0"/>
      <dgm:spPr/>
    </dgm:pt>
    <dgm:pt modelId="{9CC9FC38-A27F-E44A-8206-49A6E5F01187}" type="pres">
      <dgm:prSet presAssocID="{B7825BEA-4A6E-4D37-B725-68B77EC6BAD4}" presName="node" presStyleLbl="node1" presStyleIdx="2" presStyleCnt="5">
        <dgm:presLayoutVars>
          <dgm:bulletEnabled val="1"/>
        </dgm:presLayoutVars>
      </dgm:prSet>
      <dgm:spPr/>
    </dgm:pt>
    <dgm:pt modelId="{79AAC80D-1118-F24C-A4E3-2F3B14843643}" type="pres">
      <dgm:prSet presAssocID="{77792E68-7154-4C3D-A347-F094ED57442E}" presName="sibTrans" presStyleCnt="0"/>
      <dgm:spPr/>
    </dgm:pt>
    <dgm:pt modelId="{CD3CC7AD-1C6C-3C40-810E-5A27C24DFF7A}" type="pres">
      <dgm:prSet presAssocID="{4DFAB37A-EFD5-408A-B1DE-621DFB958D77}" presName="node" presStyleLbl="node1" presStyleIdx="3" presStyleCnt="5">
        <dgm:presLayoutVars>
          <dgm:bulletEnabled val="1"/>
        </dgm:presLayoutVars>
      </dgm:prSet>
      <dgm:spPr/>
    </dgm:pt>
    <dgm:pt modelId="{5C9F3C87-E39D-CF4A-B408-8DC548800C86}" type="pres">
      <dgm:prSet presAssocID="{DBD56E75-21AB-4324-801C-2D7F1D31ABA3}" presName="sibTrans" presStyleCnt="0"/>
      <dgm:spPr/>
    </dgm:pt>
    <dgm:pt modelId="{A6A48D74-010D-BD48-A77B-8C9B937CAEF3}" type="pres">
      <dgm:prSet presAssocID="{0B70FB2F-EEFF-441D-9213-383067A729B4}" presName="node" presStyleLbl="node1" presStyleIdx="4" presStyleCnt="5">
        <dgm:presLayoutVars>
          <dgm:bulletEnabled val="1"/>
        </dgm:presLayoutVars>
      </dgm:prSet>
      <dgm:spPr/>
    </dgm:pt>
  </dgm:ptLst>
  <dgm:cxnLst>
    <dgm:cxn modelId="{C44DED03-35EA-4A98-9F45-1C5222C4437F}" srcId="{C3D3B391-88F6-4561-AEFF-7D715303FC19}" destId="{EC5555BB-0E39-472F-8661-76D44F64D757}" srcOrd="1" destOrd="0" parTransId="{F3EF5472-4B34-4782-8BF9-D0177D80A183}" sibTransId="{5D0AF64A-E279-4891-B362-860B53C7FAFB}"/>
    <dgm:cxn modelId="{ED23AF1B-FC19-CD4B-A336-AB7FFB42EF41}" type="presOf" srcId="{B7825BEA-4A6E-4D37-B725-68B77EC6BAD4}" destId="{9CC9FC38-A27F-E44A-8206-49A6E5F01187}" srcOrd="0" destOrd="0" presId="urn:microsoft.com/office/officeart/2005/8/layout/default"/>
    <dgm:cxn modelId="{451ED729-126F-AD4B-8348-89E68DF6964E}" type="presOf" srcId="{EC5555BB-0E39-472F-8661-76D44F64D757}" destId="{D9639008-9725-AE4B-BA02-33FF01BC2805}" srcOrd="0" destOrd="0" presId="urn:microsoft.com/office/officeart/2005/8/layout/default"/>
    <dgm:cxn modelId="{C96C9155-E5FB-48B3-94D9-A870262383AA}" srcId="{C3D3B391-88F6-4561-AEFF-7D715303FC19}" destId="{B7825BEA-4A6E-4D37-B725-68B77EC6BAD4}" srcOrd="2" destOrd="0" parTransId="{3A91BC81-9F09-43A8-8F7B-37B797473EC3}" sibTransId="{77792E68-7154-4C3D-A347-F094ED57442E}"/>
    <dgm:cxn modelId="{E706F56A-846A-9040-A10F-F312A00F2BB3}" type="presOf" srcId="{8A90E1B7-9BC9-4206-B9FF-EA99B44B9CDC}" destId="{504A9704-E537-7343-8946-9DD5CC1FB064}" srcOrd="0" destOrd="0" presId="urn:microsoft.com/office/officeart/2005/8/layout/default"/>
    <dgm:cxn modelId="{E63BFE72-4E11-465F-BD5B-AAC730B0A820}" srcId="{C3D3B391-88F6-4561-AEFF-7D715303FC19}" destId="{8A90E1B7-9BC9-4206-B9FF-EA99B44B9CDC}" srcOrd="0" destOrd="0" parTransId="{82EE588D-E8D2-4652-8E92-2822920D819D}" sibTransId="{27F8FBF6-C77A-436E-A447-429B35298AEB}"/>
    <dgm:cxn modelId="{7DBBD17C-B8BD-2748-9D74-FD336E0FF583}" type="presOf" srcId="{C3D3B391-88F6-4561-AEFF-7D715303FC19}" destId="{53EDE242-BFF9-754E-87EE-4A85D7661B2F}" srcOrd="0" destOrd="0" presId="urn:microsoft.com/office/officeart/2005/8/layout/default"/>
    <dgm:cxn modelId="{1838329B-8A58-4EEA-9F52-E440A1044591}" srcId="{C3D3B391-88F6-4561-AEFF-7D715303FC19}" destId="{0B70FB2F-EEFF-441D-9213-383067A729B4}" srcOrd="4" destOrd="0" parTransId="{80187475-0029-4F68-B2FA-4366ECC79116}" sibTransId="{5C8D7F62-7AE4-4AAE-89E6-BE3576751D15}"/>
    <dgm:cxn modelId="{DE68F5A2-1DD9-354B-ACB2-680CBD86136E}" type="presOf" srcId="{4DFAB37A-EFD5-408A-B1DE-621DFB958D77}" destId="{CD3CC7AD-1C6C-3C40-810E-5A27C24DFF7A}" srcOrd="0" destOrd="0" presId="urn:microsoft.com/office/officeart/2005/8/layout/default"/>
    <dgm:cxn modelId="{2BF04EBF-3041-4871-A07E-C8EC2EE4A19D}" srcId="{C3D3B391-88F6-4561-AEFF-7D715303FC19}" destId="{4DFAB37A-EFD5-408A-B1DE-621DFB958D77}" srcOrd="3" destOrd="0" parTransId="{9FB69A36-D9EB-4AE3-BB99-FDB38359CDE7}" sibTransId="{DBD56E75-21AB-4324-801C-2D7F1D31ABA3}"/>
    <dgm:cxn modelId="{16B68FBF-B696-1E42-849A-BC7462FBCAAD}" type="presOf" srcId="{0B70FB2F-EEFF-441D-9213-383067A729B4}" destId="{A6A48D74-010D-BD48-A77B-8C9B937CAEF3}" srcOrd="0" destOrd="0" presId="urn:microsoft.com/office/officeart/2005/8/layout/default"/>
    <dgm:cxn modelId="{4749AC16-ADA7-1549-B0B5-6B8CCBAD40B4}" type="presParOf" srcId="{53EDE242-BFF9-754E-87EE-4A85D7661B2F}" destId="{504A9704-E537-7343-8946-9DD5CC1FB064}" srcOrd="0" destOrd="0" presId="urn:microsoft.com/office/officeart/2005/8/layout/default"/>
    <dgm:cxn modelId="{2C2E92F3-EA72-4148-A731-757831F504F3}" type="presParOf" srcId="{53EDE242-BFF9-754E-87EE-4A85D7661B2F}" destId="{F5328C5D-EBC1-BD48-B98F-42CB254F2F2B}" srcOrd="1" destOrd="0" presId="urn:microsoft.com/office/officeart/2005/8/layout/default"/>
    <dgm:cxn modelId="{7ADABFE4-E289-1045-8A83-EDA20A06039A}" type="presParOf" srcId="{53EDE242-BFF9-754E-87EE-4A85D7661B2F}" destId="{D9639008-9725-AE4B-BA02-33FF01BC2805}" srcOrd="2" destOrd="0" presId="urn:microsoft.com/office/officeart/2005/8/layout/default"/>
    <dgm:cxn modelId="{AB87AA5A-C706-D542-9107-EB03655E46CB}" type="presParOf" srcId="{53EDE242-BFF9-754E-87EE-4A85D7661B2F}" destId="{35F177D2-228B-6647-BE40-D3A537BB7080}" srcOrd="3" destOrd="0" presId="urn:microsoft.com/office/officeart/2005/8/layout/default"/>
    <dgm:cxn modelId="{5D8C7CF2-52A3-3D42-9DA1-9929D778B189}" type="presParOf" srcId="{53EDE242-BFF9-754E-87EE-4A85D7661B2F}" destId="{9CC9FC38-A27F-E44A-8206-49A6E5F01187}" srcOrd="4" destOrd="0" presId="urn:microsoft.com/office/officeart/2005/8/layout/default"/>
    <dgm:cxn modelId="{0D38FC1B-F503-F44F-9A10-FBFB178AEB8D}" type="presParOf" srcId="{53EDE242-BFF9-754E-87EE-4A85D7661B2F}" destId="{79AAC80D-1118-F24C-A4E3-2F3B14843643}" srcOrd="5" destOrd="0" presId="urn:microsoft.com/office/officeart/2005/8/layout/default"/>
    <dgm:cxn modelId="{9F700B66-92A1-9D44-9CC3-E8DB66F5ACFD}" type="presParOf" srcId="{53EDE242-BFF9-754E-87EE-4A85D7661B2F}" destId="{CD3CC7AD-1C6C-3C40-810E-5A27C24DFF7A}" srcOrd="6" destOrd="0" presId="urn:microsoft.com/office/officeart/2005/8/layout/default"/>
    <dgm:cxn modelId="{7A16619E-2FDC-D24B-A81B-654C1C6ECB0F}" type="presParOf" srcId="{53EDE242-BFF9-754E-87EE-4A85D7661B2F}" destId="{5C9F3C87-E39D-CF4A-B408-8DC548800C86}" srcOrd="7" destOrd="0" presId="urn:microsoft.com/office/officeart/2005/8/layout/default"/>
    <dgm:cxn modelId="{0CB1C944-3C25-C444-8D58-A4D6A6632C17}" type="presParOf" srcId="{53EDE242-BFF9-754E-87EE-4A85D7661B2F}" destId="{A6A48D74-010D-BD48-A77B-8C9B937CAEF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5C2CD-8106-2E48-B87A-E4F1D98EC5B8}">
      <dsp:nvSpPr>
        <dsp:cNvPr id="0" name=""/>
        <dsp:cNvSpPr/>
      </dsp:nvSpPr>
      <dsp:spPr>
        <a:xfrm>
          <a:off x="0" y="0"/>
          <a:ext cx="7189923" cy="803867"/>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Data Acquisition: yFinance (2014–2024)</a:t>
          </a:r>
        </a:p>
      </dsp:txBody>
      <dsp:txXfrm>
        <a:off x="23544" y="23544"/>
        <a:ext cx="6254562" cy="756779"/>
      </dsp:txXfrm>
    </dsp:sp>
    <dsp:sp modelId="{95AFAC19-87C9-0E49-BF98-755AF65EB78C}">
      <dsp:nvSpPr>
        <dsp:cNvPr id="0" name=""/>
        <dsp:cNvSpPr/>
      </dsp:nvSpPr>
      <dsp:spPr>
        <a:xfrm>
          <a:off x="602156" y="950024"/>
          <a:ext cx="7189923" cy="803867"/>
        </a:xfrm>
        <a:prstGeom prst="roundRect">
          <a:avLst>
            <a:gd name="adj" fmla="val 10000"/>
          </a:avLst>
        </a:prstGeom>
        <a:solidFill>
          <a:schemeClr val="accent2">
            <a:hueOff val="296529"/>
            <a:satOff val="-6628"/>
            <a:lumOff val="-62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Preprocessing: Filling null values by simple imputer</a:t>
          </a:r>
        </a:p>
      </dsp:txBody>
      <dsp:txXfrm>
        <a:off x="625700" y="973568"/>
        <a:ext cx="6018165" cy="756779"/>
      </dsp:txXfrm>
    </dsp:sp>
    <dsp:sp modelId="{6A614646-25D3-B949-B067-048CEA64DE5D}">
      <dsp:nvSpPr>
        <dsp:cNvPr id="0" name=""/>
        <dsp:cNvSpPr/>
      </dsp:nvSpPr>
      <dsp:spPr>
        <a:xfrm>
          <a:off x="1195324" y="1900049"/>
          <a:ext cx="7189923" cy="803867"/>
        </a:xfrm>
        <a:prstGeom prst="roundRect">
          <a:avLst>
            <a:gd name="adj" fmla="val 10000"/>
          </a:avLst>
        </a:prstGeom>
        <a:solidFill>
          <a:schemeClr val="accent2">
            <a:hueOff val="593057"/>
            <a:satOff val="-13255"/>
            <a:lumOff val="-12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Feature Engineering: Calculating technical indicators</a:t>
          </a:r>
        </a:p>
      </dsp:txBody>
      <dsp:txXfrm>
        <a:off x="1218868" y="1923593"/>
        <a:ext cx="6027152" cy="756779"/>
      </dsp:txXfrm>
    </dsp:sp>
    <dsp:sp modelId="{137005CD-ADAD-3E4D-9BA9-C803F0F999CE}">
      <dsp:nvSpPr>
        <dsp:cNvPr id="0" name=""/>
        <dsp:cNvSpPr/>
      </dsp:nvSpPr>
      <dsp:spPr>
        <a:xfrm>
          <a:off x="1797480" y="2850073"/>
          <a:ext cx="7189923" cy="803867"/>
        </a:xfrm>
        <a:prstGeom prst="roundRect">
          <a:avLst>
            <a:gd name="adj" fmla="val 10000"/>
          </a:avLst>
        </a:prstGeom>
        <a:solidFill>
          <a:schemeClr val="accent2">
            <a:hueOff val="889586"/>
            <a:satOff val="-19883"/>
            <a:lumOff val="-18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Target Variable: Binary classification (1: Up, 0: Down)</a:t>
          </a:r>
        </a:p>
      </dsp:txBody>
      <dsp:txXfrm>
        <a:off x="1821024" y="2873617"/>
        <a:ext cx="6018165" cy="756779"/>
      </dsp:txXfrm>
    </dsp:sp>
    <dsp:sp modelId="{51E3973C-2BC7-5344-AE61-0248FBF8D16A}">
      <dsp:nvSpPr>
        <dsp:cNvPr id="0" name=""/>
        <dsp:cNvSpPr/>
      </dsp:nvSpPr>
      <dsp:spPr>
        <a:xfrm>
          <a:off x="6667409" y="615689"/>
          <a:ext cx="522513" cy="522513"/>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784974" y="615689"/>
        <a:ext cx="287383" cy="393191"/>
      </dsp:txXfrm>
    </dsp:sp>
    <dsp:sp modelId="{C20063CA-732F-8F47-8F22-6FC1C415C6DC}">
      <dsp:nvSpPr>
        <dsp:cNvPr id="0" name=""/>
        <dsp:cNvSpPr/>
      </dsp:nvSpPr>
      <dsp:spPr>
        <a:xfrm>
          <a:off x="7269565" y="1565713"/>
          <a:ext cx="522513" cy="522513"/>
        </a:xfrm>
        <a:prstGeom prst="downArrow">
          <a:avLst>
            <a:gd name="adj1" fmla="val 55000"/>
            <a:gd name="adj2" fmla="val 45000"/>
          </a:avLst>
        </a:prstGeom>
        <a:solidFill>
          <a:schemeClr val="accent2">
            <a:tint val="40000"/>
            <a:alpha val="90000"/>
            <a:hueOff val="491071"/>
            <a:satOff val="-25033"/>
            <a:lumOff val="-2589"/>
            <a:alphaOff val="0"/>
          </a:schemeClr>
        </a:solidFill>
        <a:ln w="15875" cap="rnd" cmpd="sng" algn="ctr">
          <a:solidFill>
            <a:schemeClr val="accent2">
              <a:tint val="40000"/>
              <a:alpha val="90000"/>
              <a:hueOff val="491071"/>
              <a:satOff val="-25033"/>
              <a:lumOff val="-258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387130" y="1565713"/>
        <a:ext cx="287383" cy="393191"/>
      </dsp:txXfrm>
    </dsp:sp>
    <dsp:sp modelId="{AC12FEA7-EA47-084D-9EAC-ED55C07CE19C}">
      <dsp:nvSpPr>
        <dsp:cNvPr id="0" name=""/>
        <dsp:cNvSpPr/>
      </dsp:nvSpPr>
      <dsp:spPr>
        <a:xfrm>
          <a:off x="7862734" y="2515738"/>
          <a:ext cx="522513" cy="522513"/>
        </a:xfrm>
        <a:prstGeom prst="downArrow">
          <a:avLst>
            <a:gd name="adj1" fmla="val 55000"/>
            <a:gd name="adj2" fmla="val 45000"/>
          </a:avLst>
        </a:prstGeom>
        <a:solidFill>
          <a:schemeClr val="accent2">
            <a:tint val="40000"/>
            <a:alpha val="90000"/>
            <a:hueOff val="982142"/>
            <a:satOff val="-50066"/>
            <a:lumOff val="-5179"/>
            <a:alphaOff val="0"/>
          </a:schemeClr>
        </a:solidFill>
        <a:ln w="15875" cap="rnd" cmpd="sng" algn="ctr">
          <a:solidFill>
            <a:schemeClr val="accent2">
              <a:tint val="40000"/>
              <a:alpha val="90000"/>
              <a:hueOff val="982142"/>
              <a:satOff val="-50066"/>
              <a:lumOff val="-51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980299" y="2515738"/>
        <a:ext cx="287383" cy="393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A9704-E537-7343-8946-9DD5CC1FB064}">
      <dsp:nvSpPr>
        <dsp:cNvPr id="0" name=""/>
        <dsp:cNvSpPr/>
      </dsp:nvSpPr>
      <dsp:spPr>
        <a:xfrm>
          <a:off x="0" y="1404"/>
          <a:ext cx="2808563" cy="1685138"/>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Random Forest: Tree-based ensemble</a:t>
          </a:r>
          <a:endParaRPr lang="en-US" sz="2800" kern="1200"/>
        </a:p>
      </dsp:txBody>
      <dsp:txXfrm>
        <a:off x="0" y="1404"/>
        <a:ext cx="2808563" cy="1685138"/>
      </dsp:txXfrm>
    </dsp:sp>
    <dsp:sp modelId="{D9639008-9725-AE4B-BA02-33FF01BC2805}">
      <dsp:nvSpPr>
        <dsp:cNvPr id="0" name=""/>
        <dsp:cNvSpPr/>
      </dsp:nvSpPr>
      <dsp:spPr>
        <a:xfrm>
          <a:off x="3089420" y="1404"/>
          <a:ext cx="2808563" cy="1685138"/>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XGBoost: Gradient boosting with regularization</a:t>
          </a:r>
          <a:endParaRPr lang="en-US" sz="2800" kern="1200"/>
        </a:p>
      </dsp:txBody>
      <dsp:txXfrm>
        <a:off x="3089420" y="1404"/>
        <a:ext cx="2808563" cy="1685138"/>
      </dsp:txXfrm>
    </dsp:sp>
    <dsp:sp modelId="{9CC9FC38-A27F-E44A-8206-49A6E5F01187}">
      <dsp:nvSpPr>
        <dsp:cNvPr id="0" name=""/>
        <dsp:cNvSpPr/>
      </dsp:nvSpPr>
      <dsp:spPr>
        <a:xfrm>
          <a:off x="6178840" y="1404"/>
          <a:ext cx="2808563" cy="1685138"/>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LSTM: Captures temporal patterns in time series</a:t>
          </a:r>
          <a:endParaRPr lang="en-US" sz="2800" kern="1200"/>
        </a:p>
      </dsp:txBody>
      <dsp:txXfrm>
        <a:off x="6178840" y="1404"/>
        <a:ext cx="2808563" cy="1685138"/>
      </dsp:txXfrm>
    </dsp:sp>
    <dsp:sp modelId="{CD3CC7AD-1C6C-3C40-810E-5A27C24DFF7A}">
      <dsp:nvSpPr>
        <dsp:cNvPr id="0" name=""/>
        <dsp:cNvSpPr/>
      </dsp:nvSpPr>
      <dsp:spPr>
        <a:xfrm>
          <a:off x="1544710" y="1967398"/>
          <a:ext cx="2808563" cy="1685138"/>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Data Split: 80% train, 20% test (chronological)</a:t>
          </a:r>
          <a:endParaRPr lang="en-US" sz="2800" kern="1200"/>
        </a:p>
      </dsp:txBody>
      <dsp:txXfrm>
        <a:off x="1544710" y="1967398"/>
        <a:ext cx="2808563" cy="1685138"/>
      </dsp:txXfrm>
    </dsp:sp>
    <dsp:sp modelId="{A6A48D74-010D-BD48-A77B-8C9B937CAEF3}">
      <dsp:nvSpPr>
        <dsp:cNvPr id="0" name=""/>
        <dsp:cNvSpPr/>
      </dsp:nvSpPr>
      <dsp:spPr>
        <a:xfrm>
          <a:off x="4634130" y="1967398"/>
          <a:ext cx="2808563" cy="1685138"/>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a:t>Resampling: SMOTE to address class imbalance</a:t>
          </a:r>
          <a:endParaRPr lang="en-US" sz="2800" kern="1200"/>
        </a:p>
      </dsp:txBody>
      <dsp:txXfrm>
        <a:off x="4634130" y="1967398"/>
        <a:ext cx="2808563" cy="16851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2320DB-3C2B-AE4F-A80A-739B8EE916BD}" type="datetimeFigureOut">
              <a:rPr lang="en-US" smtClean="0"/>
              <a:t>7/18/25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7CA48-BD9D-6745-8233-350B7123F85A}" type="slidenum">
              <a:rPr lang="en-US" smtClean="0"/>
              <a:t>‹#›</a:t>
            </a:fld>
            <a:endParaRPr lang="en-US"/>
          </a:p>
        </p:txBody>
      </p:sp>
    </p:spTree>
    <p:extLst>
      <p:ext uri="{BB962C8B-B14F-4D97-AF65-F5344CB8AC3E}">
        <p14:creationId xmlns:p14="http://schemas.microsoft.com/office/powerpoint/2010/main" val="814597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57CA48-BD9D-6745-8233-350B7123F85A}" type="slidenum">
              <a:rPr lang="en-US" smtClean="0"/>
              <a:t>4</a:t>
            </a:fld>
            <a:endParaRPr lang="en-US"/>
          </a:p>
        </p:txBody>
      </p:sp>
    </p:spTree>
    <p:extLst>
      <p:ext uri="{BB962C8B-B14F-4D97-AF65-F5344CB8AC3E}">
        <p14:creationId xmlns:p14="http://schemas.microsoft.com/office/powerpoint/2010/main" val="1966184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3A7B8F-77E1-4E2F-8E33-D081D09690E7}" type="datetimeFigureOut">
              <a:rPr lang="en-GB" smtClean="0"/>
              <a:t>18/07/2025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165161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A7B8F-77E1-4E2F-8E33-D081D09690E7}" type="datetimeFigureOut">
              <a:rPr lang="en-GB" smtClean="0"/>
              <a:t>18/07/2025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154318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A7B8F-77E1-4E2F-8E33-D081D09690E7}" type="datetimeFigureOut">
              <a:rPr lang="en-GB" smtClean="0"/>
              <a:t>18/07/2025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7777F0-2B2F-438D-B5FC-6D67ED2879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4823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3A7B8F-77E1-4E2F-8E33-D081D09690E7}" type="datetimeFigureOut">
              <a:rPr lang="en-GB" smtClean="0"/>
              <a:t>18/07/2025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1168262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3A7B8F-77E1-4E2F-8E33-D081D09690E7}" type="datetimeFigureOut">
              <a:rPr lang="en-GB" smtClean="0"/>
              <a:t>18/07/2025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7777F0-2B2F-438D-B5FC-6D67ED2879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6178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3A7B8F-77E1-4E2F-8E33-D081D09690E7}" type="datetimeFigureOut">
              <a:rPr lang="en-GB" smtClean="0"/>
              <a:t>18/07/2025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1803467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A7B8F-77E1-4E2F-8E33-D081D09690E7}" type="datetimeFigureOut">
              <a:rPr lang="en-GB" smtClean="0"/>
              <a:t>18/07/2025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345651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A7B8F-77E1-4E2F-8E33-D081D09690E7}" type="datetimeFigureOut">
              <a:rPr lang="en-GB" smtClean="0"/>
              <a:t>18/07/2025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410095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A7B8F-77E1-4E2F-8E33-D081D09690E7}" type="datetimeFigureOut">
              <a:rPr lang="en-GB" smtClean="0"/>
              <a:t>18/07/2025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256894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3A7B8F-77E1-4E2F-8E33-D081D09690E7}" type="datetimeFigureOut">
              <a:rPr lang="en-GB" smtClean="0"/>
              <a:t>18/07/2025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376499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3A7B8F-77E1-4E2F-8E33-D081D09690E7}" type="datetimeFigureOut">
              <a:rPr lang="en-GB" smtClean="0"/>
              <a:t>18/07/2025</a:t>
            </a:fld>
            <a:endParaRPr lang="en-GB"/>
          </a:p>
        </p:txBody>
      </p:sp>
      <p:sp>
        <p:nvSpPr>
          <p:cNvPr id="6" name="Footer Placeholder 5"/>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161750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3A7B8F-77E1-4E2F-8E33-D081D09690E7}" type="datetimeFigureOut">
              <a:rPr lang="en-GB" smtClean="0"/>
              <a:t>18/07/2025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323662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3A7B8F-77E1-4E2F-8E33-D081D09690E7}" type="datetimeFigureOut">
              <a:rPr lang="en-GB" smtClean="0"/>
              <a:t>18/07/2025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116785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3A7B8F-77E1-4E2F-8E33-D081D09690E7}" type="datetimeFigureOut">
              <a:rPr lang="en-GB" smtClean="0"/>
              <a:t>18/07/2025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167563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A7B8F-77E1-4E2F-8E33-D081D09690E7}" type="datetimeFigureOut">
              <a:rPr lang="en-GB" smtClean="0"/>
              <a:t>18/07/2025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84536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A7B8F-77E1-4E2F-8E33-D081D09690E7}" type="datetimeFigureOut">
              <a:rPr lang="en-GB" smtClean="0"/>
              <a:t>18/07/2025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B7777F0-2B2F-438D-B5FC-6D67ED2879F2}" type="slidenum">
              <a:rPr lang="en-GB" smtClean="0"/>
              <a:t>‹#›</a:t>
            </a:fld>
            <a:endParaRPr lang="en-GB"/>
          </a:p>
        </p:txBody>
      </p:sp>
    </p:spTree>
    <p:extLst>
      <p:ext uri="{BB962C8B-B14F-4D97-AF65-F5344CB8AC3E}">
        <p14:creationId xmlns:p14="http://schemas.microsoft.com/office/powerpoint/2010/main" val="401653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B3A7B8F-77E1-4E2F-8E33-D081D09690E7}" type="datetimeFigureOut">
              <a:rPr lang="en-GB" smtClean="0"/>
              <a:t>18/07/2025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B7777F0-2B2F-438D-B5FC-6D67ED2879F2}" type="slidenum">
              <a:rPr lang="en-GB" smtClean="0"/>
              <a:t>‹#›</a:t>
            </a:fld>
            <a:endParaRPr lang="en-GB"/>
          </a:p>
        </p:txBody>
      </p:sp>
    </p:spTree>
    <p:extLst>
      <p:ext uri="{BB962C8B-B14F-4D97-AF65-F5344CB8AC3E}">
        <p14:creationId xmlns:p14="http://schemas.microsoft.com/office/powerpoint/2010/main" val="205546063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FDBD-BF25-CF76-DA95-358E15331CF7}"/>
              </a:ext>
            </a:extLst>
          </p:cNvPr>
          <p:cNvSpPr>
            <a:spLocks noGrp="1"/>
          </p:cNvSpPr>
          <p:nvPr>
            <p:ph type="ctrTitle"/>
          </p:nvPr>
        </p:nvSpPr>
        <p:spPr>
          <a:xfrm>
            <a:off x="1740128" y="2525486"/>
            <a:ext cx="8915399" cy="2262781"/>
          </a:xfrm>
        </p:spPr>
        <p:txBody>
          <a:bodyPr anchor="ctr">
            <a:noAutofit/>
          </a:bodyPr>
          <a:lstStyle/>
          <a:p>
            <a:pPr algn="ctr"/>
            <a:r>
              <a:rPr lang="en-US" sz="4400" dirty="0"/>
              <a:t>STOCK MARKET TREND PREDICTION WITH TECHNICAL INDICATORS</a:t>
            </a:r>
            <a:endParaRPr lang="en-GB" sz="4400" dirty="0"/>
          </a:p>
        </p:txBody>
      </p:sp>
      <p:sp>
        <p:nvSpPr>
          <p:cNvPr id="3" name="TextBox 2">
            <a:extLst>
              <a:ext uri="{FF2B5EF4-FFF2-40B4-BE49-F238E27FC236}">
                <a16:creationId xmlns:a16="http://schemas.microsoft.com/office/drawing/2014/main" id="{A3BD7CC5-E79B-C9EC-5283-30FD5DEDBAC2}"/>
              </a:ext>
            </a:extLst>
          </p:cNvPr>
          <p:cNvSpPr txBox="1"/>
          <p:nvPr/>
        </p:nvSpPr>
        <p:spPr>
          <a:xfrm>
            <a:off x="1460938" y="5570483"/>
            <a:ext cx="2852063" cy="646331"/>
          </a:xfrm>
          <a:prstGeom prst="rect">
            <a:avLst/>
          </a:prstGeom>
          <a:noFill/>
        </p:spPr>
        <p:txBody>
          <a:bodyPr wrap="none" rtlCol="0">
            <a:spAutoFit/>
          </a:bodyPr>
          <a:lstStyle/>
          <a:p>
            <a:r>
              <a:rPr lang="en-US" dirty="0"/>
              <a:t>Name: Namith Ravindranath</a:t>
            </a:r>
          </a:p>
          <a:p>
            <a:r>
              <a:rPr lang="en-US" dirty="0"/>
              <a:t>Student ID: 23040851</a:t>
            </a:r>
          </a:p>
        </p:txBody>
      </p:sp>
    </p:spTree>
    <p:extLst>
      <p:ext uri="{BB962C8B-B14F-4D97-AF65-F5344CB8AC3E}">
        <p14:creationId xmlns:p14="http://schemas.microsoft.com/office/powerpoint/2010/main" val="3611543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616A1-913D-B7BC-692C-B9AC6780A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1EA64-B475-DE8C-11CB-D8E6A903FD56}"/>
              </a:ext>
            </a:extLst>
          </p:cNvPr>
          <p:cNvSpPr>
            <a:spLocks noGrp="1"/>
          </p:cNvSpPr>
          <p:nvPr>
            <p:ph type="title"/>
          </p:nvPr>
        </p:nvSpPr>
        <p:spPr/>
        <p:txBody>
          <a:bodyPr anchor="ctr"/>
          <a:lstStyle/>
          <a:p>
            <a:pPr algn="ctr">
              <a:lnSpc>
                <a:spcPct val="150000"/>
              </a:lnSpc>
            </a:pPr>
            <a:r>
              <a:rPr lang="en-IN" dirty="0"/>
              <a:t>Discussion &amp; Limitations</a:t>
            </a:r>
            <a:endParaRPr lang="en-GB" dirty="0"/>
          </a:p>
        </p:txBody>
      </p:sp>
      <p:sp>
        <p:nvSpPr>
          <p:cNvPr id="3" name="Content Placeholder 2">
            <a:extLst>
              <a:ext uri="{FF2B5EF4-FFF2-40B4-BE49-F238E27FC236}">
                <a16:creationId xmlns:a16="http://schemas.microsoft.com/office/drawing/2014/main" id="{68154CFA-3FF3-2379-AF29-6652028397C3}"/>
              </a:ext>
            </a:extLst>
          </p:cNvPr>
          <p:cNvSpPr>
            <a:spLocks noGrp="1"/>
          </p:cNvSpPr>
          <p:nvPr>
            <p:ph idx="1"/>
          </p:nvPr>
        </p:nvSpPr>
        <p:spPr>
          <a:xfrm>
            <a:off x="2589212" y="2133600"/>
            <a:ext cx="8915400" cy="4180114"/>
          </a:xfrm>
        </p:spPr>
        <p:txBody>
          <a:bodyPr>
            <a:normAutofit/>
          </a:bodyPr>
          <a:lstStyle/>
          <a:p>
            <a:pPr algn="just">
              <a:lnSpc>
                <a:spcPct val="150000"/>
              </a:lnSpc>
            </a:pPr>
            <a:r>
              <a:rPr lang="en-IN" sz="2400" b="1" dirty="0"/>
              <a:t>LSTM</a:t>
            </a:r>
            <a:r>
              <a:rPr lang="en-IN" sz="2400" dirty="0"/>
              <a:t> best at model temporal data</a:t>
            </a:r>
          </a:p>
          <a:p>
            <a:pPr algn="just">
              <a:lnSpc>
                <a:spcPct val="150000"/>
              </a:lnSpc>
            </a:pPr>
            <a:r>
              <a:rPr lang="en-IN" sz="2400" dirty="0"/>
              <a:t>Models were successful in directional prediction</a:t>
            </a:r>
          </a:p>
          <a:p>
            <a:pPr algn="just">
              <a:lnSpc>
                <a:spcPct val="150000"/>
              </a:lnSpc>
            </a:pPr>
            <a:r>
              <a:rPr lang="en-IN" sz="2400" dirty="0"/>
              <a:t>Accuracy remains near random guessing</a:t>
            </a:r>
          </a:p>
          <a:p>
            <a:pPr algn="just">
              <a:lnSpc>
                <a:spcPct val="150000"/>
              </a:lnSpc>
            </a:pPr>
            <a:r>
              <a:rPr lang="en-IN" sz="2400" b="1" dirty="0"/>
              <a:t>Limitations:</a:t>
            </a:r>
            <a:endParaRPr lang="en-IN" sz="2400" dirty="0"/>
          </a:p>
          <a:p>
            <a:pPr lvl="1" algn="just">
              <a:lnSpc>
                <a:spcPct val="150000"/>
              </a:lnSpc>
            </a:pPr>
            <a:r>
              <a:rPr lang="en-IN" sz="2400" dirty="0"/>
              <a:t>No sentiment/macroeconomic data</a:t>
            </a:r>
          </a:p>
          <a:p>
            <a:pPr lvl="1" algn="just">
              <a:lnSpc>
                <a:spcPct val="150000"/>
              </a:lnSpc>
            </a:pPr>
            <a:r>
              <a:rPr lang="en-IN" sz="2400" dirty="0"/>
              <a:t>Binary classification oversimplifies complex market </a:t>
            </a:r>
            <a:r>
              <a:rPr lang="en-IN" sz="2400" dirty="0" err="1"/>
              <a:t>behavior</a:t>
            </a:r>
            <a:endParaRPr lang="en-IN" sz="2400" dirty="0"/>
          </a:p>
        </p:txBody>
      </p:sp>
    </p:spTree>
    <p:extLst>
      <p:ext uri="{BB962C8B-B14F-4D97-AF65-F5344CB8AC3E}">
        <p14:creationId xmlns:p14="http://schemas.microsoft.com/office/powerpoint/2010/main" val="70500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B8EED-D78E-F45F-BFE5-56F3C031C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2475A-79F4-FB10-74D9-A7EB4A18884A}"/>
              </a:ext>
            </a:extLst>
          </p:cNvPr>
          <p:cNvSpPr>
            <a:spLocks noGrp="1"/>
          </p:cNvSpPr>
          <p:nvPr>
            <p:ph type="title"/>
          </p:nvPr>
        </p:nvSpPr>
        <p:spPr/>
        <p:txBody>
          <a:bodyPr anchor="ctr"/>
          <a:lstStyle/>
          <a:p>
            <a:pPr algn="ctr">
              <a:lnSpc>
                <a:spcPct val="150000"/>
              </a:lnSpc>
            </a:pPr>
            <a:r>
              <a:rPr lang="en-GB" dirty="0"/>
              <a:t>References</a:t>
            </a:r>
          </a:p>
        </p:txBody>
      </p:sp>
      <p:sp>
        <p:nvSpPr>
          <p:cNvPr id="3" name="Content Placeholder 2">
            <a:extLst>
              <a:ext uri="{FF2B5EF4-FFF2-40B4-BE49-F238E27FC236}">
                <a16:creationId xmlns:a16="http://schemas.microsoft.com/office/drawing/2014/main" id="{4C6AD500-F1E6-BA67-5CB1-84D563EC9FCC}"/>
              </a:ext>
            </a:extLst>
          </p:cNvPr>
          <p:cNvSpPr>
            <a:spLocks noGrp="1"/>
          </p:cNvSpPr>
          <p:nvPr>
            <p:ph idx="1"/>
          </p:nvPr>
        </p:nvSpPr>
        <p:spPr>
          <a:xfrm>
            <a:off x="1578429" y="2133599"/>
            <a:ext cx="9926183" cy="4376057"/>
          </a:xfrm>
        </p:spPr>
        <p:txBody>
          <a:bodyPr>
            <a:noAutofit/>
          </a:bodyPr>
          <a:lstStyle/>
          <a:p>
            <a:r>
              <a:rPr lang="en-GB" sz="2000" dirty="0"/>
              <a:t>Fidelity (2024). </a:t>
            </a:r>
            <a:r>
              <a:rPr lang="en-GB" sz="2000" i="1" dirty="0"/>
              <a:t>What is RSI? - Relative Strength Index - Fidelity</a:t>
            </a:r>
            <a:r>
              <a:rPr lang="en-GB" sz="2000" dirty="0"/>
              <a:t>. [online] Fidelity.com. Available at: https://www.fidelity.com/learning-center/trading-investing/technical-analysis/technical-indicator-guide/RSI.</a:t>
            </a:r>
            <a:endParaRPr lang="en-IN" sz="2000" dirty="0"/>
          </a:p>
          <a:p>
            <a:r>
              <a:rPr lang="en-IN" sz="2000" dirty="0"/>
              <a:t>Gao, Y., Wang, R. and Zhou, E., 2021. Stock prediction based on optimized LSTM and GRU models. Scientific Programming, 2021(1), p.4055281.</a:t>
            </a:r>
          </a:p>
          <a:p>
            <a:r>
              <a:rPr lang="en-GB" sz="2000" dirty="0" err="1"/>
              <a:t>Hakkal</a:t>
            </a:r>
            <a:r>
              <a:rPr lang="en-GB" sz="2000" dirty="0"/>
              <a:t>, S. and Lahcen, A.A. (2024). XGBoost To Enhance Learner Performance Prediction. </a:t>
            </a:r>
            <a:r>
              <a:rPr lang="en-GB" sz="2000" i="1" dirty="0"/>
              <a:t>Computers and Education: Artificial Intelligence</a:t>
            </a:r>
            <a:r>
              <a:rPr lang="en-GB" sz="2000" dirty="0"/>
              <a:t>, 7, p.100254.</a:t>
            </a:r>
          </a:p>
          <a:p>
            <a:r>
              <a:rPr lang="en-US" sz="2000" dirty="0"/>
              <a:t>Li, X. and Wu, P., 2022. Stock price prediction incorporating market style clustering. Cognitive Computation, 14(1), pp.149-166.</a:t>
            </a:r>
          </a:p>
          <a:p>
            <a:r>
              <a:rPr lang="en-US" sz="2000" dirty="0" err="1"/>
              <a:t>Olorunnimbe</a:t>
            </a:r>
            <a:r>
              <a:rPr lang="en-US" sz="2000" dirty="0"/>
              <a:t>, K. and Viktor, H. (2022). Deep learning in the stock market—a systematic survey of practice, </a:t>
            </a:r>
            <a:r>
              <a:rPr lang="en-US" sz="2000" dirty="0" err="1"/>
              <a:t>backtesting</a:t>
            </a:r>
            <a:r>
              <a:rPr lang="en-US" sz="2000" dirty="0"/>
              <a:t>, and applications. Artificial Intelligence Review.</a:t>
            </a:r>
            <a:endParaRPr lang="en-IN" sz="2000" dirty="0"/>
          </a:p>
        </p:txBody>
      </p:sp>
    </p:spTree>
    <p:extLst>
      <p:ext uri="{BB962C8B-B14F-4D97-AF65-F5344CB8AC3E}">
        <p14:creationId xmlns:p14="http://schemas.microsoft.com/office/powerpoint/2010/main" val="3228701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5EA15-C8C6-59B0-76B4-1105B14BF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C9AB2-2623-D9D7-C12A-3DDC49F5C43D}"/>
              </a:ext>
            </a:extLst>
          </p:cNvPr>
          <p:cNvSpPr>
            <a:spLocks noGrp="1"/>
          </p:cNvSpPr>
          <p:nvPr>
            <p:ph type="title"/>
          </p:nvPr>
        </p:nvSpPr>
        <p:spPr>
          <a:xfrm>
            <a:off x="2113954" y="2529110"/>
            <a:ext cx="8911687" cy="1280890"/>
          </a:xfrm>
        </p:spPr>
        <p:txBody>
          <a:bodyPr anchor="ctr">
            <a:normAutofit/>
          </a:bodyPr>
          <a:lstStyle/>
          <a:p>
            <a:pPr algn="ctr">
              <a:lnSpc>
                <a:spcPct val="150000"/>
              </a:lnSpc>
            </a:pPr>
            <a:r>
              <a:rPr lang="en-GB" sz="4000" dirty="0"/>
              <a:t>THANK YOU</a:t>
            </a:r>
          </a:p>
        </p:txBody>
      </p:sp>
    </p:spTree>
    <p:extLst>
      <p:ext uri="{BB962C8B-B14F-4D97-AF65-F5344CB8AC3E}">
        <p14:creationId xmlns:p14="http://schemas.microsoft.com/office/powerpoint/2010/main" val="53607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376F-4F93-F6FA-49E4-A41BF4B83438}"/>
              </a:ext>
            </a:extLst>
          </p:cNvPr>
          <p:cNvSpPr>
            <a:spLocks noGrp="1"/>
          </p:cNvSpPr>
          <p:nvPr>
            <p:ph type="title"/>
          </p:nvPr>
        </p:nvSpPr>
        <p:spPr/>
        <p:txBody>
          <a:bodyPr anchor="ctr"/>
          <a:lstStyle/>
          <a:p>
            <a:pPr algn="ctr">
              <a:lnSpc>
                <a:spcPct val="150000"/>
              </a:lnSpc>
            </a:pPr>
            <a:r>
              <a:rPr lang="en-GB" dirty="0"/>
              <a:t>Project Overview</a:t>
            </a:r>
          </a:p>
        </p:txBody>
      </p:sp>
      <p:sp>
        <p:nvSpPr>
          <p:cNvPr id="3" name="Content Placeholder 2">
            <a:extLst>
              <a:ext uri="{FF2B5EF4-FFF2-40B4-BE49-F238E27FC236}">
                <a16:creationId xmlns:a16="http://schemas.microsoft.com/office/drawing/2014/main" id="{FB558588-B06B-163A-7318-6D5E1A591EFB}"/>
              </a:ext>
            </a:extLst>
          </p:cNvPr>
          <p:cNvSpPr>
            <a:spLocks noGrp="1"/>
          </p:cNvSpPr>
          <p:nvPr>
            <p:ph idx="1"/>
          </p:nvPr>
        </p:nvSpPr>
        <p:spPr/>
        <p:txBody>
          <a:bodyPr>
            <a:normAutofit/>
          </a:bodyPr>
          <a:lstStyle/>
          <a:p>
            <a:pPr algn="just">
              <a:lnSpc>
                <a:spcPct val="150000"/>
              </a:lnSpc>
            </a:pPr>
            <a:r>
              <a:rPr lang="en-GB" sz="2400" dirty="0"/>
              <a:t>Objective: Predict next-day direction (Up/Down) of TSLA stock</a:t>
            </a:r>
          </a:p>
          <a:p>
            <a:pPr algn="just">
              <a:lnSpc>
                <a:spcPct val="150000"/>
              </a:lnSpc>
            </a:pPr>
            <a:r>
              <a:rPr lang="en-GB" sz="2400" dirty="0"/>
              <a:t>Data Source: 10 years of TSLA data (2014–2024) from Yahoo Finance. </a:t>
            </a:r>
          </a:p>
          <a:p>
            <a:pPr algn="just">
              <a:lnSpc>
                <a:spcPct val="150000"/>
              </a:lnSpc>
            </a:pPr>
            <a:r>
              <a:rPr lang="en-GB" sz="2400" dirty="0"/>
              <a:t>Models Used: Random Forest, </a:t>
            </a:r>
            <a:r>
              <a:rPr lang="en-GB" sz="2400" dirty="0" err="1"/>
              <a:t>XGBoost</a:t>
            </a:r>
            <a:r>
              <a:rPr lang="en-GB" sz="2400" dirty="0"/>
              <a:t>, LSTM</a:t>
            </a:r>
          </a:p>
          <a:p>
            <a:pPr algn="just">
              <a:lnSpc>
                <a:spcPct val="150000"/>
              </a:lnSpc>
            </a:pPr>
            <a:r>
              <a:rPr lang="en-GB" sz="2400" dirty="0"/>
              <a:t>Tools: </a:t>
            </a:r>
            <a:r>
              <a:rPr lang="en-GB" sz="2400" dirty="0" err="1"/>
              <a:t>yFinance</a:t>
            </a:r>
            <a:r>
              <a:rPr lang="en-GB" sz="2400" dirty="0"/>
              <a:t>, Python, SMOTE, Anaconda</a:t>
            </a:r>
          </a:p>
        </p:txBody>
      </p:sp>
    </p:spTree>
    <p:extLst>
      <p:ext uri="{BB962C8B-B14F-4D97-AF65-F5344CB8AC3E}">
        <p14:creationId xmlns:p14="http://schemas.microsoft.com/office/powerpoint/2010/main" val="10070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69E34-1E4D-708D-AE4A-BCFEB39C0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D6373-2885-6B27-B580-3705B8E6AE88}"/>
              </a:ext>
            </a:extLst>
          </p:cNvPr>
          <p:cNvSpPr>
            <a:spLocks noGrp="1"/>
          </p:cNvSpPr>
          <p:nvPr>
            <p:ph type="title"/>
          </p:nvPr>
        </p:nvSpPr>
        <p:spPr/>
        <p:txBody>
          <a:bodyPr anchor="ctr"/>
          <a:lstStyle/>
          <a:p>
            <a:pPr algn="ctr">
              <a:lnSpc>
                <a:spcPct val="150000"/>
              </a:lnSpc>
            </a:pPr>
            <a:r>
              <a:rPr lang="en-GB" dirty="0"/>
              <a:t>Research Aim &amp; Questions</a:t>
            </a:r>
          </a:p>
        </p:txBody>
      </p:sp>
      <p:sp>
        <p:nvSpPr>
          <p:cNvPr id="3" name="Content Placeholder 2">
            <a:extLst>
              <a:ext uri="{FF2B5EF4-FFF2-40B4-BE49-F238E27FC236}">
                <a16:creationId xmlns:a16="http://schemas.microsoft.com/office/drawing/2014/main" id="{ECF130FB-73DE-91F9-931C-0E1117F0D44B}"/>
              </a:ext>
            </a:extLst>
          </p:cNvPr>
          <p:cNvSpPr>
            <a:spLocks noGrp="1"/>
          </p:cNvSpPr>
          <p:nvPr>
            <p:ph idx="1"/>
          </p:nvPr>
        </p:nvSpPr>
        <p:spPr/>
        <p:txBody>
          <a:bodyPr>
            <a:normAutofit/>
          </a:bodyPr>
          <a:lstStyle/>
          <a:p>
            <a:pPr algn="just">
              <a:lnSpc>
                <a:spcPct val="150000"/>
              </a:lnSpc>
            </a:pPr>
            <a:r>
              <a:rPr lang="en-US" sz="2400" dirty="0"/>
              <a:t>Aim: Build a prediction model using technical indicators</a:t>
            </a:r>
          </a:p>
          <a:p>
            <a:pPr algn="just">
              <a:lnSpc>
                <a:spcPct val="150000"/>
              </a:lnSpc>
            </a:pPr>
            <a:r>
              <a:rPr lang="en-US" sz="2400" dirty="0"/>
              <a:t>Research Question : How accurately can stock price direction be predicted using ML algorithms with indicators like MACD, RSI, Volume, etc.?</a:t>
            </a:r>
            <a:endParaRPr lang="en-GB" sz="2400" dirty="0"/>
          </a:p>
        </p:txBody>
      </p:sp>
    </p:spTree>
    <p:extLst>
      <p:ext uri="{BB962C8B-B14F-4D97-AF65-F5344CB8AC3E}">
        <p14:creationId xmlns:p14="http://schemas.microsoft.com/office/powerpoint/2010/main" val="2830664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A9DEF2C-5C86-439A-DA08-AA15C5D9CADA}"/>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D11FD5-487C-4A6B-836F-3831DC830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83B5F9-44EA-C260-C6CF-D7F57490CCAE}"/>
              </a:ext>
            </a:extLst>
          </p:cNvPr>
          <p:cNvSpPr>
            <a:spLocks noGrp="1"/>
          </p:cNvSpPr>
          <p:nvPr>
            <p:ph type="title"/>
          </p:nvPr>
        </p:nvSpPr>
        <p:spPr>
          <a:xfrm>
            <a:off x="649224" y="645106"/>
            <a:ext cx="3650279" cy="1259894"/>
          </a:xfrm>
        </p:spPr>
        <p:txBody>
          <a:bodyPr>
            <a:normAutofit/>
          </a:bodyPr>
          <a:lstStyle/>
          <a:p>
            <a:r>
              <a:rPr lang="en-IN"/>
              <a:t>Technical Indicators Used</a:t>
            </a:r>
            <a:endParaRPr lang="en-GB"/>
          </a:p>
        </p:txBody>
      </p:sp>
      <p:sp>
        <p:nvSpPr>
          <p:cNvPr id="20" name="Rectangle 19">
            <a:extLst>
              <a:ext uri="{FF2B5EF4-FFF2-40B4-BE49-F238E27FC236}">
                <a16:creationId xmlns:a16="http://schemas.microsoft.com/office/drawing/2014/main" id="{99765169-F70D-4841-BE65-62E10CB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0EB2B32-998B-3A9E-C542-01005D452A5F}"/>
              </a:ext>
            </a:extLst>
          </p:cNvPr>
          <p:cNvSpPr>
            <a:spLocks noGrp="1"/>
          </p:cNvSpPr>
          <p:nvPr>
            <p:ph idx="1"/>
          </p:nvPr>
        </p:nvSpPr>
        <p:spPr>
          <a:xfrm>
            <a:off x="649225" y="2133600"/>
            <a:ext cx="4169910" cy="3759253"/>
          </a:xfrm>
        </p:spPr>
        <p:txBody>
          <a:bodyPr>
            <a:normAutofit/>
          </a:bodyPr>
          <a:lstStyle/>
          <a:p>
            <a:pPr>
              <a:buClr>
                <a:srgbClr val="BC7BBB"/>
              </a:buClr>
            </a:pPr>
            <a:r>
              <a:rPr lang="en-GB" dirty="0"/>
              <a:t>MACD (Moving </a:t>
            </a:r>
            <a:r>
              <a:rPr lang="en-GB" dirty="0" err="1"/>
              <a:t>avg</a:t>
            </a:r>
            <a:r>
              <a:rPr lang="en-GB" dirty="0"/>
              <a:t> Convergence Divergence): </a:t>
            </a:r>
            <a:r>
              <a:rPr lang="en-US" dirty="0"/>
              <a:t>Momentum indicator that helps identify buy/sell signals.</a:t>
            </a:r>
          </a:p>
          <a:p>
            <a:pPr>
              <a:buClr>
                <a:srgbClr val="BC7BBB"/>
              </a:buClr>
            </a:pPr>
            <a:r>
              <a:rPr lang="en-GB" dirty="0"/>
              <a:t>RSI (Relative Strength Index): Identifies overbought/oversold conditions.</a:t>
            </a:r>
          </a:p>
          <a:p>
            <a:pPr>
              <a:buClr>
                <a:srgbClr val="BC7BBB"/>
              </a:buClr>
            </a:pPr>
            <a:r>
              <a:rPr lang="en-GB" dirty="0"/>
              <a:t>Bollinger Bands: </a:t>
            </a:r>
            <a:r>
              <a:rPr lang="en-US" dirty="0"/>
              <a:t>Show volatility using standard deviations.</a:t>
            </a:r>
            <a:r>
              <a:rPr lang="en-GB" dirty="0"/>
              <a:t> </a:t>
            </a:r>
          </a:p>
          <a:p>
            <a:pPr>
              <a:buClr>
                <a:srgbClr val="BC7BBB"/>
              </a:buClr>
            </a:pPr>
            <a:r>
              <a:rPr lang="en-GB" dirty="0"/>
              <a:t>Volume: </a:t>
            </a:r>
            <a:r>
              <a:rPr lang="en-US" dirty="0"/>
              <a:t>Show price strength and market activity.</a:t>
            </a:r>
            <a:endParaRPr lang="en-GB" dirty="0"/>
          </a:p>
        </p:txBody>
      </p:sp>
      <p:pic>
        <p:nvPicPr>
          <p:cNvPr id="4" name="Picture 3">
            <a:extLst>
              <a:ext uri="{FF2B5EF4-FFF2-40B4-BE49-F238E27FC236}">
                <a16:creationId xmlns:a16="http://schemas.microsoft.com/office/drawing/2014/main" id="{5A39B43B-4647-CBDF-32D7-E5590D52C9B4}"/>
              </a:ext>
            </a:extLst>
          </p:cNvPr>
          <p:cNvPicPr>
            <a:picLocks noChangeAspect="1"/>
          </p:cNvPicPr>
          <p:nvPr/>
        </p:nvPicPr>
        <p:blipFill>
          <a:blip r:embed="rId3"/>
          <a:stretch>
            <a:fillRect/>
          </a:stretch>
        </p:blipFill>
        <p:spPr>
          <a:xfrm>
            <a:off x="4619543" y="937019"/>
            <a:ext cx="6953577" cy="4658894"/>
          </a:xfrm>
          <a:prstGeom prst="rect">
            <a:avLst/>
          </a:prstGeom>
        </p:spPr>
      </p:pic>
      <p:sp>
        <p:nvSpPr>
          <p:cNvPr id="22" name="Freeform 14">
            <a:extLst>
              <a:ext uri="{FF2B5EF4-FFF2-40B4-BE49-F238E27FC236}">
                <a16:creationId xmlns:a16="http://schemas.microsoft.com/office/drawing/2014/main" id="{2A2CC818-8106-45C0-93D5-7051F99F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69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a:extLst>
            <a:ext uri="{FF2B5EF4-FFF2-40B4-BE49-F238E27FC236}">
              <a16:creationId xmlns:a16="http://schemas.microsoft.com/office/drawing/2014/main" id="{8549E2D2-6997-E1AB-A8D7-24B8BE252F7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BE15AD-74D9-4540-AECA-6A338D3028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A3E89E-EF62-FE84-C957-E550C3AB302A}"/>
              </a:ext>
            </a:extLst>
          </p:cNvPr>
          <p:cNvSpPr>
            <a:spLocks noGrp="1"/>
          </p:cNvSpPr>
          <p:nvPr>
            <p:ph type="title"/>
          </p:nvPr>
        </p:nvSpPr>
        <p:spPr>
          <a:xfrm>
            <a:off x="1794897" y="624110"/>
            <a:ext cx="9712998" cy="1280890"/>
          </a:xfrm>
        </p:spPr>
        <p:txBody>
          <a:bodyPr>
            <a:normAutofit/>
          </a:bodyPr>
          <a:lstStyle/>
          <a:p>
            <a:r>
              <a:rPr lang="en-IN" dirty="0"/>
              <a:t>Methodology</a:t>
            </a:r>
            <a:endParaRPr lang="en-GB"/>
          </a:p>
        </p:txBody>
      </p:sp>
      <p:sp>
        <p:nvSpPr>
          <p:cNvPr id="11" name="Rectangle 10">
            <a:extLst>
              <a:ext uri="{FF2B5EF4-FFF2-40B4-BE49-F238E27FC236}">
                <a16:creationId xmlns:a16="http://schemas.microsoft.com/office/drawing/2014/main" id="{5E2E47D1-2C32-4FB7-A5F0-F31C8F390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11">
            <a:extLst>
              <a:ext uri="{FF2B5EF4-FFF2-40B4-BE49-F238E27FC236}">
                <a16:creationId xmlns:a16="http://schemas.microsoft.com/office/drawing/2014/main" id="{884C5A90-A356-4F6E-92BE-AA6527470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E689CC75-A172-41A1-9DA6-D5299508E0F0}"/>
              </a:ext>
            </a:extLst>
          </p:cNvPr>
          <p:cNvGraphicFramePr>
            <a:graphicFrameLocks noGrp="1"/>
          </p:cNvGraphicFramePr>
          <p:nvPr>
            <p:ph idx="1"/>
            <p:extLst>
              <p:ext uri="{D42A27DB-BD31-4B8C-83A1-F6EECF244321}">
                <p14:modId xmlns:p14="http://schemas.microsoft.com/office/powerpoint/2010/main" val="3229667427"/>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B3AD2AF1-872D-E463-CD3E-0620FA4D4D0F}"/>
              </a:ext>
            </a:extLst>
          </p:cNvPr>
          <p:cNvSpPr txBox="1"/>
          <p:nvPr/>
        </p:nvSpPr>
        <p:spPr>
          <a:xfrm>
            <a:off x="1532238" y="-59312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64520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a:extLst>
            <a:ext uri="{FF2B5EF4-FFF2-40B4-BE49-F238E27FC236}">
              <a16:creationId xmlns:a16="http://schemas.microsoft.com/office/drawing/2014/main" id="{CD8748C3-FE63-A22B-9712-948BDD7E2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7A409-2F61-A495-F04A-7DB2191A6C24}"/>
              </a:ext>
            </a:extLst>
          </p:cNvPr>
          <p:cNvSpPr>
            <a:spLocks noGrp="1"/>
          </p:cNvSpPr>
          <p:nvPr>
            <p:ph type="title"/>
          </p:nvPr>
        </p:nvSpPr>
        <p:spPr>
          <a:xfrm>
            <a:off x="1687669" y="624110"/>
            <a:ext cx="4137059" cy="1280890"/>
          </a:xfrm>
        </p:spPr>
        <p:txBody>
          <a:bodyPr>
            <a:normAutofit/>
          </a:bodyPr>
          <a:lstStyle/>
          <a:p>
            <a:r>
              <a:rPr lang="en-IN" sz="3200" dirty="0"/>
              <a:t>Exploratory Data Analysis</a:t>
            </a:r>
            <a:endParaRPr lang="en-GB" sz="3200" dirty="0"/>
          </a:p>
        </p:txBody>
      </p:sp>
      <p:sp>
        <p:nvSpPr>
          <p:cNvPr id="3" name="Content Placeholder 2">
            <a:extLst>
              <a:ext uri="{FF2B5EF4-FFF2-40B4-BE49-F238E27FC236}">
                <a16:creationId xmlns:a16="http://schemas.microsoft.com/office/drawing/2014/main" id="{81B6374B-3090-EA67-B453-39C1F40D534A}"/>
              </a:ext>
            </a:extLst>
          </p:cNvPr>
          <p:cNvSpPr>
            <a:spLocks noGrp="1"/>
          </p:cNvSpPr>
          <p:nvPr>
            <p:ph idx="1"/>
          </p:nvPr>
        </p:nvSpPr>
        <p:spPr>
          <a:xfrm>
            <a:off x="1683956" y="2133600"/>
            <a:ext cx="4140772" cy="3777622"/>
          </a:xfrm>
        </p:spPr>
        <p:txBody>
          <a:bodyPr>
            <a:normAutofit/>
          </a:bodyPr>
          <a:lstStyle/>
          <a:p>
            <a:r>
              <a:rPr lang="en-US" sz="1600" dirty="0">
                <a:solidFill>
                  <a:srgbClr val="000000"/>
                </a:solidFill>
              </a:rPr>
              <a:t>The long-term trends, volatility, and seasonal effects were visualized by creating the time series plots of Tesla's closing price over the past ten years. </a:t>
            </a:r>
          </a:p>
          <a:p>
            <a:r>
              <a:rPr lang="en-US" sz="1600" dirty="0">
                <a:solidFill>
                  <a:srgbClr val="000000"/>
                </a:solidFill>
              </a:rPr>
              <a:t>The distribution of the values of RSI was determined using histogram plots, especially the RSI values. </a:t>
            </a:r>
          </a:p>
          <a:p>
            <a:r>
              <a:rPr lang="en-US" sz="1600" dirty="0">
                <a:solidFill>
                  <a:srgbClr val="000000"/>
                </a:solidFill>
              </a:rPr>
              <a:t>The technical indicators were prepared in a correlation heatmap to </a:t>
            </a:r>
            <a:r>
              <a:rPr lang="en-US" sz="1600" dirty="0" err="1">
                <a:solidFill>
                  <a:srgbClr val="000000"/>
                </a:solidFill>
              </a:rPr>
              <a:t>analyse</a:t>
            </a:r>
            <a:r>
              <a:rPr lang="en-US" sz="1600" dirty="0">
                <a:solidFill>
                  <a:srgbClr val="000000"/>
                </a:solidFill>
              </a:rPr>
              <a:t> multi-collinearity as well as to comprehend the interplay of one feature with other features. </a:t>
            </a:r>
            <a:endParaRPr lang="en-GB" sz="1600" dirty="0">
              <a:solidFill>
                <a:srgbClr val="000000"/>
              </a:solidFill>
            </a:endParaRPr>
          </a:p>
        </p:txBody>
      </p:sp>
      <p:sp>
        <p:nvSpPr>
          <p:cNvPr id="4103" name="Rectangle 4102">
            <a:extLst>
              <a:ext uri="{FF2B5EF4-FFF2-40B4-BE49-F238E27FC236}">
                <a16:creationId xmlns:a16="http://schemas.microsoft.com/office/drawing/2014/main" id="{169098FD-94AB-41B0-9210-C4BA5BAD3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distribution of a variable&#10;&#10;Description automatically generated with medium confidence">
            <a:extLst>
              <a:ext uri="{FF2B5EF4-FFF2-40B4-BE49-F238E27FC236}">
                <a16:creationId xmlns:a16="http://schemas.microsoft.com/office/drawing/2014/main" id="{4E7D2B25-D1C6-3320-0BF4-D7715090FB46}"/>
              </a:ext>
            </a:extLst>
          </p:cNvPr>
          <p:cNvPicPr>
            <a:picLocks noChangeAspect="1"/>
          </p:cNvPicPr>
          <p:nvPr/>
        </p:nvPicPr>
        <p:blipFill>
          <a:blip r:embed="rId2"/>
          <a:stretch>
            <a:fillRect/>
          </a:stretch>
        </p:blipFill>
        <p:spPr>
          <a:xfrm>
            <a:off x="6916924" y="809698"/>
            <a:ext cx="3782447" cy="2534239"/>
          </a:xfrm>
          <a:prstGeom prst="rect">
            <a:avLst/>
          </a:prstGeom>
        </p:spPr>
      </p:pic>
      <p:pic>
        <p:nvPicPr>
          <p:cNvPr id="7" name="Picture 6">
            <a:extLst>
              <a:ext uri="{FF2B5EF4-FFF2-40B4-BE49-F238E27FC236}">
                <a16:creationId xmlns:a16="http://schemas.microsoft.com/office/drawing/2014/main" id="{8FEC6861-C031-FD8C-57AD-C21EF03523B4}"/>
              </a:ext>
            </a:extLst>
          </p:cNvPr>
          <p:cNvPicPr>
            <a:picLocks noChangeAspect="1"/>
          </p:cNvPicPr>
          <p:nvPr/>
        </p:nvPicPr>
        <p:blipFill>
          <a:blip r:embed="rId3"/>
          <a:stretch>
            <a:fillRect/>
          </a:stretch>
        </p:blipFill>
        <p:spPr>
          <a:xfrm>
            <a:off x="6201104" y="3428999"/>
            <a:ext cx="4792718" cy="2431517"/>
          </a:xfrm>
          <a:prstGeom prst="rect">
            <a:avLst/>
          </a:prstGeom>
        </p:spPr>
      </p:pic>
    </p:spTree>
    <p:extLst>
      <p:ext uri="{BB962C8B-B14F-4D97-AF65-F5344CB8AC3E}">
        <p14:creationId xmlns:p14="http://schemas.microsoft.com/office/powerpoint/2010/main" val="246560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0657416-FFFE-EBE9-F6CB-026F420425E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1901B5-54FD-4B44-A07E-D651282DF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51DA44-9B19-217F-4096-EC3F5FEDBDA9}"/>
              </a:ext>
            </a:extLst>
          </p:cNvPr>
          <p:cNvSpPr>
            <a:spLocks noGrp="1"/>
          </p:cNvSpPr>
          <p:nvPr>
            <p:ph type="title"/>
          </p:nvPr>
        </p:nvSpPr>
        <p:spPr>
          <a:xfrm>
            <a:off x="1794897" y="624110"/>
            <a:ext cx="9712998" cy="1280890"/>
          </a:xfrm>
        </p:spPr>
        <p:txBody>
          <a:bodyPr>
            <a:normAutofit/>
          </a:bodyPr>
          <a:lstStyle/>
          <a:p>
            <a:r>
              <a:rPr lang="en-GB"/>
              <a:t>Model Implementation</a:t>
            </a:r>
          </a:p>
        </p:txBody>
      </p:sp>
      <p:sp>
        <p:nvSpPr>
          <p:cNvPr id="25" name="Rectangle 24">
            <a:extLst>
              <a:ext uri="{FF2B5EF4-FFF2-40B4-BE49-F238E27FC236}">
                <a16:creationId xmlns:a16="http://schemas.microsoft.com/office/drawing/2014/main" id="{27405D71-C37E-449D-A61C-11064F760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11">
            <a:extLst>
              <a:ext uri="{FF2B5EF4-FFF2-40B4-BE49-F238E27FC236}">
                <a16:creationId xmlns:a16="http://schemas.microsoft.com/office/drawing/2014/main" id="{6C97661C-87C2-4FD2-AE84-0FA740CF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44B97180-079C-8EFA-C089-8CCB513CEB68}"/>
              </a:ext>
            </a:extLst>
          </p:cNvPr>
          <p:cNvGraphicFramePr>
            <a:graphicFrameLocks noGrp="1"/>
          </p:cNvGraphicFramePr>
          <p:nvPr>
            <p:ph idx="1"/>
            <p:extLst>
              <p:ext uri="{D42A27DB-BD31-4B8C-83A1-F6EECF244321}">
                <p14:modId xmlns:p14="http://schemas.microsoft.com/office/powerpoint/2010/main" val="144999410"/>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260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a:extLst>
            <a:ext uri="{FF2B5EF4-FFF2-40B4-BE49-F238E27FC236}">
              <a16:creationId xmlns:a16="http://schemas.microsoft.com/office/drawing/2014/main" id="{28E3079E-1B74-999C-4C5E-D4EF2AE9B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CCD04-814C-89C6-CB96-F43D5B90E937}"/>
              </a:ext>
            </a:extLst>
          </p:cNvPr>
          <p:cNvSpPr>
            <a:spLocks noGrp="1"/>
          </p:cNvSpPr>
          <p:nvPr>
            <p:ph type="title"/>
          </p:nvPr>
        </p:nvSpPr>
        <p:spPr>
          <a:xfrm>
            <a:off x="1687669" y="624110"/>
            <a:ext cx="4137059" cy="1280890"/>
          </a:xfrm>
        </p:spPr>
        <p:txBody>
          <a:bodyPr>
            <a:normAutofit/>
          </a:bodyPr>
          <a:lstStyle/>
          <a:p>
            <a:r>
              <a:rPr lang="en-IN" sz="3200"/>
              <a:t>Model Results</a:t>
            </a:r>
            <a:endParaRPr lang="en-GB" sz="3200"/>
          </a:p>
        </p:txBody>
      </p:sp>
      <p:sp>
        <p:nvSpPr>
          <p:cNvPr id="3" name="Content Placeholder 2">
            <a:extLst>
              <a:ext uri="{FF2B5EF4-FFF2-40B4-BE49-F238E27FC236}">
                <a16:creationId xmlns:a16="http://schemas.microsoft.com/office/drawing/2014/main" id="{7AEA353B-7171-47B0-9569-92757C57DD47}"/>
              </a:ext>
            </a:extLst>
          </p:cNvPr>
          <p:cNvSpPr>
            <a:spLocks noGrp="1"/>
          </p:cNvSpPr>
          <p:nvPr>
            <p:ph idx="1"/>
          </p:nvPr>
        </p:nvSpPr>
        <p:spPr>
          <a:xfrm>
            <a:off x="1683956" y="2133600"/>
            <a:ext cx="4140772" cy="3777622"/>
          </a:xfrm>
        </p:spPr>
        <p:txBody>
          <a:bodyPr>
            <a:normAutofit/>
          </a:bodyPr>
          <a:lstStyle/>
          <a:p>
            <a:pPr>
              <a:lnSpc>
                <a:spcPct val="90000"/>
              </a:lnSpc>
            </a:pPr>
            <a:r>
              <a:rPr lang="en-US" sz="1600" dirty="0">
                <a:solidFill>
                  <a:srgbClr val="000000"/>
                </a:solidFill>
              </a:rPr>
              <a:t>As can be seen from the results of this study, all three models, Random Forest, </a:t>
            </a:r>
            <a:r>
              <a:rPr lang="en-US" sz="1600" dirty="0" err="1">
                <a:solidFill>
                  <a:srgbClr val="000000"/>
                </a:solidFill>
              </a:rPr>
              <a:t>XGBoost</a:t>
            </a:r>
            <a:r>
              <a:rPr lang="en-US" sz="1600" dirty="0">
                <a:solidFill>
                  <a:srgbClr val="000000"/>
                </a:solidFill>
              </a:rPr>
              <a:t>, and LSTM, yielded approximately to 50%, 51% &amp; 53%, but the internal performance indicators differed considerably. </a:t>
            </a:r>
          </a:p>
          <a:p>
            <a:pPr>
              <a:lnSpc>
                <a:spcPct val="90000"/>
              </a:lnSpc>
            </a:pPr>
            <a:r>
              <a:rPr lang="en-US" sz="1600" dirty="0">
                <a:solidFill>
                  <a:srgbClr val="000000"/>
                </a:solidFill>
              </a:rPr>
              <a:t>Each of the models had a superior result in the upward trends (class 1) compared to the number of downward movements (class 0), with LSTM being the best model in terms of predicting stock rises (recall 0.75). </a:t>
            </a:r>
          </a:p>
          <a:p>
            <a:pPr>
              <a:lnSpc>
                <a:spcPct val="90000"/>
              </a:lnSpc>
            </a:pPr>
            <a:r>
              <a:rPr lang="en-US" sz="1600" dirty="0">
                <a:solidFill>
                  <a:srgbClr val="000000"/>
                </a:solidFill>
              </a:rPr>
              <a:t>This demonstrates the effectiveness of the LSTM in modelling the temporal pattern, though with the overall accuracy being improved. </a:t>
            </a:r>
            <a:endParaRPr lang="en-GB" sz="1600" dirty="0">
              <a:solidFill>
                <a:srgbClr val="000000"/>
              </a:solidFill>
            </a:endParaRPr>
          </a:p>
        </p:txBody>
      </p:sp>
      <p:pic>
        <p:nvPicPr>
          <p:cNvPr id="6146" name="Picture 2" descr="No description has been provided for this image">
            <a:extLst>
              <a:ext uri="{FF2B5EF4-FFF2-40B4-BE49-F238E27FC236}">
                <a16:creationId xmlns:a16="http://schemas.microsoft.com/office/drawing/2014/main" id="{1046EE67-DFA8-45E9-2DE2-361BA4DB64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64694" y="645106"/>
            <a:ext cx="3106071" cy="26988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21B54DE-D090-642A-9DDD-F8BBD514F8CA}"/>
              </a:ext>
            </a:extLst>
          </p:cNvPr>
          <p:cNvPicPr>
            <a:picLocks noChangeAspect="1"/>
          </p:cNvPicPr>
          <p:nvPr/>
        </p:nvPicPr>
        <p:blipFill>
          <a:blip r:embed="rId3"/>
          <a:stretch>
            <a:fillRect/>
          </a:stretch>
        </p:blipFill>
        <p:spPr>
          <a:xfrm>
            <a:off x="6096000" y="3572537"/>
            <a:ext cx="5850128" cy="2489200"/>
          </a:xfrm>
          <a:prstGeom prst="rect">
            <a:avLst/>
          </a:prstGeom>
        </p:spPr>
      </p:pic>
    </p:spTree>
    <p:extLst>
      <p:ext uri="{BB962C8B-B14F-4D97-AF65-F5344CB8AC3E}">
        <p14:creationId xmlns:p14="http://schemas.microsoft.com/office/powerpoint/2010/main" val="389261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a:extLst>
            <a:ext uri="{FF2B5EF4-FFF2-40B4-BE49-F238E27FC236}">
              <a16:creationId xmlns:a16="http://schemas.microsoft.com/office/drawing/2014/main" id="{E01159F8-3305-F3B0-A701-FDAC06D8E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367696-412E-BE30-AEB9-5AADB84DCBC4}"/>
              </a:ext>
            </a:extLst>
          </p:cNvPr>
          <p:cNvSpPr>
            <a:spLocks noGrp="1"/>
          </p:cNvSpPr>
          <p:nvPr>
            <p:ph type="title"/>
          </p:nvPr>
        </p:nvSpPr>
        <p:spPr>
          <a:xfrm>
            <a:off x="1687669" y="624110"/>
            <a:ext cx="4137059" cy="1280890"/>
          </a:xfrm>
        </p:spPr>
        <p:txBody>
          <a:bodyPr>
            <a:normAutofit/>
          </a:bodyPr>
          <a:lstStyle/>
          <a:p>
            <a:r>
              <a:rPr lang="en-GB" sz="3200"/>
              <a:t>Backtesting Strategy</a:t>
            </a:r>
          </a:p>
        </p:txBody>
      </p:sp>
      <p:sp>
        <p:nvSpPr>
          <p:cNvPr id="3" name="Content Placeholder 2">
            <a:extLst>
              <a:ext uri="{FF2B5EF4-FFF2-40B4-BE49-F238E27FC236}">
                <a16:creationId xmlns:a16="http://schemas.microsoft.com/office/drawing/2014/main" id="{C3E09BDD-24C4-8E69-60CD-A9571940FB7D}"/>
              </a:ext>
            </a:extLst>
          </p:cNvPr>
          <p:cNvSpPr>
            <a:spLocks noGrp="1"/>
          </p:cNvSpPr>
          <p:nvPr>
            <p:ph idx="1"/>
          </p:nvPr>
        </p:nvSpPr>
        <p:spPr>
          <a:xfrm>
            <a:off x="1683956" y="2133600"/>
            <a:ext cx="4140772" cy="3777622"/>
          </a:xfrm>
        </p:spPr>
        <p:txBody>
          <a:bodyPr>
            <a:normAutofit/>
          </a:bodyPr>
          <a:lstStyle/>
          <a:p>
            <a:pPr>
              <a:buClr>
                <a:srgbClr val="FEB66D"/>
              </a:buClr>
            </a:pPr>
            <a:r>
              <a:rPr lang="en-US" sz="1600">
                <a:solidFill>
                  <a:srgbClr val="000000"/>
                </a:solidFill>
              </a:rPr>
              <a:t>Used predicted values to simulate trading</a:t>
            </a:r>
          </a:p>
          <a:p>
            <a:pPr>
              <a:buClr>
                <a:srgbClr val="FEB66D"/>
              </a:buClr>
            </a:pPr>
            <a:r>
              <a:rPr lang="en-US" sz="1600">
                <a:solidFill>
                  <a:srgbClr val="000000"/>
                </a:solidFill>
              </a:rPr>
              <a:t>Plotted cumulative returns vs market returns</a:t>
            </a:r>
          </a:p>
          <a:p>
            <a:pPr>
              <a:buClr>
                <a:srgbClr val="FEB66D"/>
              </a:buClr>
            </a:pPr>
            <a:r>
              <a:rPr lang="en-US" sz="1600">
                <a:solidFill>
                  <a:srgbClr val="000000"/>
                </a:solidFill>
              </a:rPr>
              <a:t>Found model performance lagging in high-volatility periods</a:t>
            </a:r>
          </a:p>
          <a:p>
            <a:pPr>
              <a:buClr>
                <a:srgbClr val="FEB66D"/>
              </a:buClr>
            </a:pPr>
            <a:r>
              <a:rPr lang="en-US" sz="1600">
                <a:solidFill>
                  <a:srgbClr val="000000"/>
                </a:solidFill>
              </a:rPr>
              <a:t>Bollinger Band chart used for volatility visualization</a:t>
            </a:r>
            <a:endParaRPr lang="en-GB" sz="1600">
              <a:solidFill>
                <a:srgbClr val="000000"/>
              </a:solidFill>
            </a:endParaRPr>
          </a:p>
        </p:txBody>
      </p:sp>
      <p:pic>
        <p:nvPicPr>
          <p:cNvPr id="4" name="Picture 3">
            <a:extLst>
              <a:ext uri="{FF2B5EF4-FFF2-40B4-BE49-F238E27FC236}">
                <a16:creationId xmlns:a16="http://schemas.microsoft.com/office/drawing/2014/main" id="{878E93DD-98F3-50CD-2EB7-C0893C903509}"/>
              </a:ext>
            </a:extLst>
          </p:cNvPr>
          <p:cNvPicPr>
            <a:picLocks noChangeAspect="1"/>
          </p:cNvPicPr>
          <p:nvPr/>
        </p:nvPicPr>
        <p:blipFill>
          <a:blip r:embed="rId2"/>
          <a:stretch>
            <a:fillRect/>
          </a:stretch>
        </p:blipFill>
        <p:spPr>
          <a:xfrm>
            <a:off x="5665026" y="754276"/>
            <a:ext cx="5878518" cy="2674723"/>
          </a:xfrm>
          <a:prstGeom prst="rect">
            <a:avLst/>
          </a:prstGeom>
        </p:spPr>
      </p:pic>
      <p:pic>
        <p:nvPicPr>
          <p:cNvPr id="7170" name="Picture 2" descr="No description has been provided for this image">
            <a:extLst>
              <a:ext uri="{FF2B5EF4-FFF2-40B4-BE49-F238E27FC236}">
                <a16:creationId xmlns:a16="http://schemas.microsoft.com/office/drawing/2014/main" id="{F29EEAE2-42C3-4A14-05CE-8F4E932535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59150" y="3637623"/>
            <a:ext cx="5878517" cy="229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62064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Custom 1">
      <a:majorFont>
        <a:latin typeface="Times New Roman"/>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3118</TotalTime>
  <Words>647</Words>
  <Application>Microsoft Macintosh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Times New Roman</vt:lpstr>
      <vt:lpstr>Wingdings 3</vt:lpstr>
      <vt:lpstr>Wisp</vt:lpstr>
      <vt:lpstr>STOCK MARKET TREND PREDICTION WITH TECHNICAL INDICATORS</vt:lpstr>
      <vt:lpstr>Project Overview</vt:lpstr>
      <vt:lpstr>Research Aim &amp; Questions</vt:lpstr>
      <vt:lpstr>Technical Indicators Used</vt:lpstr>
      <vt:lpstr>Methodology</vt:lpstr>
      <vt:lpstr>Exploratory Data Analysis</vt:lpstr>
      <vt:lpstr>Model Implementation</vt:lpstr>
      <vt:lpstr>Model Results</vt:lpstr>
      <vt:lpstr>Backtesting Strategy</vt:lpstr>
      <vt:lpstr>Discussion &amp; Limitations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Aquib Azmi</dc:creator>
  <cp:lastModifiedBy>Namith Ravindranath [Student-PECS]</cp:lastModifiedBy>
  <cp:revision>24</cp:revision>
  <dcterms:created xsi:type="dcterms:W3CDTF">2025-07-09T16:25:24Z</dcterms:created>
  <dcterms:modified xsi:type="dcterms:W3CDTF">2025-07-18T12:21:13Z</dcterms:modified>
</cp:coreProperties>
</file>