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60" r:id="rId8"/>
    <p:sldId id="265" r:id="rId9"/>
    <p:sldId id="259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27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7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40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60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30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8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164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48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9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96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DE1F-4FC8-4415-8CFD-9071CB40BC5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C30E-050A-434E-BC0C-20D186636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41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fer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2282"/>
            <a:ext cx="9144000" cy="3078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CSCI 544 NLP Research Project :</a:t>
            </a:r>
            <a:br>
              <a:rPr lang="en-US" sz="5300" dirty="0" smtClean="0"/>
            </a:br>
            <a:r>
              <a:rPr lang="en-US" sz="5300" dirty="0" smtClean="0"/>
              <a:t>Anaphoric Resolution for Pronominal 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7903"/>
            <a:ext cx="9144000" cy="21378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		Manisha </a:t>
            </a:r>
            <a:r>
              <a:rPr lang="en-US" dirty="0" err="1" smtClean="0"/>
              <a:t>Kampasi</a:t>
            </a:r>
            <a:endParaRPr lang="en-US" dirty="0" smtClean="0"/>
          </a:p>
          <a:p>
            <a:r>
              <a:rPr lang="en-US" dirty="0" smtClean="0"/>
              <a:t>							Mayuri </a:t>
            </a:r>
            <a:r>
              <a:rPr lang="en-US" dirty="0" err="1" smtClean="0"/>
              <a:t>Mehrotra</a:t>
            </a:r>
            <a:endParaRPr lang="en-US" dirty="0" smtClean="0"/>
          </a:p>
          <a:p>
            <a:r>
              <a:rPr lang="en-US" dirty="0" smtClean="0"/>
              <a:t>						       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Lupane</a:t>
            </a:r>
            <a:endParaRPr lang="en-US" dirty="0" smtClean="0"/>
          </a:p>
          <a:p>
            <a:r>
              <a:rPr lang="en-US" dirty="0" smtClean="0"/>
              <a:t>						     </a:t>
            </a:r>
            <a:r>
              <a:rPr lang="en-US" dirty="0" err="1" smtClean="0"/>
              <a:t>Namitha</a:t>
            </a:r>
            <a:r>
              <a:rPr lang="en-US" dirty="0" smtClean="0"/>
              <a:t> 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10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– 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r>
              <a:rPr lang="en-IN" dirty="0" smtClean="0"/>
              <a:t>Size of articles? Number of words and mentions?</a:t>
            </a:r>
          </a:p>
          <a:p>
            <a:pPr lvl="1"/>
            <a:r>
              <a:rPr lang="en-IN" dirty="0" smtClean="0"/>
              <a:t>Average number of words in articles – 350+ words</a:t>
            </a:r>
          </a:p>
          <a:p>
            <a:pPr lvl="1"/>
            <a:r>
              <a:rPr lang="en-IN" dirty="0" smtClean="0"/>
              <a:t>TRAINING: 835 pronouns, 547 </a:t>
            </a:r>
            <a:r>
              <a:rPr lang="en-IN" dirty="0" err="1" smtClean="0"/>
              <a:t>annaphoras</a:t>
            </a:r>
            <a:endParaRPr lang="en-IN" dirty="0" smtClean="0"/>
          </a:p>
          <a:p>
            <a:pPr lvl="1"/>
            <a:r>
              <a:rPr lang="en-IN" dirty="0" smtClean="0"/>
              <a:t>DEVELOPMENT: 375 pronouns, 258 </a:t>
            </a:r>
            <a:r>
              <a:rPr lang="en-IN" dirty="0" err="1" smtClean="0"/>
              <a:t>annaphoras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TESTING: 507 pronouns, 344 </a:t>
            </a:r>
            <a:r>
              <a:rPr lang="en-IN" dirty="0" err="1" smtClean="0"/>
              <a:t>annaphoras</a:t>
            </a:r>
            <a:r>
              <a:rPr lang="en-IN" dirty="0" smtClean="0"/>
              <a:t> (as per a reference paper). However, we plan to do manual annotation.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5759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/>
          </a:p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9505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50"/>
            <a:ext cx="10515600" cy="4683014"/>
          </a:xfrm>
        </p:spPr>
        <p:txBody>
          <a:bodyPr/>
          <a:lstStyle/>
          <a:p>
            <a:r>
              <a:rPr lang="en-US" dirty="0" smtClean="0"/>
              <a:t>ANAPHORA RESOLUTION:</a:t>
            </a:r>
          </a:p>
          <a:p>
            <a:pPr lvl="1"/>
            <a:r>
              <a:rPr lang="en-US" dirty="0" smtClean="0"/>
              <a:t>Anaphora </a:t>
            </a:r>
            <a:r>
              <a:rPr lang="en-US" dirty="0"/>
              <a:t>is an expression whose interpretation is dependent upon another expression in context.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two or more expressions in a text refer to the same person or thing; they have the same </a:t>
            </a:r>
            <a:r>
              <a:rPr lang="en-US" u="sng" dirty="0">
                <a:hlinkClick r:id="rId2" tooltip="Referent"/>
              </a:rPr>
              <a:t>referent</a:t>
            </a:r>
            <a:r>
              <a:rPr lang="en-US" dirty="0"/>
              <a:t> (</a:t>
            </a:r>
            <a:r>
              <a:rPr lang="en-US" dirty="0" smtClean="0"/>
              <a:t>co-reference)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i="1" dirty="0"/>
              <a:t>Bill said he would come</a:t>
            </a:r>
            <a:r>
              <a:rPr lang="en-US" dirty="0"/>
              <a:t>; </a:t>
            </a:r>
            <a:r>
              <a:rPr lang="en-US" i="1" dirty="0"/>
              <a:t>Bill</a:t>
            </a:r>
            <a:r>
              <a:rPr lang="en-US" dirty="0"/>
              <a:t> and </a:t>
            </a:r>
            <a:r>
              <a:rPr lang="en-US" i="1" dirty="0"/>
              <a:t>he</a:t>
            </a:r>
            <a:r>
              <a:rPr lang="en-US" dirty="0"/>
              <a:t> refer to the same entity. </a:t>
            </a:r>
            <a:endParaRPr lang="en-US" dirty="0" smtClean="0"/>
          </a:p>
          <a:p>
            <a:pPr lvl="1"/>
            <a:r>
              <a:rPr lang="en-US" dirty="0" smtClean="0"/>
              <a:t>Anaphoric </a:t>
            </a:r>
            <a:r>
              <a:rPr lang="en-US" dirty="0"/>
              <a:t>Resolution is the task of identifying this reference/antecedent. </a:t>
            </a:r>
          </a:p>
          <a:p>
            <a:r>
              <a:rPr lang="en-US" dirty="0" smtClean="0"/>
              <a:t>CORPUS/TOOLS:</a:t>
            </a:r>
          </a:p>
          <a:p>
            <a:pPr lvl="1"/>
            <a:r>
              <a:rPr lang="en-US" dirty="0" smtClean="0"/>
              <a:t>ICON 2011 Data Set</a:t>
            </a:r>
          </a:p>
          <a:p>
            <a:pPr lvl="1"/>
            <a:r>
              <a:rPr lang="en-US" dirty="0" err="1" smtClean="0"/>
              <a:t>Sampark</a:t>
            </a:r>
            <a:r>
              <a:rPr lang="en-US" dirty="0" smtClean="0"/>
              <a:t> Morphological </a:t>
            </a:r>
            <a:r>
              <a:rPr lang="en-US" dirty="0" err="1" smtClean="0"/>
              <a:t>Analyser</a:t>
            </a:r>
            <a:endParaRPr lang="en-US" dirty="0" smtClean="0"/>
          </a:p>
          <a:p>
            <a:pPr lvl="1"/>
            <a:r>
              <a:rPr lang="en-US" dirty="0" smtClean="0"/>
              <a:t>CRF++ Suite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24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2762" y="1275008"/>
            <a:ext cx="6705479" cy="5447763"/>
          </a:xfrm>
        </p:spPr>
      </p:pic>
    </p:spTree>
    <p:extLst>
      <p:ext uri="{BB962C8B-B14F-4D97-AF65-F5344CB8AC3E}">
        <p14:creationId xmlns:p14="http://schemas.microsoft.com/office/powerpoint/2010/main" xmlns="" val="3363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Completed/In-progress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064192"/>
          </a:xfrm>
        </p:spPr>
        <p:txBody>
          <a:bodyPr>
            <a:normAutofit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2000" b="1" dirty="0" smtClean="0"/>
              <a:t>Add morphological analysis </a:t>
            </a:r>
            <a:r>
              <a:rPr lang="en-IN" sz="2000" dirty="0" smtClean="0"/>
              <a:t>for train, dev and test files from the </a:t>
            </a:r>
            <a:r>
              <a:rPr lang="en-IN" sz="2000" dirty="0" err="1" smtClean="0"/>
              <a:t>Sampark</a:t>
            </a:r>
            <a:r>
              <a:rPr lang="en-IN" sz="2000" dirty="0" smtClean="0"/>
              <a:t> Morphological analyzer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2000" b="1" dirty="0" smtClean="0"/>
              <a:t>Mentions Detection</a:t>
            </a:r>
            <a:r>
              <a:rPr lang="en-IN" sz="2000" dirty="0" smtClean="0"/>
              <a:t>: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1600" dirty="0" err="1" smtClean="0"/>
              <a:t>Annaphora</a:t>
            </a:r>
            <a:r>
              <a:rPr lang="en-IN" sz="1600" dirty="0" smtClean="0"/>
              <a:t> selection - </a:t>
            </a:r>
            <a:r>
              <a:rPr lang="en-IN" sz="1600" dirty="0" smtClean="0"/>
              <a:t>Ongoing. Needs refinement.</a:t>
            </a:r>
            <a:endParaRPr lang="en-IN" sz="1600" dirty="0" smtClean="0"/>
          </a:p>
          <a:p>
            <a:pPr marL="685800" lvl="2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1600" dirty="0" smtClean="0"/>
              <a:t>Candidate Selection – Ongoing. Needs refinement.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2000" b="1" dirty="0" smtClean="0"/>
              <a:t>Feature selection </a:t>
            </a:r>
            <a:r>
              <a:rPr lang="en-IN" sz="2000" dirty="0" smtClean="0"/>
              <a:t>- </a:t>
            </a:r>
            <a:r>
              <a:rPr lang="en-IN" sz="2000" dirty="0" smtClean="0"/>
              <a:t>Ongoing. Needs refinement.</a:t>
            </a:r>
            <a:endParaRPr lang="en-IN" sz="2000" dirty="0" smtClean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2000" b="1" dirty="0" smtClean="0"/>
              <a:t>Train the CRF++ tool </a:t>
            </a:r>
            <a:r>
              <a:rPr lang="en-IN" sz="2000" dirty="0" smtClean="0"/>
              <a:t>based on these selected features – Ongoing.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2000" b="1" dirty="0" smtClean="0"/>
              <a:t>Create evaluation script </a:t>
            </a:r>
            <a:r>
              <a:rPr lang="en-IN" sz="2000" dirty="0" smtClean="0"/>
              <a:t>for</a:t>
            </a:r>
            <a:r>
              <a:rPr lang="en-IN" sz="2000" b="1" dirty="0" smtClean="0"/>
              <a:t> </a:t>
            </a:r>
            <a:r>
              <a:rPr lang="en-IN" sz="2000" dirty="0" smtClean="0"/>
              <a:t>using Precision, Recall and F1 measure 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14891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064192"/>
          </a:xfrm>
        </p:spPr>
        <p:txBody>
          <a:bodyPr>
            <a:normAutofit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2000" b="1" dirty="0" err="1" smtClean="0"/>
              <a:t>Annaphora</a:t>
            </a:r>
            <a:r>
              <a:rPr lang="en-IN" sz="2000" b="1" dirty="0" smtClean="0"/>
              <a:t> selection </a:t>
            </a:r>
            <a:r>
              <a:rPr lang="en-IN" sz="2000" dirty="0" smtClean="0"/>
              <a:t>– Currently it is selecting additional pronouns other than entity pronouns as well.</a:t>
            </a:r>
            <a:endParaRPr lang="en-IN" sz="2000" dirty="0" smtClean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2000" b="1" dirty="0" smtClean="0"/>
              <a:t>Candidate Selection </a:t>
            </a:r>
            <a:r>
              <a:rPr lang="en-IN" sz="2000" dirty="0" smtClean="0"/>
              <a:t>– </a:t>
            </a:r>
            <a:r>
              <a:rPr lang="en-IN" sz="2000" dirty="0" smtClean="0"/>
              <a:t>Need to reduce the set of candidates selected. We are selecting an average of 20 right now. This needs to be reduced further for CRF++ to perform better.</a:t>
            </a:r>
            <a:endParaRPr lang="en-IN" sz="2000" dirty="0" smtClean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2000" b="1" dirty="0" smtClean="0"/>
              <a:t>Feature selection </a:t>
            </a:r>
            <a:r>
              <a:rPr lang="en-IN" sz="2000" dirty="0" smtClean="0"/>
              <a:t>– We need to play around with feature selection to get better evaluation results.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2000" b="1" dirty="0" smtClean="0"/>
              <a:t>Manually annotate the Test data </a:t>
            </a:r>
            <a:r>
              <a:rPr lang="en-IN" sz="2000" dirty="0" smtClean="0"/>
              <a:t>and perform inter-annotator reliability study.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14891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064192"/>
          </a:xfrm>
        </p:spPr>
        <p:txBody>
          <a:bodyPr>
            <a:normAutofit fontScale="92500" lnSpcReduction="20000"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3400" dirty="0" smtClean="0"/>
              <a:t>SELECTION OF ANNAPHORA</a:t>
            </a:r>
          </a:p>
          <a:p>
            <a:pPr lvl="1">
              <a:lnSpc>
                <a:spcPct val="110000"/>
              </a:lnSpc>
            </a:pPr>
            <a:r>
              <a:rPr lang="en-IN" sz="2200" dirty="0" smtClean="0"/>
              <a:t>This is done by picking pronouns with POS tag "PRP" which are at the head of the noun </a:t>
            </a:r>
            <a:r>
              <a:rPr lang="en-IN" sz="2200" dirty="0" smtClean="0"/>
              <a:t>chunk </a:t>
            </a:r>
            <a:r>
              <a:rPr lang="en-IN" sz="2200" dirty="0" smtClean="0"/>
              <a:t>B-NP. Also, only pick pronouns from a given set of pronoun categories.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IN" sz="3400" dirty="0" smtClean="0"/>
              <a:t>SELECTION OF CANDIDATES</a:t>
            </a:r>
          </a:p>
          <a:p>
            <a:pPr lvl="1">
              <a:lnSpc>
                <a:spcPct val="110000"/>
              </a:lnSpc>
            </a:pPr>
            <a:r>
              <a:rPr lang="en-IN" sz="2200" dirty="0" smtClean="0"/>
              <a:t>For each </a:t>
            </a:r>
            <a:r>
              <a:rPr lang="en-IN" sz="2200" dirty="0" err="1" smtClean="0"/>
              <a:t>annaphora</a:t>
            </a:r>
            <a:r>
              <a:rPr lang="en-IN" sz="2200" dirty="0" smtClean="0"/>
              <a:t>, select all the candidates based on a set of rules like:</a:t>
            </a:r>
          </a:p>
          <a:p>
            <a:pPr lvl="2">
              <a:lnSpc>
                <a:spcPct val="110000"/>
              </a:lnSpc>
            </a:pPr>
            <a:r>
              <a:rPr lang="en-IN" sz="1800" dirty="0" smtClean="0"/>
              <a:t>Candidate should be a NN or a NNP present in the current sentence or in the previous sentence relative to the </a:t>
            </a:r>
            <a:r>
              <a:rPr lang="en-IN" sz="1800" dirty="0" err="1" smtClean="0"/>
              <a:t>annaphora</a:t>
            </a:r>
            <a:r>
              <a:rPr lang="en-IN" sz="1800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IN" sz="1800" dirty="0" smtClean="0"/>
              <a:t>Gender and number of the </a:t>
            </a:r>
            <a:r>
              <a:rPr lang="en-IN" sz="1800" dirty="0" err="1" smtClean="0"/>
              <a:t>annaphora</a:t>
            </a:r>
            <a:r>
              <a:rPr lang="en-IN" sz="1800" dirty="0" smtClean="0"/>
              <a:t> and antecedent should match.</a:t>
            </a:r>
          </a:p>
        </p:txBody>
      </p:sp>
    </p:spTree>
    <p:extLst>
      <p:ext uri="{BB962C8B-B14F-4D97-AF65-F5344CB8AC3E}">
        <p14:creationId xmlns:p14="http://schemas.microsoft.com/office/powerpoint/2010/main" xmlns="" val="39148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064192"/>
          </a:xfrm>
        </p:spPr>
        <p:txBody>
          <a:bodyPr>
            <a:normAutofit/>
          </a:bodyPr>
          <a:lstStyle/>
          <a:p>
            <a:r>
              <a:rPr lang="en-US" dirty="0" smtClean="0"/>
              <a:t>Currently used features:</a:t>
            </a:r>
          </a:p>
          <a:p>
            <a:pPr lvl="1"/>
            <a:r>
              <a:rPr lang="en-US" dirty="0" smtClean="0"/>
              <a:t>POS tag of the Candidate</a:t>
            </a:r>
          </a:p>
          <a:p>
            <a:pPr lvl="1"/>
            <a:r>
              <a:rPr lang="en-US" dirty="0" smtClean="0"/>
              <a:t>Gender of Anaphora</a:t>
            </a:r>
          </a:p>
          <a:p>
            <a:pPr lvl="1"/>
            <a:r>
              <a:rPr lang="en-US" dirty="0" smtClean="0"/>
              <a:t>Gender of Candidate</a:t>
            </a:r>
            <a:endParaRPr lang="en-US" dirty="0"/>
          </a:p>
          <a:p>
            <a:pPr lvl="1"/>
            <a:r>
              <a:rPr lang="en-US" dirty="0" smtClean="0"/>
              <a:t>Number (Singular/Plural) of Anaphora</a:t>
            </a:r>
          </a:p>
          <a:p>
            <a:pPr lvl="1"/>
            <a:r>
              <a:rPr lang="en-US" dirty="0" smtClean="0"/>
              <a:t>Number (Singular/Plural) of Candidate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148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-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8"/>
            <a:ext cx="10515600" cy="4635546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Distance of Candidate from Anaphora</a:t>
            </a:r>
          </a:p>
          <a:p>
            <a:r>
              <a:rPr lang="en-US" dirty="0" smtClean="0"/>
              <a:t>Named Entity information </a:t>
            </a:r>
          </a:p>
          <a:p>
            <a:pPr lvl="1"/>
            <a:r>
              <a:rPr lang="en-IN" sz="2000" dirty="0" smtClean="0"/>
              <a:t>NE categories like ‘Person’, ‘Organization’, ‘Location’ etc and can help the classifier to learn which pronominal forms more preferably refers to NP‘s of which NE category</a:t>
            </a:r>
            <a:endParaRPr lang="en-US" sz="20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Category of pronoun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There is an exhaustive list of pronouns in categories like Reflexive, Locative, Relative and Personal. These categories can be used for better learning as well. </a:t>
            </a:r>
          </a:p>
          <a:p>
            <a:r>
              <a:rPr lang="en-US" dirty="0" smtClean="0"/>
              <a:t>Using combinations of features in </a:t>
            </a:r>
            <a:r>
              <a:rPr lang="en-US" dirty="0" smtClean="0"/>
              <a:t>CRF</a:t>
            </a:r>
          </a:p>
          <a:p>
            <a:r>
              <a:rPr lang="en-US" dirty="0" smtClean="0"/>
              <a:t>Also planning to add some Hindi grammar rules. </a:t>
            </a:r>
          </a:p>
          <a:p>
            <a:pPr>
              <a:buNone/>
            </a:pPr>
            <a:r>
              <a:rPr lang="en-US" sz="2200" dirty="0" smtClean="0"/>
              <a:t>    For example, </a:t>
            </a:r>
            <a:r>
              <a:rPr lang="en-IN" sz="2200" dirty="0" smtClean="0"/>
              <a:t>The referent of a reflexive pronoun is the ‘subject’ or ‘</a:t>
            </a:r>
            <a:r>
              <a:rPr lang="en-IN" sz="2200" dirty="0" err="1" smtClean="0"/>
              <a:t>karta</a:t>
            </a:r>
            <a:r>
              <a:rPr lang="en-IN" sz="2200" dirty="0" smtClean="0"/>
              <a:t>’ </a:t>
            </a:r>
            <a:r>
              <a:rPr lang="en-IN" sz="2200" dirty="0" smtClean="0"/>
              <a:t>of </a:t>
            </a:r>
            <a:r>
              <a:rPr lang="en-IN" sz="2200" dirty="0" smtClean="0"/>
              <a:t>the same sentence. </a:t>
            </a:r>
            <a:r>
              <a:rPr lang="en-IN" sz="2200" dirty="0" smtClean="0"/>
              <a:t>Postposition </a:t>
            </a:r>
            <a:r>
              <a:rPr lang="en-IN" sz="2200" dirty="0" smtClean="0"/>
              <a:t>(‘ne’) gives an approximation of the dependency relation ‘</a:t>
            </a:r>
            <a:r>
              <a:rPr lang="en-IN" sz="2200" dirty="0" err="1" smtClean="0"/>
              <a:t>karta</a:t>
            </a:r>
            <a:r>
              <a:rPr lang="en-IN" sz="2200" dirty="0" smtClean="0"/>
              <a:t>’. Hence, for </a:t>
            </a:r>
            <a:r>
              <a:rPr lang="en-IN" sz="2200" dirty="0" smtClean="0"/>
              <a:t>reflexive pronouns</a:t>
            </a:r>
            <a:r>
              <a:rPr lang="en-IN" sz="2200" dirty="0" smtClean="0"/>
              <a:t>, we </a:t>
            </a:r>
            <a:r>
              <a:rPr lang="en-IN" sz="2200" dirty="0" smtClean="0"/>
              <a:t>will select </a:t>
            </a:r>
            <a:r>
              <a:rPr lang="en-IN" sz="2200" dirty="0" smtClean="0"/>
              <a:t>that nearest NP as the referent, which has post-position n (‘ne’) attached </a:t>
            </a:r>
            <a:r>
              <a:rPr lang="en-IN" sz="2200" dirty="0" smtClean="0"/>
              <a:t>with it</a:t>
            </a:r>
            <a:r>
              <a:rPr lang="en-IN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9148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r>
              <a:rPr lang="en-US" dirty="0" smtClean="0"/>
              <a:t>F1 </a:t>
            </a:r>
          </a:p>
          <a:p>
            <a:r>
              <a:rPr lang="en-US" dirty="0" smtClean="0"/>
              <a:t>Precision</a:t>
            </a:r>
          </a:p>
          <a:p>
            <a:r>
              <a:rPr lang="en-US" dirty="0" smtClean="0"/>
              <a:t>Recall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plan to evaluate combination of different feature rules</a:t>
            </a:r>
          </a:p>
        </p:txBody>
      </p:sp>
    </p:spTree>
    <p:extLst>
      <p:ext uri="{BB962C8B-B14F-4D97-AF65-F5344CB8AC3E}">
        <p14:creationId xmlns:p14="http://schemas.microsoft.com/office/powerpoint/2010/main" xmlns="" val="15759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543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      CSCI 544 NLP Research Project : Anaphoric Resolution for Pronominal Entities </vt:lpstr>
      <vt:lpstr>Introduction</vt:lpstr>
      <vt:lpstr>Approach</vt:lpstr>
      <vt:lpstr>Tasks Completed/In-progress</vt:lpstr>
      <vt:lpstr>Pending Tasks</vt:lpstr>
      <vt:lpstr>Candidate selection</vt:lpstr>
      <vt:lpstr>Feature selection</vt:lpstr>
      <vt:lpstr>Feature selection - Extension</vt:lpstr>
      <vt:lpstr>Evaluation</vt:lpstr>
      <vt:lpstr>Proposal – Open questions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544 NLP Research Project : Anaphoric Resolution for Pronominal Entities</dc:title>
  <dc:creator>Mayuri</dc:creator>
  <cp:lastModifiedBy>Manisha Kampasi</cp:lastModifiedBy>
  <cp:revision>33</cp:revision>
  <dcterms:created xsi:type="dcterms:W3CDTF">2016-04-18T00:46:40Z</dcterms:created>
  <dcterms:modified xsi:type="dcterms:W3CDTF">2016-04-18T18:28:23Z</dcterms:modified>
</cp:coreProperties>
</file>