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 id="261"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0" d="100"/>
          <a:sy n="80" d="100"/>
        </p:scale>
        <p:origin x="60"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11/12/2024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pYYmvaKy-yQ" TargetMode="External"/><Relationship Id="rId2" Type="http://schemas.openxmlformats.org/officeDocument/2006/relationships/hyperlink" Target="https://www.youtube.com/watch?v=G-hKyCYEJ3M" TargetMode="External"/><Relationship Id="rId1" Type="http://schemas.openxmlformats.org/officeDocument/2006/relationships/slideLayout" Target="../slideLayouts/slideLayout2.xml"/><Relationship Id="rId4" Type="http://schemas.openxmlformats.org/officeDocument/2006/relationships/hyperlink" Target="https://gemini.google.com/app?hl=en-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4400" dirty="0" smtClean="0">
                <a:latin typeface="Times New Roman" panose="02020603050405020304" pitchFamily="18" charset="0"/>
                <a:cs typeface="Times New Roman" panose="02020603050405020304" pitchFamily="18" charset="0"/>
              </a:rPr>
              <a:t>HOTEL MANAGEMENT SYSTEM</a:t>
            </a:r>
            <a:endParaRPr lang="en-GB"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lnSpcReduction="10000"/>
          </a:bodyPr>
          <a:lstStyle/>
          <a:p>
            <a:r>
              <a:rPr lang="en-GB" dirty="0" smtClean="0">
                <a:latin typeface="Times New Roman" panose="02020603050405020304" pitchFamily="18" charset="0"/>
                <a:cs typeface="Times New Roman" panose="02020603050405020304" pitchFamily="18" charset="0"/>
              </a:rPr>
              <a:t>TEAM MEMBERS:</a:t>
            </a:r>
            <a:br>
              <a:rPr lang="en-GB" dirty="0" smtClean="0">
                <a:latin typeface="Times New Roman" panose="02020603050405020304" pitchFamily="18" charset="0"/>
                <a:cs typeface="Times New Roman" panose="02020603050405020304" pitchFamily="18" charset="0"/>
              </a:rPr>
            </a:br>
            <a:r>
              <a:rPr lang="en-GB" sz="1600" dirty="0" err="1" smtClean="0">
                <a:latin typeface="Times New Roman" panose="02020603050405020304" pitchFamily="18" charset="0"/>
                <a:cs typeface="Times New Roman" panose="02020603050405020304" pitchFamily="18" charset="0"/>
              </a:rPr>
              <a:t>Namitha</a:t>
            </a:r>
            <a:r>
              <a:rPr lang="en-GB" sz="1600" dirty="0" smtClean="0">
                <a:latin typeface="Times New Roman" panose="02020603050405020304" pitchFamily="18" charset="0"/>
                <a:cs typeface="Times New Roman" panose="02020603050405020304" pitchFamily="18" charset="0"/>
              </a:rPr>
              <a:t> Mariam John</a:t>
            </a:r>
            <a:br>
              <a:rPr lang="en-GB" sz="1600" dirty="0" smtClean="0">
                <a:latin typeface="Times New Roman" panose="02020603050405020304" pitchFamily="18" charset="0"/>
                <a:cs typeface="Times New Roman" panose="02020603050405020304" pitchFamily="18" charset="0"/>
              </a:rPr>
            </a:br>
            <a:r>
              <a:rPr lang="en-GB" sz="1600" dirty="0" err="1" smtClean="0">
                <a:latin typeface="Times New Roman" panose="02020603050405020304" pitchFamily="18" charset="0"/>
                <a:cs typeface="Times New Roman" panose="02020603050405020304" pitchFamily="18" charset="0"/>
              </a:rPr>
              <a:t>Nikitha</a:t>
            </a:r>
            <a:r>
              <a:rPr lang="en-GB" sz="1600" dirty="0" smtClean="0">
                <a:latin typeface="Times New Roman" panose="02020603050405020304" pitchFamily="18" charset="0"/>
                <a:cs typeface="Times New Roman" panose="02020603050405020304" pitchFamily="18" charset="0"/>
              </a:rPr>
              <a:t> Sarah John</a:t>
            </a:r>
            <a:br>
              <a:rPr lang="en-GB" sz="1600" dirty="0" smtClean="0">
                <a:latin typeface="Times New Roman" panose="02020603050405020304" pitchFamily="18" charset="0"/>
                <a:cs typeface="Times New Roman" panose="02020603050405020304" pitchFamily="18" charset="0"/>
              </a:rPr>
            </a:br>
            <a:r>
              <a:rPr lang="en-GB" sz="1600" dirty="0" err="1" smtClean="0">
                <a:latin typeface="Times New Roman" panose="02020603050405020304" pitchFamily="18" charset="0"/>
                <a:cs typeface="Times New Roman" panose="02020603050405020304" pitchFamily="18" charset="0"/>
              </a:rPr>
              <a:t>Sneha</a:t>
            </a:r>
            <a:r>
              <a:rPr lang="en-GB" sz="1600" dirty="0" smtClean="0">
                <a:latin typeface="Times New Roman" panose="02020603050405020304" pitchFamily="18" charset="0"/>
                <a:cs typeface="Times New Roman" panose="02020603050405020304" pitchFamily="18" charset="0"/>
              </a:rPr>
              <a:t> Mary Abraham</a:t>
            </a:r>
            <a:br>
              <a:rPr lang="en-GB" sz="1600" dirty="0" smtClean="0">
                <a:latin typeface="Times New Roman" panose="02020603050405020304" pitchFamily="18" charset="0"/>
                <a:cs typeface="Times New Roman" panose="02020603050405020304" pitchFamily="18" charset="0"/>
              </a:rPr>
            </a:br>
            <a:r>
              <a:rPr lang="en-GB" sz="1600" dirty="0" err="1" smtClean="0">
                <a:latin typeface="Times New Roman" panose="02020603050405020304" pitchFamily="18" charset="0"/>
                <a:cs typeface="Times New Roman" panose="02020603050405020304" pitchFamily="18" charset="0"/>
              </a:rPr>
              <a:t>Nanadana</a:t>
            </a:r>
            <a:r>
              <a:rPr lang="en-GB" sz="1600" dirty="0" smtClean="0">
                <a:latin typeface="Times New Roman" panose="02020603050405020304" pitchFamily="18" charset="0"/>
                <a:cs typeface="Times New Roman" panose="02020603050405020304" pitchFamily="18" charset="0"/>
              </a:rPr>
              <a:t> </a:t>
            </a:r>
            <a:r>
              <a:rPr lang="en-GB" sz="1600" dirty="0" err="1" smtClean="0">
                <a:latin typeface="Times New Roman" panose="02020603050405020304" pitchFamily="18" charset="0"/>
                <a:cs typeface="Times New Roman" panose="02020603050405020304" pitchFamily="18" charset="0"/>
              </a:rPr>
              <a:t>Anukumar</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14154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Times New Roman" panose="02020603050405020304" pitchFamily="18" charset="0"/>
                <a:cs typeface="Times New Roman" panose="02020603050405020304" pitchFamily="18" charset="0"/>
              </a:rPr>
              <a:t>Problem definition</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The Hotel Management System (HMS) automates various operations, improving efficiency and reducing errors. It streamlines room management, reservations, and billing processes. The centralized database ensures seamless information access, while advanced analytics provide valuable insights. The system prioritizes customer satisfaction by enhancing service delivery and addressing inquiries </a:t>
            </a:r>
            <a:r>
              <a:rPr lang="en-GB" dirty="0" smtClean="0">
                <a:latin typeface="Times New Roman" panose="02020603050405020304" pitchFamily="18" charset="0"/>
                <a:cs typeface="Times New Roman" panose="02020603050405020304" pitchFamily="18" charset="0"/>
              </a:rPr>
              <a:t>efficiently</a:t>
            </a:r>
            <a:r>
              <a:rPr lang="en-GB" dirty="0" smtClean="0">
                <a:latin typeface="Times New Roman" panose="02020603050405020304" pitchFamily="18" charset="0"/>
                <a:cs typeface="Times New Roman" panose="02020603050405020304" pitchFamily="18" charset="0"/>
              </a:rPr>
              <a:t>. Future </a:t>
            </a:r>
            <a:r>
              <a:rPr lang="en-GB" dirty="0">
                <a:latin typeface="Times New Roman" panose="02020603050405020304" pitchFamily="18" charset="0"/>
                <a:cs typeface="Times New Roman" panose="02020603050405020304" pitchFamily="18" charset="0"/>
              </a:rPr>
              <a:t>enhancements may include mobile app integration, AI-powered analytics, and voice-activated interfaces to further elevate the user experience and optimize hotel operations.</a:t>
            </a:r>
          </a:p>
        </p:txBody>
      </p:sp>
    </p:spTree>
    <p:extLst>
      <p:ext uri="{BB962C8B-B14F-4D97-AF65-F5344CB8AC3E}">
        <p14:creationId xmlns:p14="http://schemas.microsoft.com/office/powerpoint/2010/main" val="3687998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2390" y="2457930"/>
            <a:ext cx="8285864" cy="511534"/>
          </a:xfrm>
        </p:spPr>
        <p:txBody>
          <a:bodyPr>
            <a:normAutofit fontScale="90000"/>
          </a:bodyPr>
          <a:lstStyle/>
          <a:p>
            <a:r>
              <a:rPr lang="en-GB" dirty="0" smtClean="0"/>
              <a:t>ER DIAGRAM</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9873" y="244120"/>
            <a:ext cx="7764380" cy="6268976"/>
          </a:xfrm>
        </p:spPr>
      </p:pic>
    </p:spTree>
    <p:extLst>
      <p:ext uri="{BB962C8B-B14F-4D97-AF65-F5344CB8AC3E}">
        <p14:creationId xmlns:p14="http://schemas.microsoft.com/office/powerpoint/2010/main" val="41210650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7467" y="180857"/>
            <a:ext cx="10353761" cy="479729"/>
          </a:xfrm>
        </p:spPr>
        <p:txBody>
          <a:bodyPr>
            <a:normAutofit fontScale="90000"/>
          </a:bodyPr>
          <a:lstStyle/>
          <a:p>
            <a:r>
              <a:rPr lang="en-GB" dirty="0" smtClean="0"/>
              <a:t>ARCHITECTURE DIAGRAM</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0603" y="818687"/>
            <a:ext cx="9808200" cy="5750555"/>
          </a:xfrm>
        </p:spPr>
      </p:pic>
    </p:spTree>
    <p:extLst>
      <p:ext uri="{BB962C8B-B14F-4D97-AF65-F5344CB8AC3E}">
        <p14:creationId xmlns:p14="http://schemas.microsoft.com/office/powerpoint/2010/main" val="31498646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990600"/>
          </a:xfrm>
        </p:spPr>
        <p:txBody>
          <a:bodyPr/>
          <a:lstStyle/>
          <a:p>
            <a:r>
              <a:rPr lang="en-GB" dirty="0" smtClean="0">
                <a:latin typeface="Times New Roman" panose="02020603050405020304" pitchFamily="18" charset="0"/>
                <a:cs typeface="Times New Roman" panose="02020603050405020304" pitchFamily="18" charset="0"/>
              </a:rPr>
              <a:t>FUNCTIONALITY ACHIEVED</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2533" y="1540933"/>
            <a:ext cx="11700934" cy="4825999"/>
          </a:xfrm>
        </p:spPr>
        <p:txBody>
          <a:bodyPr>
            <a:noAutofit/>
          </a:bodyPr>
          <a:lstStyle/>
          <a:p>
            <a:pPr marL="0" indent="0">
              <a:buNone/>
            </a:pPr>
            <a:r>
              <a:rPr lang="en-GB" sz="1200" dirty="0">
                <a:latin typeface="Times New Roman" panose="02020603050405020304" pitchFamily="18" charset="0"/>
                <a:cs typeface="Times New Roman" panose="02020603050405020304" pitchFamily="18" charset="0"/>
              </a:rPr>
              <a:t>The Hotel Management System developed using Python </a:t>
            </a:r>
            <a:r>
              <a:rPr lang="en-GB" sz="1200" dirty="0" err="1">
                <a:latin typeface="Times New Roman" panose="02020603050405020304" pitchFamily="18" charset="0"/>
                <a:cs typeface="Times New Roman" panose="02020603050405020304" pitchFamily="18" charset="0"/>
              </a:rPr>
              <a:t>Django</a:t>
            </a:r>
            <a:r>
              <a:rPr lang="en-GB" sz="1200" dirty="0">
                <a:latin typeface="Times New Roman" panose="02020603050405020304" pitchFamily="18" charset="0"/>
                <a:cs typeface="Times New Roman" panose="02020603050405020304" pitchFamily="18" charset="0"/>
              </a:rPr>
              <a:t> and </a:t>
            </a:r>
            <a:r>
              <a:rPr lang="en-GB" sz="1200" dirty="0" smtClean="0">
                <a:latin typeface="Times New Roman" panose="02020603050405020304" pitchFamily="18" charset="0"/>
                <a:cs typeface="Times New Roman" panose="02020603050405020304" pitchFamily="18" charset="0"/>
              </a:rPr>
              <a:t>SQL Lite</a:t>
            </a:r>
            <a:r>
              <a:rPr lang="en-GB" sz="1200" dirty="0">
                <a:latin typeface="Times New Roman" panose="02020603050405020304" pitchFamily="18" charset="0"/>
                <a:cs typeface="Times New Roman" panose="02020603050405020304" pitchFamily="18" charset="0"/>
              </a:rPr>
              <a:t>3</a:t>
            </a:r>
            <a:r>
              <a:rPr lang="en-GB" sz="1200" dirty="0" smtClean="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has successfully achieved the following key functionalities:</a:t>
            </a:r>
          </a:p>
          <a:p>
            <a:r>
              <a:rPr lang="en-GB" sz="1200" b="1" dirty="0">
                <a:latin typeface="Times New Roman" panose="02020603050405020304" pitchFamily="18" charset="0"/>
                <a:cs typeface="Times New Roman" panose="02020603050405020304" pitchFamily="18" charset="0"/>
              </a:rPr>
              <a:t>User Module (Customer)</a:t>
            </a:r>
            <a:r>
              <a:rPr lang="en-GB" sz="1200" dirty="0">
                <a:latin typeface="Times New Roman" panose="02020603050405020304" pitchFamily="18" charset="0"/>
                <a:cs typeface="Times New Roman" panose="02020603050405020304" pitchFamily="18" charset="0"/>
              </a:rPr>
              <a:t>:</a:t>
            </a:r>
          </a:p>
          <a:p>
            <a:pPr lvl="1"/>
            <a:r>
              <a:rPr lang="en-GB" sz="1200" dirty="0">
                <a:latin typeface="Times New Roman" panose="02020603050405020304" pitchFamily="18" charset="0"/>
                <a:cs typeface="Times New Roman" panose="02020603050405020304" pitchFamily="18" charset="0"/>
              </a:rPr>
              <a:t>User registration and authentication with secure password management.</a:t>
            </a:r>
          </a:p>
          <a:p>
            <a:pPr lvl="1"/>
            <a:r>
              <a:rPr lang="en-GB" sz="1200" dirty="0">
                <a:latin typeface="Times New Roman" panose="02020603050405020304" pitchFamily="18" charset="0"/>
                <a:cs typeface="Times New Roman" panose="02020603050405020304" pitchFamily="18" charset="0"/>
              </a:rPr>
              <a:t>Room booking with options to select room types based on availability</a:t>
            </a:r>
            <a:r>
              <a:rPr lang="en-GB" sz="1200" dirty="0" smtClean="0">
                <a:latin typeface="Times New Roman" panose="02020603050405020304" pitchFamily="18" charset="0"/>
                <a:cs typeface="Times New Roman" panose="02020603050405020304" pitchFamily="18" charset="0"/>
              </a:rPr>
              <a:t>. Also has the provision for cancelling the bookings if needed.</a:t>
            </a:r>
            <a:endParaRPr lang="en-GB" sz="1200" dirty="0">
              <a:latin typeface="Times New Roman" panose="02020603050405020304" pitchFamily="18" charset="0"/>
              <a:cs typeface="Times New Roman" panose="02020603050405020304" pitchFamily="18" charset="0"/>
            </a:endParaRPr>
          </a:p>
          <a:p>
            <a:pPr lvl="1"/>
            <a:r>
              <a:rPr lang="en-GB" sz="1200" dirty="0">
                <a:latin typeface="Times New Roman" panose="02020603050405020304" pitchFamily="18" charset="0"/>
                <a:cs typeface="Times New Roman" panose="02020603050405020304" pitchFamily="18" charset="0"/>
              </a:rPr>
              <a:t>Invoice generation for bookings with detailed cost </a:t>
            </a:r>
            <a:r>
              <a:rPr lang="en-GB" sz="1200" dirty="0" smtClean="0">
                <a:latin typeface="Times New Roman" panose="02020603050405020304" pitchFamily="18" charset="0"/>
                <a:cs typeface="Times New Roman" panose="02020603050405020304" pitchFamily="18" charset="0"/>
              </a:rPr>
              <a:t>breakdown and booking details.</a:t>
            </a:r>
            <a:endParaRPr lang="en-GB" sz="1200" dirty="0">
              <a:latin typeface="Times New Roman" panose="02020603050405020304" pitchFamily="18" charset="0"/>
              <a:cs typeface="Times New Roman" panose="02020603050405020304" pitchFamily="18" charset="0"/>
            </a:endParaRPr>
          </a:p>
          <a:p>
            <a:pPr lvl="1"/>
            <a:r>
              <a:rPr lang="en-GB" sz="1200" dirty="0">
                <a:latin typeface="Times New Roman" panose="02020603050405020304" pitchFamily="18" charset="0"/>
                <a:cs typeface="Times New Roman" panose="02020603050405020304" pitchFamily="18" charset="0"/>
              </a:rPr>
              <a:t>Food ordering feature that allows users to select items, specify quantity, and view order totals.</a:t>
            </a:r>
          </a:p>
          <a:p>
            <a:r>
              <a:rPr lang="en-GB" sz="1200" b="1" dirty="0">
                <a:latin typeface="Times New Roman" panose="02020603050405020304" pitchFamily="18" charset="0"/>
                <a:cs typeface="Times New Roman" panose="02020603050405020304" pitchFamily="18" charset="0"/>
              </a:rPr>
              <a:t>Staff </a:t>
            </a:r>
            <a:r>
              <a:rPr lang="en-GB" sz="1200" b="1" dirty="0" smtClean="0">
                <a:latin typeface="Times New Roman" panose="02020603050405020304" pitchFamily="18" charset="0"/>
                <a:cs typeface="Times New Roman" panose="02020603050405020304" pitchFamily="18" charset="0"/>
              </a:rPr>
              <a:t>Module</a:t>
            </a:r>
            <a:endParaRPr lang="en-GB" sz="1200" dirty="0">
              <a:latin typeface="Times New Roman" panose="02020603050405020304" pitchFamily="18" charset="0"/>
              <a:cs typeface="Times New Roman" panose="02020603050405020304" pitchFamily="18" charset="0"/>
            </a:endParaRPr>
          </a:p>
          <a:p>
            <a:pPr lvl="1"/>
            <a:r>
              <a:rPr lang="en-GB" sz="1200" dirty="0">
                <a:latin typeface="Times New Roman" panose="02020603050405020304" pitchFamily="18" charset="0"/>
                <a:cs typeface="Times New Roman" panose="02020603050405020304" pitchFamily="18" charset="0"/>
              </a:rPr>
              <a:t>Management of check-ins and check-outs.</a:t>
            </a:r>
          </a:p>
          <a:p>
            <a:pPr lvl="1"/>
            <a:r>
              <a:rPr lang="en-GB" sz="1200" dirty="0">
                <a:latin typeface="Times New Roman" panose="02020603050405020304" pitchFamily="18" charset="0"/>
                <a:cs typeface="Times New Roman" panose="02020603050405020304" pitchFamily="18" charset="0"/>
              </a:rPr>
              <a:t>Overseeing room availability and updating room status in real-time.</a:t>
            </a:r>
          </a:p>
          <a:p>
            <a:pPr lvl="1"/>
            <a:r>
              <a:rPr lang="en-GB" sz="1200" dirty="0">
                <a:latin typeface="Times New Roman" panose="02020603050405020304" pitchFamily="18" charset="0"/>
                <a:cs typeface="Times New Roman" panose="02020603050405020304" pitchFamily="18" charset="0"/>
              </a:rPr>
              <a:t>Handling routine hotel operations to ensure smooth functioning.</a:t>
            </a:r>
          </a:p>
          <a:p>
            <a:r>
              <a:rPr lang="en-GB" sz="1200" b="1" dirty="0">
                <a:latin typeface="Times New Roman" panose="02020603050405020304" pitchFamily="18" charset="0"/>
                <a:cs typeface="Times New Roman" panose="02020603050405020304" pitchFamily="18" charset="0"/>
              </a:rPr>
              <a:t>Admin Module</a:t>
            </a:r>
            <a:r>
              <a:rPr lang="en-GB" sz="1200" dirty="0">
                <a:latin typeface="Times New Roman" panose="02020603050405020304" pitchFamily="18" charset="0"/>
                <a:cs typeface="Times New Roman" panose="02020603050405020304" pitchFamily="18" charset="0"/>
              </a:rPr>
              <a:t>:</a:t>
            </a:r>
          </a:p>
          <a:p>
            <a:pPr lvl="1"/>
            <a:r>
              <a:rPr lang="en-GB" sz="1200" dirty="0">
                <a:latin typeface="Times New Roman" panose="02020603050405020304" pitchFamily="18" charset="0"/>
                <a:cs typeface="Times New Roman" panose="02020603050405020304" pitchFamily="18" charset="0"/>
              </a:rPr>
              <a:t>Comprehensive control over user and staff management.</a:t>
            </a:r>
          </a:p>
          <a:p>
            <a:pPr lvl="1"/>
            <a:r>
              <a:rPr lang="en-GB" sz="1200" dirty="0">
                <a:latin typeface="Times New Roman" panose="02020603050405020304" pitchFamily="18" charset="0"/>
                <a:cs typeface="Times New Roman" panose="02020603050405020304" pitchFamily="18" charset="0"/>
              </a:rPr>
              <a:t>Management of room types and their availability status.</a:t>
            </a:r>
          </a:p>
          <a:p>
            <a:pPr lvl="1"/>
            <a:r>
              <a:rPr lang="en-GB" sz="1200" dirty="0">
                <a:latin typeface="Times New Roman" panose="02020603050405020304" pitchFamily="18" charset="0"/>
                <a:cs typeface="Times New Roman" panose="02020603050405020304" pitchFamily="18" charset="0"/>
              </a:rPr>
              <a:t>Access to view, modify, and delete bookings and invoices.</a:t>
            </a:r>
          </a:p>
          <a:p>
            <a:pPr lvl="1"/>
            <a:r>
              <a:rPr lang="en-GB" sz="1200" dirty="0">
                <a:latin typeface="Times New Roman" panose="02020603050405020304" pitchFamily="18" charset="0"/>
                <a:cs typeface="Times New Roman" panose="02020603050405020304" pitchFamily="18" charset="0"/>
              </a:rPr>
              <a:t>Full oversight of food </a:t>
            </a:r>
            <a:r>
              <a:rPr lang="en-GB" sz="1200" dirty="0" smtClean="0">
                <a:latin typeface="Times New Roman" panose="02020603050405020304" pitchFamily="18" charset="0"/>
                <a:cs typeface="Times New Roman" panose="02020603050405020304" pitchFamily="18" charset="0"/>
              </a:rPr>
              <a:t>menu </a:t>
            </a:r>
            <a:endParaRPr lang="en-GB"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4566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262" y="169334"/>
            <a:ext cx="10353761" cy="889000"/>
          </a:xfrm>
        </p:spPr>
        <p:txBody>
          <a:bodyPr>
            <a:normAutofit/>
          </a:bodyPr>
          <a:lstStyle/>
          <a:p>
            <a:r>
              <a:rPr lang="en-GB" sz="3200" dirty="0" smtClean="0">
                <a:latin typeface="Times New Roman" panose="02020603050405020304" pitchFamily="18" charset="0"/>
                <a:cs typeface="Times New Roman" panose="02020603050405020304" pitchFamily="18" charset="0"/>
              </a:rPr>
              <a:t>FRONTEND/BACKEND SPECIFICATIONS</a:t>
            </a:r>
            <a:endParaRPr lang="en-GB"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0934" y="1058334"/>
            <a:ext cx="11921066" cy="5317065"/>
          </a:xfrm>
        </p:spPr>
        <p:txBody>
          <a:bodyPr>
            <a:normAutofit fontScale="77500" lnSpcReduction="20000"/>
          </a:bodyPr>
          <a:lstStyle/>
          <a:p>
            <a:pPr marL="0" indent="0">
              <a:buNone/>
            </a:pPr>
            <a:r>
              <a:rPr lang="en-GB" b="1" dirty="0" smtClean="0"/>
              <a:t> </a:t>
            </a:r>
            <a:r>
              <a:rPr lang="en-GB" sz="2500" b="1" dirty="0" smtClean="0">
                <a:latin typeface="Times New Roman" panose="02020603050405020304" pitchFamily="18" charset="0"/>
                <a:cs typeface="Times New Roman" panose="02020603050405020304" pitchFamily="18" charset="0"/>
              </a:rPr>
              <a:t>	Frontend Specifications</a:t>
            </a:r>
            <a:endParaRPr lang="en-GB" sz="2500" dirty="0">
              <a:latin typeface="Times New Roman" panose="02020603050405020304" pitchFamily="18" charset="0"/>
              <a:cs typeface="Times New Roman" panose="02020603050405020304" pitchFamily="18" charset="0"/>
            </a:endParaRPr>
          </a:p>
          <a:p>
            <a:r>
              <a:rPr lang="en-GB" sz="2500" b="1" dirty="0">
                <a:latin typeface="Times New Roman" panose="02020603050405020304" pitchFamily="18" charset="0"/>
                <a:cs typeface="Times New Roman" panose="02020603050405020304" pitchFamily="18" charset="0"/>
              </a:rPr>
              <a:t>Technologies Used</a:t>
            </a:r>
            <a:r>
              <a:rPr lang="en-GB" sz="2500" dirty="0">
                <a:latin typeface="Times New Roman" panose="02020603050405020304" pitchFamily="18" charset="0"/>
                <a:cs typeface="Times New Roman" panose="02020603050405020304" pitchFamily="18" charset="0"/>
              </a:rPr>
              <a:t>: HTML, CSS, JavaScript for dynamic and responsive web pages.</a:t>
            </a:r>
          </a:p>
          <a:p>
            <a:r>
              <a:rPr lang="en-GB" sz="2500" b="1" dirty="0">
                <a:latin typeface="Times New Roman" panose="02020603050405020304" pitchFamily="18" charset="0"/>
                <a:cs typeface="Times New Roman" panose="02020603050405020304" pitchFamily="18" charset="0"/>
              </a:rPr>
              <a:t>Features</a:t>
            </a:r>
            <a:r>
              <a:rPr lang="en-GB" sz="2500" dirty="0">
                <a:latin typeface="Times New Roman" panose="02020603050405020304" pitchFamily="18" charset="0"/>
                <a:cs typeface="Times New Roman" panose="02020603050405020304" pitchFamily="18" charset="0"/>
              </a:rPr>
              <a:t>:</a:t>
            </a:r>
          </a:p>
          <a:p>
            <a:pPr lvl="1"/>
            <a:r>
              <a:rPr lang="en-GB" sz="2500" dirty="0">
                <a:latin typeface="Times New Roman" panose="02020603050405020304" pitchFamily="18" charset="0"/>
                <a:cs typeface="Times New Roman" panose="02020603050405020304" pitchFamily="18" charset="0"/>
              </a:rPr>
              <a:t>User-friendly and intuitive design tailored for customers, staff, and admin interfaces.</a:t>
            </a:r>
          </a:p>
          <a:p>
            <a:pPr lvl="1"/>
            <a:r>
              <a:rPr lang="en-GB" sz="2500" dirty="0">
                <a:latin typeface="Times New Roman" panose="02020603050405020304" pitchFamily="18" charset="0"/>
                <a:cs typeface="Times New Roman" panose="02020603050405020304" pitchFamily="18" charset="0"/>
              </a:rPr>
              <a:t>Use of </a:t>
            </a:r>
            <a:r>
              <a:rPr lang="en-GB" sz="2500" dirty="0" err="1">
                <a:latin typeface="Times New Roman" panose="02020603050405020304" pitchFamily="18" charset="0"/>
                <a:cs typeface="Times New Roman" panose="02020603050405020304" pitchFamily="18" charset="0"/>
              </a:rPr>
              <a:t>Django</a:t>
            </a:r>
            <a:r>
              <a:rPr lang="en-GB" sz="2500" dirty="0">
                <a:latin typeface="Times New Roman" panose="02020603050405020304" pitchFamily="18" charset="0"/>
                <a:cs typeface="Times New Roman" panose="02020603050405020304" pitchFamily="18" charset="0"/>
              </a:rPr>
              <a:t> templates to render data dynamically and create interactive web pages.</a:t>
            </a:r>
          </a:p>
          <a:p>
            <a:pPr lvl="1"/>
            <a:r>
              <a:rPr lang="en-GB" sz="2500" dirty="0">
                <a:latin typeface="Times New Roman" panose="02020603050405020304" pitchFamily="18" charset="0"/>
                <a:cs typeface="Times New Roman" panose="02020603050405020304" pitchFamily="18" charset="0"/>
              </a:rPr>
              <a:t>Form submissions for booking, ordering, and administrative </a:t>
            </a:r>
            <a:r>
              <a:rPr lang="en-GB" sz="2500" dirty="0" smtClean="0">
                <a:latin typeface="Times New Roman" panose="02020603050405020304" pitchFamily="18" charset="0"/>
                <a:cs typeface="Times New Roman" panose="02020603050405020304" pitchFamily="18" charset="0"/>
              </a:rPr>
              <a:t>tasks.</a:t>
            </a:r>
          </a:p>
          <a:p>
            <a:pPr marL="457200" lvl="1" indent="0">
              <a:buNone/>
            </a:pPr>
            <a:endParaRPr lang="en-GB" sz="2500" b="1" dirty="0">
              <a:latin typeface="Times New Roman" panose="02020603050405020304" pitchFamily="18" charset="0"/>
              <a:cs typeface="Times New Roman" panose="02020603050405020304" pitchFamily="18" charset="0"/>
            </a:endParaRPr>
          </a:p>
          <a:p>
            <a:pPr marL="457200" lvl="1" indent="0">
              <a:buNone/>
            </a:pPr>
            <a:r>
              <a:rPr lang="en-GB" sz="2500" b="1" dirty="0" smtClean="0">
                <a:latin typeface="Times New Roman" panose="02020603050405020304" pitchFamily="18" charset="0"/>
                <a:cs typeface="Times New Roman" panose="02020603050405020304" pitchFamily="18" charset="0"/>
              </a:rPr>
              <a:t>	Backend </a:t>
            </a:r>
            <a:r>
              <a:rPr lang="en-GB" sz="2500" b="1" dirty="0">
                <a:latin typeface="Times New Roman" panose="02020603050405020304" pitchFamily="18" charset="0"/>
                <a:cs typeface="Times New Roman" panose="02020603050405020304" pitchFamily="18" charset="0"/>
              </a:rPr>
              <a:t>Specifications</a:t>
            </a:r>
            <a:r>
              <a:rPr lang="en-GB" sz="2500" dirty="0">
                <a:latin typeface="Times New Roman" panose="02020603050405020304" pitchFamily="18" charset="0"/>
                <a:cs typeface="Times New Roman" panose="02020603050405020304" pitchFamily="18" charset="0"/>
              </a:rPr>
              <a:t>:</a:t>
            </a:r>
          </a:p>
          <a:p>
            <a:r>
              <a:rPr lang="en-GB" sz="2500" b="1" dirty="0">
                <a:latin typeface="Times New Roman" panose="02020603050405020304" pitchFamily="18" charset="0"/>
                <a:cs typeface="Times New Roman" panose="02020603050405020304" pitchFamily="18" charset="0"/>
              </a:rPr>
              <a:t>Framework</a:t>
            </a:r>
            <a:r>
              <a:rPr lang="en-GB" sz="2500" dirty="0">
                <a:latin typeface="Times New Roman" panose="02020603050405020304" pitchFamily="18" charset="0"/>
                <a:cs typeface="Times New Roman" panose="02020603050405020304" pitchFamily="18" charset="0"/>
              </a:rPr>
              <a:t>: Python </a:t>
            </a:r>
            <a:r>
              <a:rPr lang="en-GB" sz="2500" dirty="0" err="1">
                <a:latin typeface="Times New Roman" panose="02020603050405020304" pitchFamily="18" charset="0"/>
                <a:cs typeface="Times New Roman" panose="02020603050405020304" pitchFamily="18" charset="0"/>
              </a:rPr>
              <a:t>Django</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Django</a:t>
            </a:r>
            <a:r>
              <a:rPr lang="en-GB" sz="2500" dirty="0">
                <a:latin typeface="Times New Roman" panose="02020603050405020304" pitchFamily="18" charset="0"/>
                <a:cs typeface="Times New Roman" panose="02020603050405020304" pitchFamily="18" charset="0"/>
              </a:rPr>
              <a:t> ORM for database interactions)</a:t>
            </a:r>
          </a:p>
          <a:p>
            <a:r>
              <a:rPr lang="en-GB" sz="2500" b="1" dirty="0" smtClean="0">
                <a:latin typeface="Times New Roman" panose="02020603050405020304" pitchFamily="18" charset="0"/>
                <a:cs typeface="Times New Roman" panose="02020603050405020304" pitchFamily="18" charset="0"/>
              </a:rPr>
              <a:t>Database</a:t>
            </a:r>
            <a:r>
              <a:rPr lang="en-GB" sz="2500" dirty="0" smtClean="0">
                <a:latin typeface="Times New Roman" panose="02020603050405020304" pitchFamily="18" charset="0"/>
                <a:cs typeface="Times New Roman" panose="02020603050405020304" pitchFamily="18" charset="0"/>
              </a:rPr>
              <a:t>: SQL Lite3 for </a:t>
            </a:r>
            <a:r>
              <a:rPr lang="en-GB" sz="2500" dirty="0">
                <a:latin typeface="Times New Roman" panose="02020603050405020304" pitchFamily="18" charset="0"/>
                <a:cs typeface="Times New Roman" panose="02020603050405020304" pitchFamily="18" charset="0"/>
              </a:rPr>
              <a:t>structured data storage and relational database management.</a:t>
            </a:r>
          </a:p>
          <a:p>
            <a:r>
              <a:rPr lang="en-GB" sz="2500" b="1" dirty="0">
                <a:latin typeface="Times New Roman" panose="02020603050405020304" pitchFamily="18" charset="0"/>
                <a:cs typeface="Times New Roman" panose="02020603050405020304" pitchFamily="18" charset="0"/>
              </a:rPr>
              <a:t>Technologies Used</a:t>
            </a:r>
            <a:r>
              <a:rPr lang="en-GB" sz="2500" dirty="0">
                <a:latin typeface="Times New Roman" panose="02020603050405020304" pitchFamily="18" charset="0"/>
                <a:cs typeface="Times New Roman" panose="02020603050405020304" pitchFamily="18" charset="0"/>
              </a:rPr>
              <a:t>:</a:t>
            </a:r>
          </a:p>
          <a:p>
            <a:pPr lvl="1"/>
            <a:r>
              <a:rPr lang="en-GB" sz="2500" dirty="0" err="1">
                <a:latin typeface="Times New Roman" panose="02020603050405020304" pitchFamily="18" charset="0"/>
                <a:cs typeface="Times New Roman" panose="02020603050405020304" pitchFamily="18" charset="0"/>
              </a:rPr>
              <a:t>Django</a:t>
            </a:r>
            <a:r>
              <a:rPr lang="en-GB" sz="2500" dirty="0">
                <a:latin typeface="Times New Roman" panose="02020603050405020304" pitchFamily="18" charset="0"/>
                <a:cs typeface="Times New Roman" panose="02020603050405020304" pitchFamily="18" charset="0"/>
              </a:rPr>
              <a:t> models to represent and manage data entities (User, Staff, Admin, Room, Booking, Invoice, Food </a:t>
            </a:r>
            <a:r>
              <a:rPr lang="en-GB" sz="2500" dirty="0" smtClean="0">
                <a:latin typeface="Times New Roman" panose="02020603050405020304" pitchFamily="18" charset="0"/>
                <a:cs typeface="Times New Roman" panose="02020603050405020304" pitchFamily="18" charset="0"/>
              </a:rPr>
              <a:t>Order </a:t>
            </a:r>
            <a:r>
              <a:rPr lang="en-GB" sz="2500" dirty="0" err="1" smtClean="0">
                <a:latin typeface="Times New Roman" panose="02020603050405020304" pitchFamily="18" charset="0"/>
                <a:cs typeface="Times New Roman" panose="02020603050405020304" pitchFamily="18" charset="0"/>
              </a:rPr>
              <a:t>etc</a:t>
            </a:r>
            <a:r>
              <a:rPr lang="en-GB" sz="2500" dirty="0" smtClean="0">
                <a:latin typeface="Times New Roman" panose="02020603050405020304" pitchFamily="18" charset="0"/>
                <a:cs typeface="Times New Roman" panose="02020603050405020304" pitchFamily="18" charset="0"/>
              </a:rPr>
              <a:t>).</a:t>
            </a:r>
            <a:endParaRPr lang="en-GB" sz="2500" dirty="0">
              <a:latin typeface="Times New Roman" panose="02020603050405020304" pitchFamily="18" charset="0"/>
              <a:cs typeface="Times New Roman" panose="02020603050405020304" pitchFamily="18" charset="0"/>
            </a:endParaRPr>
          </a:p>
          <a:p>
            <a:pPr lvl="1"/>
            <a:r>
              <a:rPr lang="en-GB" sz="2500" dirty="0">
                <a:latin typeface="Times New Roman" panose="02020603050405020304" pitchFamily="18" charset="0"/>
                <a:cs typeface="Times New Roman" panose="02020603050405020304" pitchFamily="18" charset="0"/>
              </a:rPr>
              <a:t>Secure user authentication system integrated with </a:t>
            </a:r>
            <a:r>
              <a:rPr lang="en-GB" sz="2500" dirty="0" err="1">
                <a:latin typeface="Times New Roman" panose="02020603050405020304" pitchFamily="18" charset="0"/>
                <a:cs typeface="Times New Roman" panose="02020603050405020304" pitchFamily="18" charset="0"/>
              </a:rPr>
              <a:t>Django's</a:t>
            </a:r>
            <a:r>
              <a:rPr lang="en-GB" sz="2500" dirty="0">
                <a:latin typeface="Times New Roman" panose="02020603050405020304" pitchFamily="18" charset="0"/>
                <a:cs typeface="Times New Roman" panose="02020603050405020304" pitchFamily="18" charset="0"/>
              </a:rPr>
              <a:t> built-in authentication mechanisms.</a:t>
            </a:r>
          </a:p>
          <a:p>
            <a:pPr marL="457200" lvl="1" indent="0">
              <a:buNone/>
            </a:pPr>
            <a:endParaRPr lang="en-GB"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2514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7" y="134754"/>
            <a:ext cx="10353761" cy="963769"/>
          </a:xfrm>
        </p:spPr>
        <p:txBody>
          <a:bodyPr/>
          <a:lstStyle/>
          <a:p>
            <a:r>
              <a:rPr lang="en-GB" dirty="0" smtClean="0">
                <a:latin typeface="Times New Roman" panose="02020603050405020304" pitchFamily="18" charset="0"/>
                <a:cs typeface="Times New Roman" panose="02020603050405020304" pitchFamily="18" charset="0"/>
              </a:rPr>
              <a:t>CONCLUSION</a:t>
            </a:r>
            <a:endParaRPr lang="en-GB"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105878" y="1256467"/>
            <a:ext cx="12165491"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Hotel Management System (HMS) developed in this project aims to address the challenges faced by traditional hotel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management practices. By automating various operations, streamlining processes, and providing valuable insights, the HMS significantly improves efficiency, reduces errors, and enhances customer satisfaction.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Key features and benefits of the HMS include: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Centralized Database:</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 unified database for storing and managing all hotel information.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Automated Operations:</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Streamlined processes for room management, reservations, and billing.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Enhanced Customer Service:</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Efficient handling of customer inquiries and requests.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Real-Time Insights:</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Data-driven reports and analytics for informed decision-making.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Security and Access Control:</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Robust security measures to protect sensitive information.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successful implementation of this HMS will empower hotel staff to focus on providing exceptional customer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experiences, optimize resource utilization, and ultimately boost the overall profitability of the hotel.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Future enhancements may include integrating mobile applications, implementing advanced analytics, and exploring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opportunities for artificial intelligence and machine learning.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09974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lstStyle/>
          <a:p>
            <a:r>
              <a:rPr lang="en-GB" dirty="0" smtClean="0"/>
              <a:t>Reference for developing </a:t>
            </a:r>
            <a:r>
              <a:rPr lang="en-GB" dirty="0"/>
              <a:t>ER Diagram </a:t>
            </a:r>
            <a:r>
              <a:rPr lang="en-GB" dirty="0" smtClean="0"/>
              <a:t>– </a:t>
            </a:r>
            <a:r>
              <a:rPr lang="en-GB" dirty="0" smtClean="0">
                <a:hlinkClick r:id="rId2"/>
              </a:rPr>
              <a:t>https</a:t>
            </a:r>
            <a:r>
              <a:rPr lang="en-GB" dirty="0">
                <a:hlinkClick r:id="rId2"/>
              </a:rPr>
              <a:t>://</a:t>
            </a:r>
            <a:r>
              <a:rPr lang="en-GB" dirty="0" smtClean="0">
                <a:hlinkClick r:id="rId2"/>
              </a:rPr>
              <a:t>www.youtube.com/watch?v=G-hKyCYEJ3M</a:t>
            </a:r>
            <a:endParaRPr lang="en-GB" dirty="0" smtClean="0"/>
          </a:p>
          <a:p>
            <a:r>
              <a:rPr lang="en-GB" dirty="0" smtClean="0">
                <a:hlinkClick r:id="rId3"/>
              </a:rPr>
              <a:t>https</a:t>
            </a:r>
            <a:r>
              <a:rPr lang="en-GB" dirty="0">
                <a:hlinkClick r:id="rId3"/>
              </a:rPr>
              <a:t>://</a:t>
            </a:r>
            <a:r>
              <a:rPr lang="en-GB" dirty="0" smtClean="0">
                <a:hlinkClick r:id="rId3"/>
              </a:rPr>
              <a:t>www.youtube.com/watch?v=pYYmvaKy-yQ</a:t>
            </a:r>
            <a:endParaRPr lang="en-GB" dirty="0" smtClean="0"/>
          </a:p>
          <a:p>
            <a:r>
              <a:rPr lang="en-GB" dirty="0"/>
              <a:t>Error correction of the codes - </a:t>
            </a:r>
            <a:r>
              <a:rPr lang="en-GB" dirty="0">
                <a:hlinkClick r:id="rId4"/>
              </a:rPr>
              <a:t>https://gemini.google.com/app?hl=en-IN</a:t>
            </a:r>
            <a:endParaRPr lang="en-GB" dirty="0"/>
          </a:p>
          <a:p>
            <a:endParaRPr lang="en-GB" dirty="0" smtClean="0"/>
          </a:p>
          <a:p>
            <a:endParaRPr lang="en-GB" dirty="0"/>
          </a:p>
        </p:txBody>
      </p:sp>
    </p:spTree>
    <p:extLst>
      <p:ext uri="{BB962C8B-B14F-4D97-AF65-F5344CB8AC3E}">
        <p14:creationId xmlns:p14="http://schemas.microsoft.com/office/powerpoint/2010/main" val="36382671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docProps/app.xml><?xml version="1.0" encoding="utf-8"?>
<Properties xmlns="http://schemas.openxmlformats.org/officeDocument/2006/extended-properties" xmlns:vt="http://schemas.openxmlformats.org/officeDocument/2006/docPropsVTypes">
  <Template>TM04033921[[fn=Damask]]</Template>
  <TotalTime>447</TotalTime>
  <Words>452</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Bookman Old Style</vt:lpstr>
      <vt:lpstr>Rockwell</vt:lpstr>
      <vt:lpstr>Times New Roman</vt:lpstr>
      <vt:lpstr>Damask</vt:lpstr>
      <vt:lpstr>HOTEL MANAGEMENT SYSTEM</vt:lpstr>
      <vt:lpstr>Problem definition</vt:lpstr>
      <vt:lpstr>ER DIAGRAM</vt:lpstr>
      <vt:lpstr>ARCHITECTURE DIAGRAM</vt:lpstr>
      <vt:lpstr>FUNCTIONALITY ACHIEVED</vt:lpstr>
      <vt:lpstr>FRONTEND/BACKEND SPECIFICATIONS</vt:lpstr>
      <vt:lpstr>CONCLUSION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dc:title>
  <dc:creator>dell</dc:creator>
  <cp:lastModifiedBy>dell</cp:lastModifiedBy>
  <cp:revision>12</cp:revision>
  <dcterms:created xsi:type="dcterms:W3CDTF">2024-11-11T02:15:58Z</dcterms:created>
  <dcterms:modified xsi:type="dcterms:W3CDTF">2024-11-12T04:16:41Z</dcterms:modified>
</cp:coreProperties>
</file>