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263" r:id="rId6"/>
    <p:sldId id="264" r:id="rId7"/>
    <p:sldId id="269" r:id="rId8"/>
    <p:sldId id="303" r:id="rId9"/>
    <p:sldId id="304" r:id="rId10"/>
    <p:sldId id="305" r:id="rId11"/>
    <p:sldId id="301" r:id="rId12"/>
    <p:sldId id="265" r:id="rId13"/>
    <p:sldId id="280" r:id="rId14"/>
    <p:sldId id="302" r:id="rId15"/>
    <p:sldId id="266" r:id="rId16"/>
    <p:sldId id="267" r:id="rId17"/>
  </p:sldIdLst>
  <p:sldSz cx="9144000" cy="5143500" type="screen16x9"/>
  <p:notesSz cx="6858000" cy="9144000"/>
  <p:embeddedFontLst>
    <p:embeddedFont>
      <p:font typeface="Overpass Mono" charset="0"/>
      <p:regular r:id="rId19"/>
      <p:bold r:id="rId20"/>
    </p:embeddedFont>
    <p:embeddedFont>
      <p:font typeface="Anaheim" charset="0"/>
      <p:regular r:id="rId21"/>
    </p:embeddedFont>
    <p:embeddedFont>
      <p:font typeface="Barlow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1B4C095-4308-4770-B399-700F4995809E}">
  <a:tblStyle styleId="{41B4C095-4308-4770-B399-700F499580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FA1625-3486-4187-8080-8364494A2B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5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PROGRAMMING</a:t>
            </a:r>
            <a:endParaRPr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89016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2"/>
                </a:solidFill>
              </a:rPr>
              <a:t>INTERNSHIP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dk2"/>
                </a:solidFill>
              </a:rPr>
              <a:t>                                                                                                          BY NAMITHA RAMESH</a:t>
            </a:r>
            <a:endParaRPr lang="en-US"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571472" y="214296"/>
            <a:ext cx="7929618" cy="428628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 fontAlgn="base"/>
            <a:r>
              <a:rPr lang="en-US" dirty="0" smtClean="0"/>
              <a:t>​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Calling a  Python Function 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- 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​     </a:t>
            </a:r>
            <a:endParaRPr lang="en-US" dirty="0" smtClean="0">
              <a:latin typeface="Overpass Mono" charset="0"/>
            </a:endParaRPr>
          </a:p>
          <a:p>
            <a:pPr algn="l" fontAlgn="base"/>
            <a:r>
              <a:rPr lang="en-US" dirty="0" smtClean="0">
                <a:latin typeface="Overpass Mono" charset="0"/>
              </a:rPr>
              <a:t>After </a:t>
            </a:r>
            <a:r>
              <a:rPr lang="en-US" dirty="0" smtClean="0">
                <a:latin typeface="Overpass Mono" charset="0"/>
              </a:rPr>
              <a:t>creating a function in Python we can call it by using the name of the function followed by parenthesis containing parameters of that particular function.</a:t>
            </a:r>
          </a:p>
          <a:p>
            <a:pPr algn="l" fontAlgn="base"/>
            <a:endParaRPr lang="en-US" dirty="0" smtClean="0">
              <a:latin typeface="Overpass Mono" charset="0"/>
            </a:endParaRPr>
          </a:p>
          <a:p>
            <a:pPr algn="l" fontAlgn="base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verpass Mono" charset="0"/>
              </a:rPr>
              <a:t>Example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verpass Mono" charset="0"/>
              </a:rPr>
              <a:t>: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# A simple Python function​</a:t>
            </a:r>
          </a:p>
          <a:p>
            <a:pPr algn="l" fontAlgn="base"/>
            <a:r>
              <a:rPr lang="en-US" b="1" dirty="0" smtClean="0">
                <a:solidFill>
                  <a:schemeClr val="tx2"/>
                </a:solidFill>
                <a:latin typeface="Overpass Mono" charset="0"/>
              </a:rPr>
              <a:t>def</a:t>
            </a:r>
            <a:r>
              <a:rPr lang="en-US" dirty="0" smtClean="0">
                <a:latin typeface="Overpass Mono" charset="0"/>
              </a:rPr>
              <a:t> fun():​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    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Overpass Mono" charset="0"/>
              </a:rPr>
              <a:t>print</a:t>
            </a:r>
            <a:r>
              <a:rPr lang="en-US" dirty="0" smtClean="0">
                <a:latin typeface="Overpass Mono" charset="0"/>
              </a:rPr>
              <a:t>("Welcome")</a:t>
            </a:r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endParaRPr lang="en-US" dirty="0" smtClean="0">
              <a:latin typeface="Overpass Mono" charset="0"/>
            </a:endParaRPr>
          </a:p>
          <a:p>
            <a:pPr algn="l" fontAlgn="base"/>
            <a:r>
              <a:rPr lang="en-US" dirty="0" smtClean="0">
                <a:latin typeface="Overpass Mono" charset="0"/>
              </a:rPr>
              <a:t>​# Driver code to call a function​</a:t>
            </a:r>
          </a:p>
          <a:p>
            <a:pPr algn="l" fontAlgn="base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Overpass Mono" charset="0"/>
              </a:rPr>
              <a:t>fun()</a:t>
            </a:r>
          </a:p>
          <a:p>
            <a:pPr algn="l" fontAlgn="base"/>
            <a:endParaRPr lang="en-US" dirty="0" smtClean="0">
              <a:latin typeface="Overpass Mono" charset="0"/>
            </a:endParaRPr>
          </a:p>
          <a:p>
            <a:pPr algn="l" fontAlgn="base"/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Output-​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 </a:t>
            </a:r>
            <a:r>
              <a:rPr lang="en-US" dirty="0" smtClean="0">
                <a:latin typeface="Overpass Mono" charset="0"/>
              </a:rPr>
              <a:t>Welcome</a:t>
            </a:r>
            <a:endParaRPr lang="en-US" dirty="0" smtClean="0">
              <a:latin typeface="Overpass Mono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MANIPULATION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642910" y="142858"/>
            <a:ext cx="7358114" cy="428628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just" fontAlgn="base"/>
            <a:r>
              <a:rPr lang="en-IN" b="1" dirty="0" smtClean="0">
                <a:solidFill>
                  <a:schemeClr val="bg2"/>
                </a:solidFill>
                <a:latin typeface="Source Code Pro"/>
                <a:ea typeface="Source Code Pro"/>
              </a:rPr>
              <a:t>Data Manipulation in </a:t>
            </a:r>
            <a:r>
              <a:rPr lang="en-IN" b="1" dirty="0" smtClean="0">
                <a:solidFill>
                  <a:schemeClr val="bg2"/>
                </a:solidFill>
                <a:latin typeface="Source Code Pro"/>
                <a:ea typeface="Source Code Pro"/>
              </a:rPr>
              <a:t>Python</a:t>
            </a:r>
          </a:p>
          <a:p>
            <a:pPr algn="just" fontAlgn="base"/>
            <a:endParaRPr lang="en-IN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Source Code Pro"/>
              <a:ea typeface="Source Code Pro"/>
            </a:endParaRPr>
          </a:p>
          <a:p>
            <a:pPr algn="just" fontAlgn="base"/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</a:rPr>
              <a:t> </a:t>
            </a: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</a:rPr>
              <a:t>     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Data 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manipulation in Python involves working with data to perform various 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tasks such 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as cleaning, transforming, aggregating, and analyzing it. Python provides several libraries and tools that make data manipulation efficient and convenient. Here are some common libraries and techniques for data manipulation in Python:</a:t>
            </a:r>
            <a:endParaRPr lang="en-IN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Source Code Pro"/>
              <a:ea typeface="Source Code Pro"/>
            </a:endParaRPr>
          </a:p>
          <a:p>
            <a:pPr algn="just" fontAlgn="base"/>
            <a:endParaRPr lang="en-IN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Source Code Pro"/>
              <a:ea typeface="Source Code Pro"/>
            </a:endParaRPr>
          </a:p>
          <a:p>
            <a:pPr algn="just" fontAlgn="base"/>
            <a:r>
              <a:rPr lang="en-IN" b="1" dirty="0" smtClean="0">
                <a:solidFill>
                  <a:schemeClr val="tx2"/>
                </a:solidFill>
                <a:latin typeface="Source Code Pro"/>
                <a:ea typeface="Source Code Pro"/>
              </a:rPr>
              <a:t>1.</a:t>
            </a: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b="1" dirty="0" err="1" smtClean="0">
                <a:solidFill>
                  <a:schemeClr val="tx2"/>
                </a:solidFill>
                <a:latin typeface="Source Code Pro"/>
                <a:ea typeface="Source Code Pro"/>
              </a:rPr>
              <a:t>NumPy</a:t>
            </a:r>
            <a:r>
              <a:rPr lang="en-IN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: </a:t>
            </a:r>
            <a:r>
              <a:rPr lang="en-IN" dirty="0" err="1" smtClean="0">
                <a:solidFill>
                  <a:srgbClr val="D1D5DB"/>
                </a:solidFill>
                <a:latin typeface="Söhne"/>
              </a:rPr>
              <a:t>NumPy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 is a fundamental library for numerical operations in Python. It provides support for arrays and matrices, which are essential for data manipulation tasks.</a:t>
            </a:r>
          </a:p>
          <a:p>
            <a:pPr algn="just" fontAlgn="base"/>
            <a:endParaRPr lang="en-IN" dirty="0" smtClean="0">
              <a:solidFill>
                <a:srgbClr val="D1D5DB"/>
              </a:solidFill>
              <a:latin typeface="Söhne"/>
            </a:endParaRPr>
          </a:p>
          <a:p>
            <a:pPr algn="just" fontAlgn="base"/>
            <a:r>
              <a:rPr lang="en-IN" b="1" dirty="0" smtClean="0">
                <a:solidFill>
                  <a:schemeClr val="tx2"/>
                </a:solidFill>
                <a:latin typeface="Source Code Pro"/>
                <a:ea typeface="Source Code Pro"/>
              </a:rPr>
              <a:t>Example:</a:t>
            </a:r>
          </a:p>
          <a:p>
            <a:pPr algn="just" fontAlgn="base"/>
            <a:r>
              <a:rPr lang="en-IN" dirty="0" smtClean="0">
                <a:solidFill>
                  <a:srgbClr val="D1D5DB"/>
                </a:solidFill>
                <a:latin typeface="Söhne"/>
              </a:rPr>
              <a:t>import </a:t>
            </a:r>
            <a:r>
              <a:rPr lang="en-IN" dirty="0" err="1" smtClean="0">
                <a:solidFill>
                  <a:srgbClr val="D1D5DB"/>
                </a:solidFill>
                <a:latin typeface="Söhne"/>
              </a:rPr>
              <a:t>numpy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 as </a:t>
            </a:r>
            <a:r>
              <a:rPr lang="en-IN" dirty="0" err="1" smtClean="0">
                <a:solidFill>
                  <a:srgbClr val="D1D5DB"/>
                </a:solidFill>
                <a:latin typeface="Söhne"/>
              </a:rPr>
              <a:t>np</a:t>
            </a:r>
            <a:endParaRPr lang="en-IN" dirty="0" smtClean="0">
              <a:solidFill>
                <a:srgbClr val="D1D5DB"/>
              </a:solidFill>
              <a:latin typeface="Söhne"/>
            </a:endParaRPr>
          </a:p>
          <a:p>
            <a:pPr algn="just" fontAlgn="base"/>
            <a:r>
              <a:rPr lang="en-IN" dirty="0" smtClean="0">
                <a:solidFill>
                  <a:srgbClr val="D1D5DB"/>
                </a:solidFill>
                <a:latin typeface="Söhne"/>
              </a:rPr>
              <a:t># Create a </a:t>
            </a:r>
            <a:r>
              <a:rPr lang="en-IN" dirty="0" err="1" smtClean="0">
                <a:solidFill>
                  <a:srgbClr val="D1D5DB"/>
                </a:solidFill>
                <a:latin typeface="Söhne"/>
              </a:rPr>
              <a:t>NumPy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 array</a:t>
            </a:r>
          </a:p>
          <a:p>
            <a:pPr algn="just" fontAlgn="base"/>
            <a:r>
              <a:rPr lang="en-IN" dirty="0" smtClean="0">
                <a:solidFill>
                  <a:srgbClr val="D1D5DB"/>
                </a:solidFill>
                <a:latin typeface="Söhne"/>
              </a:rPr>
              <a:t>data = </a:t>
            </a:r>
            <a:r>
              <a:rPr lang="en-IN" dirty="0" err="1" smtClean="0">
                <a:solidFill>
                  <a:srgbClr val="D1D5DB"/>
                </a:solidFill>
                <a:latin typeface="Söhne"/>
              </a:rPr>
              <a:t>np.array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([1, 2, 3, 4, 5])</a:t>
            </a:r>
          </a:p>
          <a:p>
            <a:pPr algn="just" fontAlgn="base"/>
            <a:r>
              <a:rPr lang="en-IN" dirty="0" smtClean="0">
                <a:solidFill>
                  <a:srgbClr val="D1D5DB"/>
                </a:solidFill>
                <a:latin typeface="Söhne"/>
              </a:rPr>
              <a:t># Perform operations on the array</a:t>
            </a:r>
          </a:p>
          <a:p>
            <a:pPr algn="just" fontAlgn="base"/>
            <a:r>
              <a:rPr lang="en-IN" dirty="0" smtClean="0">
                <a:solidFill>
                  <a:srgbClr val="D1D5DB"/>
                </a:solidFill>
                <a:latin typeface="Söhne"/>
              </a:rPr>
              <a:t>mean = </a:t>
            </a:r>
            <a:r>
              <a:rPr lang="en-IN" dirty="0" err="1" smtClean="0">
                <a:solidFill>
                  <a:srgbClr val="D1D5DB"/>
                </a:solidFill>
                <a:latin typeface="Söhne"/>
              </a:rPr>
              <a:t>np.mean</a:t>
            </a:r>
            <a:r>
              <a:rPr lang="en-IN" dirty="0" smtClean="0">
                <a:solidFill>
                  <a:srgbClr val="D1D5DB"/>
                </a:solidFill>
                <a:latin typeface="Söhne"/>
              </a:rPr>
              <a:t>(data)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214280" y="2285998"/>
            <a:ext cx="7572429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fontAlgn="base"/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3. Pandas</a:t>
            </a:r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: </a:t>
            </a:r>
            <a:r>
              <a:rPr lang="en-IN" sz="1400" dirty="0" smtClean="0">
                <a:solidFill>
                  <a:srgbClr val="D1D5DB"/>
                </a:solidFill>
                <a:latin typeface="Söhne"/>
              </a:rPr>
              <a:t>Pandas is a powerful library for data manipulation and analysis. It provides data structures like </a:t>
            </a:r>
            <a:r>
              <a:rPr lang="en-IN" sz="1400" dirty="0" err="1" smtClean="0">
                <a:solidFill>
                  <a:srgbClr val="D1D5DB"/>
                </a:solidFill>
                <a:latin typeface="Söhne"/>
              </a:rPr>
              <a:t>DataFrames</a:t>
            </a:r>
            <a:r>
              <a:rPr lang="en-IN" sz="1400" dirty="0" smtClean="0">
                <a:solidFill>
                  <a:srgbClr val="D1D5DB"/>
                </a:solidFill>
                <a:latin typeface="Söhne"/>
              </a:rPr>
              <a:t> and Series, which allow you to work with tabular data effectively.</a:t>
            </a:r>
          </a:p>
          <a:p>
            <a:pPr fontAlgn="base"/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Example:</a:t>
            </a:r>
          </a:p>
          <a:p>
            <a:pPr fontAlgn="base"/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import pandas as pd</a:t>
            </a:r>
          </a:p>
          <a:p>
            <a:pPr fontAlgn="base"/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# Create a </a:t>
            </a:r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DataFrame</a:t>
            </a:r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 from a dictionary</a:t>
            </a:r>
          </a:p>
          <a:p>
            <a:pPr fontAlgn="base"/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data = </a:t>
            </a:r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pd.DataFrame</a:t>
            </a:r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({'A': [1, 2, 3], 'B': [4, 5, 6]})</a:t>
            </a:r>
          </a:p>
          <a:p>
            <a:pPr fontAlgn="base"/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# Select a column</a:t>
            </a:r>
          </a:p>
          <a:p>
            <a:pPr fontAlgn="base"/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column_A</a:t>
            </a:r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 = data['A']</a:t>
            </a:r>
          </a:p>
          <a:p>
            <a:pPr fontAlgn="base"/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# Filter rows based on a condition</a:t>
            </a:r>
          </a:p>
          <a:p>
            <a:pPr fontAlgn="base"/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filtered_data</a:t>
            </a:r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 = data[data['B'] &gt; 4]</a:t>
            </a:r>
          </a:p>
          <a:p>
            <a:pPr fontAlgn="base"/>
            <a:endParaRPr lang="en-IN" sz="1400" dirty="0" smtClean="0">
              <a:solidFill>
                <a:srgbClr val="D1D5DB"/>
              </a:solidFill>
              <a:latin typeface="Söhne"/>
              <a:sym typeface="Source Code Pro"/>
            </a:endParaRPr>
          </a:p>
          <a:p>
            <a:pPr fontAlgn="base"/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3. </a:t>
            </a:r>
            <a:r>
              <a:rPr lang="en-IN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Matplotlib</a:t>
            </a:r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and </a:t>
            </a:r>
            <a:r>
              <a:rPr lang="en-IN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Seaborn</a:t>
            </a:r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: </a:t>
            </a:r>
            <a:r>
              <a:rPr lang="en-IN" sz="1400" dirty="0" smtClean="0">
                <a:solidFill>
                  <a:srgbClr val="D1D5DB"/>
                </a:solidFill>
                <a:latin typeface="Söhne"/>
              </a:rPr>
              <a:t>These libraries are used for data visualization, which is often an important part of data manipulation to gain insights from data.</a:t>
            </a:r>
          </a:p>
          <a:p>
            <a:pPr fontAlgn="base"/>
            <a:r>
              <a:rPr lang="en-I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Example:</a:t>
            </a:r>
          </a:p>
          <a:p>
            <a:pPr fontAlgn="base"/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import </a:t>
            </a:r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matplotlib.pyplot</a:t>
            </a:r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 as </a:t>
            </a:r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plt</a:t>
            </a:r>
            <a:endParaRPr lang="en-IN" sz="1400" dirty="0" smtClean="0">
              <a:solidFill>
                <a:srgbClr val="D1D5DB"/>
              </a:solidFill>
              <a:latin typeface="Söhne"/>
              <a:sym typeface="Source Code Pro"/>
            </a:endParaRPr>
          </a:p>
          <a:p>
            <a:pPr fontAlgn="base"/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import </a:t>
            </a:r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seaborn</a:t>
            </a:r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 as </a:t>
            </a:r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sns</a:t>
            </a:r>
            <a:endParaRPr lang="en-IN" sz="1400" dirty="0" smtClean="0">
              <a:solidFill>
                <a:srgbClr val="D1D5DB"/>
              </a:solidFill>
              <a:latin typeface="Söhne"/>
              <a:sym typeface="Source Code Pro"/>
            </a:endParaRPr>
          </a:p>
          <a:p>
            <a:pPr fontAlgn="base"/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# Create a scatter plot</a:t>
            </a:r>
          </a:p>
          <a:p>
            <a:pPr fontAlgn="base"/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sns.scatterplot</a:t>
            </a:r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(x='A', y='B', data=data)</a:t>
            </a:r>
          </a:p>
          <a:p>
            <a:pPr fontAlgn="base"/>
            <a:r>
              <a:rPr lang="en-IN" sz="1400" dirty="0" err="1" smtClean="0">
                <a:solidFill>
                  <a:srgbClr val="D1D5DB"/>
                </a:solidFill>
                <a:latin typeface="Söhne"/>
                <a:sym typeface="Source Code Pro"/>
              </a:rPr>
              <a:t>plt.show</a:t>
            </a:r>
            <a:r>
              <a:rPr lang="en-IN" sz="1400" dirty="0" smtClean="0">
                <a:solidFill>
                  <a:srgbClr val="D1D5DB"/>
                </a:solidFill>
                <a:latin typeface="Söhne"/>
                <a:sym typeface="Source Code Pr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357158" y="-142894"/>
            <a:ext cx="8572528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600" dirty="0" smtClean="0">
                <a:solidFill>
                  <a:srgbClr val="D1D5DB"/>
                </a:solidFill>
                <a:latin typeface="Söhne"/>
                <a:sym typeface="Source Code Pro"/>
              </a:rPr>
              <a:t/>
            </a:r>
            <a:br>
              <a:rPr lang="en-IN" sz="160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US" altLang="en-US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6.</a:t>
            </a:r>
            <a:r>
              <a:rPr lang="en-US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US" altLang="en-US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Aggregation</a:t>
            </a:r>
            <a:r>
              <a:rPr lang="en-US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: </a:t>
            </a:r>
            <a:r>
              <a:rPr lang="en-US" altLang="en-US" sz="1400" b="0" dirty="0" smtClean="0">
                <a:solidFill>
                  <a:srgbClr val="D1D5DB"/>
                </a:solidFill>
                <a:latin typeface="Söhne"/>
              </a:rPr>
              <a:t>You can use functions like </a:t>
            </a:r>
            <a:r>
              <a:rPr lang="en-US" altLang="en-US" sz="1400" dirty="0" err="1" smtClean="0">
                <a:solidFill>
                  <a:schemeClr val="bg1"/>
                </a:solidFill>
                <a:latin typeface="Söhne"/>
              </a:rPr>
              <a:t>groupby</a:t>
            </a:r>
            <a:r>
              <a:rPr lang="en-US" altLang="en-US" sz="1400" b="0" dirty="0" smtClean="0">
                <a:solidFill>
                  <a:srgbClr val="D1D5DB"/>
                </a:solidFill>
                <a:latin typeface="Söhne"/>
              </a:rPr>
              <a:t> in Pandas to group data and perform aggregation operations.</a:t>
            </a:r>
            <a:r>
              <a:rPr lang="en-US" altLang="en-US" sz="1400" b="0" dirty="0" smtClean="0">
                <a:solidFill>
                  <a:schemeClr val="tx1"/>
                </a:solidFill>
                <a:latin typeface="Söhne"/>
              </a:rPr>
              <a:t> </a:t>
            </a:r>
            <a:br>
              <a:rPr lang="en-US" altLang="en-US" sz="1400" b="0" dirty="0" smtClean="0">
                <a:solidFill>
                  <a:schemeClr val="tx1"/>
                </a:solidFill>
                <a:latin typeface="Söhne"/>
              </a:rPr>
            </a:br>
            <a:r>
              <a:rPr lang="en-US" altLang="en-US" sz="1400" dirty="0" smtClean="0">
                <a:latin typeface="Söhne"/>
              </a:rPr>
              <a:t/>
            </a:r>
            <a:br>
              <a:rPr lang="en-US" altLang="en-US" sz="1400" dirty="0" smtClean="0">
                <a:latin typeface="Söhne"/>
              </a:rPr>
            </a:br>
            <a:r>
              <a:rPr lang="en-US" altLang="en-US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Example:</a:t>
            </a:r>
            <a:r>
              <a:rPr lang="en-US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/>
            </a:r>
            <a:br>
              <a:rPr lang="en-US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# Grouping and aggregating data in Pandas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err="1" smtClean="0">
                <a:solidFill>
                  <a:srgbClr val="D1D5DB"/>
                </a:solidFill>
                <a:latin typeface="Söhne"/>
              </a:rPr>
              <a:t>grouped_data</a:t>
            </a: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 = </a:t>
            </a:r>
            <a:r>
              <a:rPr lang="en-IN" altLang="en-US" sz="1400" dirty="0" err="1" smtClean="0">
                <a:solidFill>
                  <a:srgbClr val="D1D5DB"/>
                </a:solidFill>
                <a:latin typeface="Söhne"/>
              </a:rPr>
              <a:t>data.groupby</a:t>
            </a: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('Category')['Value'].sum()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/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7.</a:t>
            </a:r>
            <a:r>
              <a:rPr lang="en-IN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List</a:t>
            </a:r>
            <a:r>
              <a:rPr lang="en-IN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Comprehensions</a:t>
            </a:r>
            <a:r>
              <a:rPr lang="en-IN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: </a:t>
            </a:r>
            <a:r>
              <a:rPr lang="en-IN" sz="1400" b="0" dirty="0" smtClean="0">
                <a:solidFill>
                  <a:srgbClr val="D1D5DB"/>
                </a:solidFill>
                <a:latin typeface="Söhne"/>
              </a:rPr>
              <a:t>For simple data manipulations, list comprehensions can be used to create new lists or transform existing ones.</a:t>
            </a:r>
            <a:br>
              <a:rPr lang="en-IN" sz="1400" b="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/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Example:</a:t>
            </a:r>
            <a:r>
              <a:rPr lang="en-I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/>
            </a:r>
            <a:br>
              <a:rPr lang="en-I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# Using list comprehensions to transform data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err="1" smtClean="0">
                <a:solidFill>
                  <a:srgbClr val="D1D5DB"/>
                </a:solidFill>
                <a:latin typeface="Söhne"/>
              </a:rPr>
              <a:t>squared_numbers</a:t>
            </a: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 = [x**2 for x in data</a:t>
            </a: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]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/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8.</a:t>
            </a:r>
            <a:r>
              <a:rPr lang="en-I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altLang="en-US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Regular</a:t>
            </a:r>
            <a:r>
              <a:rPr lang="en-I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altLang="en-US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expressions:</a:t>
            </a:r>
            <a:r>
              <a:rPr lang="en-I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altLang="en-US" sz="1400" dirty="0" smtClean="0">
                <a:solidFill>
                  <a:srgbClr val="D1D5DB"/>
                </a:solidFill>
                <a:latin typeface="Söhne"/>
                <a:ea typeface="Source Code Pro"/>
              </a:rPr>
              <a:t>P</a:t>
            </a: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ython’s ‘re’ module allows you to work with text data and perform pattern-based data manipulation.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/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chemeClr val="tx2"/>
                </a:solidFill>
                <a:latin typeface="Source Code Pro"/>
                <a:ea typeface="Source Code Pro"/>
              </a:rPr>
              <a:t>Example:</a:t>
            </a:r>
            <a:r>
              <a:rPr lang="en-I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/>
            </a:r>
            <a:br>
              <a:rPr lang="en-IN" alt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import re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# Extracting data using regular expressions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pattern = r'\d{3}-\d{2}-\d{4}'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matches = </a:t>
            </a:r>
            <a:r>
              <a:rPr lang="en-IN" altLang="en-US" sz="1400" dirty="0" err="1" smtClean="0">
                <a:solidFill>
                  <a:srgbClr val="D1D5DB"/>
                </a:solidFill>
                <a:latin typeface="Söhne"/>
              </a:rPr>
              <a:t>re.findall</a:t>
            </a: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>(pattern, text)</a:t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/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/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r>
              <a:rPr lang="en-IN" altLang="en-US" sz="1400" dirty="0" smtClean="0">
                <a:solidFill>
                  <a:srgbClr val="D1D5DB"/>
                </a:solidFill>
                <a:latin typeface="Söhne"/>
              </a:rPr>
              <a:t/>
            </a:r>
            <a:br>
              <a:rPr lang="en-IN" altLang="en-US" sz="1400" dirty="0" smtClean="0">
                <a:solidFill>
                  <a:srgbClr val="D1D5DB"/>
                </a:solidFill>
                <a:latin typeface="Söhne"/>
              </a:rPr>
            </a:b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428596" y="214296"/>
            <a:ext cx="807249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</a:rPr>
              <a:t>4.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600" dirty="0" err="1" smtClean="0">
                <a:solidFill>
                  <a:schemeClr val="tx2"/>
                </a:solidFill>
                <a:latin typeface="Source Code Pro"/>
                <a:ea typeface="Source Code Pro"/>
              </a:rPr>
              <a:t>NumPy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</a:rPr>
              <a:t>and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</a:rPr>
              <a:t>Pandas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</a:rPr>
              <a:t>for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</a:rPr>
              <a:t>Data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</a:rPr>
              <a:t>Cleaning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: 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</a:rPr>
              <a:t>You can use these libraries to handle missing data, remove duplicates, and perform other data cleaning tasks.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</a:rPr>
            </a:br>
            <a:r>
              <a:rPr lang="en-IN" sz="1600" dirty="0" smtClean="0">
                <a:solidFill>
                  <a:srgbClr val="D1D5DB"/>
                </a:solidFill>
                <a:latin typeface="Söhne"/>
                <a:sym typeface="Source Code Pro"/>
              </a:rPr>
              <a:t/>
            </a:r>
            <a:br>
              <a:rPr lang="en-IN" sz="160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  <a:sym typeface="Source Code Pro"/>
              </a:rPr>
              <a:t>Example: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sym typeface="Source Code Pro"/>
              </a:rPr>
              <a:t/>
            </a:r>
            <a:b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sym typeface="Source Code Pro"/>
              </a:rPr>
            </a:b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# Handling missing values in Pandas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data.dropna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()  # Remove rows with missing values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data.fillna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(value)  # Fill missing values with a specific value</a:t>
            </a:r>
            <a:r>
              <a:rPr lang="en-IN" sz="1600" dirty="0" smtClean="0">
                <a:solidFill>
                  <a:srgbClr val="D1D5DB"/>
                </a:solidFill>
                <a:latin typeface="Söhne"/>
                <a:sym typeface="Source Code Pro"/>
              </a:rPr>
              <a:t/>
            </a:r>
            <a:br>
              <a:rPr lang="en-IN" sz="160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</a:rPr>
              <a:t>5. </a:t>
            </a:r>
            <a:r>
              <a:rPr lang="en-IN" sz="1600" dirty="0" err="1" smtClean="0">
                <a:solidFill>
                  <a:schemeClr val="tx2"/>
                </a:solidFill>
                <a:latin typeface="Source Code Pro"/>
                <a:ea typeface="Source Code Pro"/>
              </a:rPr>
              <a:t>NumPy</a:t>
            </a: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</a:rPr>
              <a:t> and Pandas for Data Transformation: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</a:rPr>
              <a:t> 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</a:rPr>
              <a:t>You can manipulate data by performing operations like sorting, merging, and reshaping.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</a:rPr>
            </a:br>
            <a:r>
              <a:rPr lang="en-IN" sz="1600" dirty="0" smtClean="0">
                <a:solidFill>
                  <a:srgbClr val="D1D5DB"/>
                </a:solidFill>
                <a:latin typeface="Söhne"/>
                <a:ea typeface="Source Code Pro"/>
                <a:cs typeface="Source Code Pro"/>
                <a:sym typeface="Source Code Pro"/>
              </a:rPr>
              <a:t/>
            </a:r>
            <a:br>
              <a:rPr lang="en-IN" sz="1600" dirty="0" smtClean="0">
                <a:solidFill>
                  <a:srgbClr val="D1D5DB"/>
                </a:solidFill>
                <a:latin typeface="Söhne"/>
                <a:ea typeface="Source Code Pro"/>
                <a:cs typeface="Source Code Pro"/>
                <a:sym typeface="Source Code Pro"/>
              </a:rPr>
            </a:br>
            <a:r>
              <a:rPr lang="en-IN" sz="1600" dirty="0" smtClean="0">
                <a:solidFill>
                  <a:schemeClr val="tx2"/>
                </a:solidFill>
                <a:latin typeface="Source Code Pro"/>
                <a:ea typeface="Source Code Pro"/>
                <a:sym typeface="Source Code Pro"/>
              </a:rPr>
              <a:t>Example:</a:t>
            </a:r>
            <a: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sym typeface="Source Code Pro"/>
              </a:rPr>
              <a:t/>
            </a:r>
            <a:br>
              <a:rPr lang="en-IN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/>
                <a:ea typeface="Source Code Pro"/>
                <a:sym typeface="Source Code Pro"/>
              </a:rPr>
            </a:b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# Sorting data in Pandas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sorted_data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 = </a:t>
            </a: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data.sort_values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(by='A')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# Merging </a:t>
            </a: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DataFrames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 in Pandas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merged_data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 = </a:t>
            </a: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pd.concat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([df1, df2], axis=1)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# Reshaping data in Pandas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pivoted_data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 = </a:t>
            </a:r>
            <a:r>
              <a:rPr lang="en-IN" sz="1600" b="0" dirty="0" err="1" smtClean="0">
                <a:solidFill>
                  <a:srgbClr val="D1D5DB"/>
                </a:solidFill>
                <a:latin typeface="Söhne"/>
                <a:sym typeface="Source Code Pro"/>
              </a:rPr>
              <a:t>data.pivot</a:t>
            </a:r>
            <a: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  <a:t>(index='A', columns='B', values='C')</a:t>
            </a:r>
            <a:br>
              <a:rPr lang="en-IN" sz="1600" b="0" dirty="0" smtClean="0">
                <a:solidFill>
                  <a:srgbClr val="D1D5DB"/>
                </a:solidFill>
                <a:latin typeface="Söhne"/>
                <a:sym typeface="Source Code Pro"/>
              </a:rPr>
            </a:br>
            <a:endParaRPr sz="1600"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0100" y="1428742"/>
            <a:ext cx="8520600" cy="1382700"/>
          </a:xfrm>
        </p:spPr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latin typeface="Overpass Mono"/>
                <a:ea typeface="Overpass Mono"/>
                <a:cs typeface="Overpass Mono"/>
                <a:sym typeface="Overpass Mono"/>
              </a:rPr>
              <a:t>FUNCTIONS AND MODULES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4" y="3573468"/>
            <a:ext cx="240353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MANIPULATION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FUNCTIONS AND MODULES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A function is a block of organized, reusable code that is used to perform a single, related action. ​</a:t>
            </a:r>
            <a:endParaRPr lang="en-US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PYTHON-FUNTIONS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TYPES OF FUNCTIONS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>
            <a:off x="7858148" y="3143254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86710" y="2857502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85984" y="2143122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fontAlgn="base"/>
            <a:r>
              <a:rPr lang="en-US" b="0" dirty="0" smtClean="0"/>
              <a:t>Built-in functions​</a:t>
            </a:r>
            <a:endParaRPr lang="en-US" b="0"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876" y="350044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-US" b="0" dirty="0" smtClean="0"/>
              <a:t>User-defined functions​</a:t>
            </a:r>
            <a:br>
              <a:rPr lang="en-US" b="0" dirty="0" smtClean="0"/>
            </a:b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85984" y="414338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r>
              <a:rPr lang="en-US" b="0" dirty="0" smtClean="0"/>
              <a:t>Functions defined </a:t>
            </a:r>
            <a:r>
              <a:rPr lang="en-US" b="0" dirty="0" smtClean="0"/>
              <a:t>in modules</a:t>
            </a:r>
            <a:r>
              <a:rPr lang="en-US" b="0" dirty="0" smtClean="0"/>
              <a:t>​</a:t>
            </a:r>
            <a:br>
              <a:rPr lang="en-US" b="0" dirty="0" smtClean="0"/>
            </a:br>
            <a:endParaRPr/>
          </a:p>
        </p:txBody>
      </p:sp>
      <p:sp>
        <p:nvSpPr>
          <p:cNvPr id="401" name="Google Shape;401;p34"/>
          <p:cNvSpPr/>
          <p:nvPr/>
        </p:nvSpPr>
        <p:spPr>
          <a:xfrm>
            <a:off x="7000892" y="257175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143900" y="2857502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29586" y="2571750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43768" y="2714626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3122"/>
            <a:ext cx="8520600" cy="1910400"/>
          </a:xfrm>
        </p:spPr>
        <p:txBody>
          <a:bodyPr/>
          <a:lstStyle/>
          <a:p>
            <a:pPr fontAlgn="base"/>
            <a:r>
              <a:rPr lang="en-US" sz="1400" dirty="0" smtClean="0">
                <a:solidFill>
                  <a:schemeClr val="bg2"/>
                </a:solidFill>
              </a:rPr>
              <a:t>1. Built-in </a:t>
            </a:r>
            <a:r>
              <a:rPr lang="en-US" sz="1400" dirty="0" smtClean="0">
                <a:solidFill>
                  <a:schemeClr val="bg2"/>
                </a:solidFill>
              </a:rPr>
              <a:t>Functions</a:t>
            </a:r>
            <a:r>
              <a:rPr lang="en-US" sz="1400" b="0" dirty="0" smtClean="0">
                <a:solidFill>
                  <a:schemeClr val="bg2"/>
                </a:solidFill>
              </a:rPr>
              <a:t>​</a:t>
            </a: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0" dirty="0" smtClean="0"/>
              <a:t>​</a:t>
            </a:r>
            <a:br>
              <a:rPr lang="en-US" sz="1400" b="0" dirty="0" smtClean="0"/>
            </a:br>
            <a:r>
              <a:rPr lang="en-US" sz="1400" b="0" dirty="0" smtClean="0"/>
              <a:t>  </a:t>
            </a:r>
            <a:r>
              <a:rPr lang="en-US" sz="1400" b="0" dirty="0" smtClean="0"/>
              <a:t>Python's standard library includes number of built-in functions. Some of Python's built-in functions are print(), </a:t>
            </a:r>
            <a:r>
              <a:rPr lang="en-US" sz="1400" b="0" dirty="0" err="1" smtClean="0"/>
              <a:t>int</a:t>
            </a:r>
            <a:r>
              <a:rPr lang="en-US" sz="1400" b="0" dirty="0" smtClean="0"/>
              <a:t>(), </a:t>
            </a:r>
            <a:r>
              <a:rPr lang="en-US" sz="1400" b="0" dirty="0" err="1" smtClean="0"/>
              <a:t>len</a:t>
            </a:r>
            <a:r>
              <a:rPr lang="en-US" sz="1400" b="0" dirty="0" smtClean="0"/>
              <a:t>(), sum(), etc. These functions are always available, as they are loaded into computer's memory as soon as you start Python interpreter.​</a:t>
            </a: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0" dirty="0" smtClean="0"/>
              <a:t>​</a:t>
            </a: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dirty="0" smtClean="0">
                <a:solidFill>
                  <a:schemeClr val="bg2"/>
                </a:solidFill>
              </a:rPr>
              <a:t>2. Functions defined in built-in modules</a:t>
            </a:r>
            <a:r>
              <a:rPr lang="en-US" sz="1400" b="0" dirty="0" smtClean="0">
                <a:solidFill>
                  <a:schemeClr val="bg2"/>
                </a:solidFill>
              </a:rPr>
              <a:t>​</a:t>
            </a:r>
            <a:br>
              <a:rPr lang="en-US" sz="1400" b="0" dirty="0" smtClean="0">
                <a:solidFill>
                  <a:schemeClr val="bg2"/>
                </a:solidFill>
              </a:rPr>
            </a:b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dirty="0" smtClean="0">
                <a:solidFill>
                  <a:schemeClr val="bg2"/>
                </a:solidFill>
              </a:rPr>
              <a:t>Python </a:t>
            </a:r>
            <a:r>
              <a:rPr lang="en-US" sz="1400" dirty="0" smtClean="0">
                <a:solidFill>
                  <a:schemeClr val="bg2"/>
                </a:solidFill>
              </a:rPr>
              <a:t>- Modules</a:t>
            </a:r>
            <a:r>
              <a:rPr lang="en-US" sz="1400" b="0" dirty="0" smtClean="0">
                <a:solidFill>
                  <a:schemeClr val="bg2"/>
                </a:solidFill>
              </a:rPr>
              <a:t>​</a:t>
            </a: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0" dirty="0" smtClean="0"/>
              <a:t>The standard library also bundles a number of modules. Each module defines a group of functions. These functions are not readily available. You need to import them into the memory from their respective modules.</a:t>
            </a:r>
            <a:br>
              <a:rPr lang="en-US" sz="1400" b="0" dirty="0" smtClean="0"/>
            </a:b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6"/>
            <a:ext cx="8520600" cy="2857520"/>
          </a:xfrm>
        </p:spPr>
        <p:txBody>
          <a:bodyPr/>
          <a:lstStyle/>
          <a:p>
            <a:r>
              <a:rPr lang="en-US" sz="1400" dirty="0" smtClean="0"/>
              <a:t> 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14282" y="1285866"/>
            <a:ext cx="86439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>
                <a:solidFill>
                  <a:schemeClr val="bg2"/>
                </a:solidFill>
                <a:latin typeface="Overpass Mono" charset="0"/>
              </a:rPr>
              <a:t>Built-in </a:t>
            </a:r>
            <a:r>
              <a:rPr lang="en-US" b="1" dirty="0" smtClean="0">
                <a:solidFill>
                  <a:schemeClr val="bg2"/>
                </a:solidFill>
                <a:latin typeface="Overpass Mono" charset="0"/>
              </a:rPr>
              <a:t>Modules</a:t>
            </a:r>
            <a:r>
              <a:rPr lang="en-US" dirty="0" smtClean="0">
                <a:solidFill>
                  <a:schemeClr val="bg2"/>
                </a:solidFill>
                <a:latin typeface="Overpass Mono" charset="0"/>
              </a:rPr>
              <a:t>​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  <a:latin typeface="Overpass Mono" charset="0"/>
              </a:rPr>
              <a:t>​They </a:t>
            </a:r>
            <a:r>
              <a:rPr lang="en-US" dirty="0" smtClean="0">
                <a:solidFill>
                  <a:schemeClr val="bg1"/>
                </a:solidFill>
                <a:latin typeface="Overpass Mono" charset="0"/>
              </a:rPr>
              <a:t>are called built-in modules. Most of these built-in modules are written in C (as the reference implementation of Python is in C), and pre-compiled into the library. These modules pack useful functionality like system-specific OS management, disk IO, networking, etc.</a:t>
            </a:r>
            <a:r>
              <a:rPr lang="en-US" dirty="0" smtClean="0">
                <a:solidFill>
                  <a:schemeClr val="bg1"/>
                </a:solidFill>
                <a:latin typeface="Overpass Mono" charset="0"/>
              </a:rPr>
              <a:t>​Here are </a:t>
            </a:r>
            <a:r>
              <a:rPr lang="en-US" dirty="0" smtClean="0">
                <a:solidFill>
                  <a:schemeClr val="bg1"/>
                </a:solidFill>
                <a:latin typeface="Overpass Mono" charset="0"/>
              </a:rPr>
              <a:t>few built-in modules </a:t>
            </a:r>
            <a:r>
              <a:rPr lang="en-US" dirty="0" smtClean="0">
                <a:solidFill>
                  <a:schemeClr val="bg1"/>
                </a:solidFill>
                <a:latin typeface="Overpass Mono" charset="0"/>
              </a:rPr>
              <a:t>−​</a:t>
            </a: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/>
              <a:t> 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8"/>
            <a:ext cx="3357586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500034" y="142858"/>
            <a:ext cx="7643866" cy="428628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 fontAlgn="base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User Defined Modules</a:t>
            </a:r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   Any </a:t>
            </a:r>
            <a:r>
              <a:rPr lang="en-US" dirty="0" smtClean="0">
                <a:latin typeface="Overpass Mono" charset="0"/>
              </a:rPr>
              <a:t>text file with .</a:t>
            </a:r>
            <a:r>
              <a:rPr lang="en-US" dirty="0" err="1" smtClean="0">
                <a:latin typeface="Overpass Mono" charset="0"/>
              </a:rPr>
              <a:t>py</a:t>
            </a:r>
            <a:r>
              <a:rPr lang="en-US" dirty="0" smtClean="0">
                <a:latin typeface="Overpass Mono" charset="0"/>
              </a:rPr>
              <a:t> extension and containing Python code is basically a module. It can contain definitions of one or more functions, variables, constants as well as classes. Any Python object from a module can be made available to interpreter session or another Python script by import statement. A module can also include runnable code.​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Create a Module -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      Creating </a:t>
            </a:r>
            <a:r>
              <a:rPr lang="en-US" dirty="0" smtClean="0">
                <a:latin typeface="Overpass Mono" charset="0"/>
              </a:rPr>
              <a:t>a module is nothing but saving a Python code with the help of any editor. Let us save the following code as </a:t>
            </a:r>
            <a:r>
              <a:rPr lang="en-US" b="1" dirty="0" smtClean="0">
                <a:latin typeface="Overpass Mono" charset="0"/>
              </a:rPr>
              <a:t>mymodule.py</a:t>
            </a:r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def </a:t>
            </a:r>
            <a:r>
              <a:rPr lang="en-US" dirty="0" err="1" smtClean="0">
                <a:latin typeface="Overpass Mono" charset="0"/>
              </a:rPr>
              <a:t>SayHello</a:t>
            </a:r>
            <a:r>
              <a:rPr lang="en-US" dirty="0" smtClean="0">
                <a:latin typeface="Overpass Mono" charset="0"/>
              </a:rPr>
              <a:t>(name):​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 print ("Hi {}! How are you?".format(name)) 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Return​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You can now </a:t>
            </a:r>
            <a:r>
              <a:rPr lang="en-US" b="1" dirty="0" smtClean="0">
                <a:latin typeface="Overpass Mono" charset="0"/>
              </a:rPr>
              <a:t>import</a:t>
            </a:r>
            <a:r>
              <a:rPr lang="en-US" dirty="0" smtClean="0">
                <a:latin typeface="Overpass Mono" charset="0"/>
              </a:rPr>
              <a:t> </a:t>
            </a:r>
            <a:r>
              <a:rPr lang="en-US" dirty="0" err="1" smtClean="0">
                <a:latin typeface="Overpass Mono" charset="0"/>
              </a:rPr>
              <a:t>mymodule</a:t>
            </a:r>
            <a:r>
              <a:rPr lang="en-US" dirty="0" smtClean="0">
                <a:latin typeface="Overpass Mono" charset="0"/>
              </a:rPr>
              <a:t> in the current Python terminal.​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​&gt;&gt;&gt;</a:t>
            </a:r>
            <a:r>
              <a:rPr lang="en-US" dirty="0" smtClean="0">
                <a:latin typeface="Overpass Mono" charset="0"/>
              </a:rPr>
              <a:t> import </a:t>
            </a:r>
            <a:r>
              <a:rPr lang="en-US" dirty="0" err="1" smtClean="0">
                <a:latin typeface="Overpass Mono" charset="0"/>
              </a:rPr>
              <a:t>mymodule</a:t>
            </a:r>
            <a:r>
              <a:rPr lang="en-US" dirty="0" smtClean="0">
                <a:latin typeface="Overpass Mono" charset="0"/>
              </a:rPr>
              <a:t> 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&gt;&gt;&gt; </a:t>
            </a:r>
            <a:r>
              <a:rPr lang="en-US" dirty="0" err="1" smtClean="0">
                <a:latin typeface="Overpass Mono" charset="0"/>
              </a:rPr>
              <a:t>mymodule.SayHello</a:t>
            </a:r>
            <a:r>
              <a:rPr lang="en-US" dirty="0" smtClean="0">
                <a:latin typeface="Overpass Mono" charset="0"/>
              </a:rPr>
              <a:t>("Harish")​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Output-​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 Hi Harish! How are you?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>
            <a:spLocks noGrp="1"/>
          </p:cNvSpPr>
          <p:nvPr>
            <p:ph type="subTitle" idx="4"/>
          </p:nvPr>
        </p:nvSpPr>
        <p:spPr>
          <a:xfrm>
            <a:off x="357158" y="214296"/>
            <a:ext cx="8215370" cy="428628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 fontAlgn="base"/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3. User-defined Functions</a:t>
            </a:r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endParaRPr lang="en-US" dirty="0" smtClean="0">
              <a:latin typeface="Overpass Mono" charset="0"/>
            </a:endParaRPr>
          </a:p>
          <a:p>
            <a:pPr algn="l" fontAlgn="base"/>
            <a:r>
              <a:rPr lang="en-US" dirty="0" smtClean="0">
                <a:latin typeface="Overpass Mono" charset="0"/>
              </a:rPr>
              <a:t>   </a:t>
            </a:r>
            <a:r>
              <a:rPr lang="en-US" dirty="0" smtClean="0">
                <a:latin typeface="Overpass Mono" charset="0"/>
              </a:rPr>
              <a:t>​</a:t>
            </a:r>
            <a:r>
              <a:rPr lang="en-US" dirty="0" smtClean="0">
                <a:latin typeface="Overpass Mono" charset="0"/>
              </a:rPr>
              <a:t> You can define custom functions to provide the required functionality.</a:t>
            </a:r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endParaRPr lang="en-US" dirty="0" smtClean="0">
              <a:latin typeface="Overpass Mono" charset="0"/>
            </a:endParaRPr>
          </a:p>
          <a:p>
            <a:pPr algn="l" fontAlgn="base"/>
            <a:r>
              <a:rPr lang="en-US" dirty="0" smtClean="0">
                <a:latin typeface="Overpass Mono" charset="0"/>
              </a:rPr>
              <a:t>​</a:t>
            </a:r>
            <a:r>
              <a:rPr lang="en-US" dirty="0" smtClean="0">
                <a:latin typeface="Overpass Mono" charset="0"/>
              </a:rPr>
              <a:t> Syntax:​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    def </a:t>
            </a:r>
            <a:r>
              <a:rPr lang="en-US" dirty="0" err="1" smtClean="0">
                <a:latin typeface="Overpass Mono" charset="0"/>
              </a:rPr>
              <a:t>function_name</a:t>
            </a:r>
            <a:r>
              <a:rPr lang="en-US" dirty="0" smtClean="0">
                <a:latin typeface="Overpass Mono" charset="0"/>
              </a:rPr>
              <a:t> (parameters):​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    #statement​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    return expression​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​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​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Creating </a:t>
            </a:r>
            <a:r>
              <a:rPr 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function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 - </a:t>
            </a:r>
            <a:r>
              <a:rPr lang="en-US" dirty="0" smtClean="0">
                <a:latin typeface="Overpass Mono" charset="0"/>
              </a:rPr>
              <a:t> </a:t>
            </a:r>
            <a:endParaRPr lang="en-US" dirty="0" smtClean="0">
              <a:latin typeface="Overpass Mono" charset="0"/>
            </a:endParaRPr>
          </a:p>
          <a:p>
            <a:pPr algn="l" fontAlgn="base"/>
            <a:r>
              <a:rPr lang="en-US" dirty="0" smtClean="0">
                <a:latin typeface="Overpass Mono" charset="0"/>
              </a:rPr>
              <a:t> </a:t>
            </a:r>
            <a:r>
              <a:rPr lang="en-US" dirty="0" smtClean="0">
                <a:latin typeface="Overpass Mono" charset="0"/>
              </a:rPr>
              <a:t>    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 </a:t>
            </a:r>
            <a:r>
              <a:rPr lang="en-US" dirty="0" smtClean="0">
                <a:latin typeface="Overpass Mono" charset="0"/>
              </a:rPr>
              <a:t>    We </a:t>
            </a:r>
            <a:r>
              <a:rPr lang="en-US" dirty="0" smtClean="0">
                <a:latin typeface="Overpass Mono" charset="0"/>
              </a:rPr>
              <a:t>can create a user-defined function in Python, using the </a:t>
            </a:r>
            <a:r>
              <a:rPr lang="en-US" b="1" dirty="0" smtClean="0">
                <a:latin typeface="Overpass Mono" charset="0"/>
              </a:rPr>
              <a:t>def</a:t>
            </a:r>
            <a:r>
              <a:rPr lang="en-US" dirty="0" smtClean="0">
                <a:latin typeface="Overpass Mono" charset="0"/>
              </a:rPr>
              <a:t> keyword. We can add any type of functionalities and properties to it as we require</a:t>
            </a:r>
            <a:r>
              <a:rPr lang="en-US" dirty="0" smtClean="0">
                <a:latin typeface="Overpass Mono" charset="0"/>
              </a:rPr>
              <a:t>.</a:t>
            </a:r>
          </a:p>
          <a:p>
            <a:pPr algn="l" fontAlgn="base"/>
            <a:endParaRPr lang="en-US" dirty="0" smtClean="0">
              <a:latin typeface="Overpass Mono" charset="0"/>
            </a:endParaRPr>
          </a:p>
          <a:p>
            <a:pPr algn="l" fontAlgn="base"/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Overpass Mono" charset="0"/>
              </a:rPr>
              <a:t>Example:</a:t>
            </a:r>
          </a:p>
          <a:p>
            <a:pPr algn="l" fontAlgn="base"/>
            <a:r>
              <a:rPr lang="en-US" dirty="0" smtClean="0">
                <a:latin typeface="Overpass Mono" charset="0"/>
              </a:rPr>
              <a:t># A simple Python function ​</a:t>
            </a:r>
          </a:p>
          <a:p>
            <a:pPr algn="l" fontAlgn="base"/>
            <a:r>
              <a:rPr lang="en-US" dirty="0" smtClean="0">
                <a:solidFill>
                  <a:schemeClr val="accent3"/>
                </a:solidFill>
                <a:latin typeface="Overpass Mono" charset="0"/>
              </a:rPr>
              <a:t>​</a:t>
            </a:r>
            <a:r>
              <a:rPr lang="en-US" b="1" dirty="0" smtClean="0">
                <a:solidFill>
                  <a:schemeClr val="accent3"/>
                </a:solidFill>
                <a:latin typeface="Overpass Mono" charset="0"/>
              </a:rPr>
              <a:t>def</a:t>
            </a:r>
            <a:r>
              <a:rPr lang="en-US" dirty="0" smtClean="0">
                <a:solidFill>
                  <a:schemeClr val="accent3"/>
                </a:solidFill>
                <a:latin typeface="Overpass Mono" charset="0"/>
              </a:rPr>
              <a:t> </a:t>
            </a:r>
            <a:r>
              <a:rPr lang="en-US" dirty="0" smtClean="0">
                <a:latin typeface="Overpass Mono" charset="0"/>
              </a:rPr>
              <a:t>fun():​</a:t>
            </a:r>
          </a:p>
          <a:p>
            <a:pPr algn="l" fontAlgn="base"/>
            <a:r>
              <a:rPr lang="en-US" dirty="0" smtClean="0"/>
              <a:t> </a:t>
            </a:r>
            <a:r>
              <a:rPr lang="en-US" dirty="0" smtClean="0">
                <a:latin typeface="Overpass Mono" charset="0"/>
              </a:rPr>
              <a:t> 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Overpass Mono" charset="0"/>
              </a:rPr>
              <a:t>print</a:t>
            </a:r>
            <a:r>
              <a:rPr lang="en-US" dirty="0" smtClean="0">
                <a:latin typeface="Overpass Mono" charset="0"/>
              </a:rPr>
              <a:t>("Welcome")</a:t>
            </a:r>
            <a:r>
              <a:rPr lang="en-US" dirty="0" smtClean="0"/>
              <a:t>​</a:t>
            </a:r>
          </a:p>
          <a:p>
            <a:pPr algn="l" fontAlgn="base"/>
            <a:endParaRPr lang="en-US" dirty="0" smtClean="0"/>
          </a:p>
          <a:p>
            <a:pPr algn="l" fontAlgn="base"/>
            <a:endParaRPr lang="en-US" dirty="0" smtClean="0"/>
          </a:p>
          <a:p>
            <a:pPr algn="l" fontAlgn="base"/>
            <a:endParaRPr lang="en-US" dirty="0" smtClean="0"/>
          </a:p>
          <a:p>
            <a:pPr algn="l" fontAlgn="base"/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396</Words>
  <PresentationFormat>On-screen Show (16:9)</PresentationFormat>
  <Paragraphs>111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Overpass Mono</vt:lpstr>
      <vt:lpstr>Anaheim</vt:lpstr>
      <vt:lpstr>Source Code Pro</vt:lpstr>
      <vt:lpstr>Söhne</vt:lpstr>
      <vt:lpstr>Barlow</vt:lpstr>
      <vt:lpstr>Programming Lesson by Slidesgo</vt:lpstr>
      <vt:lpstr>PYTHON PROGRAMMING</vt:lpstr>
      <vt:lpstr>TABLE OF CONTENTS</vt:lpstr>
      <vt:lpstr>FUNCTIONS AND MODULES</vt:lpstr>
      <vt:lpstr>PYTHON-FUNTIONS</vt:lpstr>
      <vt:lpstr>TYPES OF FUNCTIONS</vt:lpstr>
      <vt:lpstr>1. Built-in Functions​ ​   Python's standard library includes number of built-in functions. Some of Python's built-in functions are print(), int(), len(), sum(), etc. These functions are always available, as they are loaded into computer's memory as soon as you start Python interpreter.​ ​ 2. Functions defined in built-in modules​  Python - Modules​  The standard library also bundles a number of modules. Each module defines a group of functions. These functions are not readily available. You need to import them into the memory from their respective modules. </vt:lpstr>
      <vt:lpstr> </vt:lpstr>
      <vt:lpstr>Slide 8</vt:lpstr>
      <vt:lpstr>Slide 9</vt:lpstr>
      <vt:lpstr>Slide 10</vt:lpstr>
      <vt:lpstr>DATA MANIPULATION</vt:lpstr>
      <vt:lpstr>Slide 12</vt:lpstr>
      <vt:lpstr>Slide 13</vt:lpstr>
      <vt:lpstr> 6. Aggregation: You can use functions like groupby in Pandas to group data and perform aggregation operations.   Example: # Grouping and aggregating data in Pandas grouped_data = data.groupby('Category')['Value'].sum()  7. List Comprehensions: For simple data manipulations, list comprehensions can be used to create new lists or transform existing ones.  Example: # Using list comprehensions to transform data squared_numbers = [x**2 for x in data]  8. Regular expressions: Python’s ‘re’ module allows you to work with text data and perform pattern-based data manipulation.  Example: import re # Extracting data using regular expressions pattern = r'\d{3}-\d{2}-\d{4}' matches = re.findall(pattern, text)    </vt:lpstr>
      <vt:lpstr>4. NumPy and Pandas for Data Cleaning: You can use these libraries to handle missing data, remove duplicates, and perform other data cleaning tasks.  Example: # Handling missing values in Pandas data.dropna()  # Remove rows with missing values data.fillna(value)  # Fill missing values with a specific value  5. NumPy and Pandas for Data Transformation: You can manipulate data by performing operations like sorting, merging, and reshaping.  Example: # Sorting data in Pandas sorted_data = data.sort_values(by='A') # Merging DataFrames in Pandas merged_data = pd.concat([df1, df2], axis=1) # Reshaping data in Pandas pivoted_data = data.pivot(index='A', columns='B', values='C')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Namitha</dc:creator>
  <cp:lastModifiedBy>Namitha</cp:lastModifiedBy>
  <cp:revision>9</cp:revision>
  <dcterms:modified xsi:type="dcterms:W3CDTF">2023-10-06T14:06:11Z</dcterms:modified>
</cp:coreProperties>
</file>