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5" r:id="rId6"/>
    <p:sldId id="264" r:id="rId7"/>
    <p:sldId id="277" r:id="rId8"/>
    <p:sldId id="279" r:id="rId9"/>
    <p:sldId id="271" r:id="rId10"/>
  </p:sldIdLst>
  <p:sldSz cx="9144000" cy="5143500" type="screen16x9"/>
  <p:notesSz cx="6858000" cy="9144000"/>
  <p:embeddedFontLst>
    <p:embeddedFont>
      <p:font typeface="Barlow" charset="0"/>
      <p:regular r:id="rId12"/>
      <p:bold r:id="rId13"/>
      <p:italic r:id="rId14"/>
      <p:boldItalic r:id="rId15"/>
    </p:embeddedFont>
    <p:embeddedFont>
      <p:font typeface="Squada One" charset="0"/>
      <p:regular r:id="rId16"/>
    </p:embeddedFont>
    <p:embeddedFont>
      <p:font typeface="Bahiana" charset="0"/>
      <p:regular r:id="rId17"/>
    </p:embeddedFont>
    <p:embeddedFont>
      <p:font typeface="Roboto Slab Light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C5F166C-E730-4C31-826A-97E481BCF50B}">
  <a:tblStyle styleId="{FC5F166C-E730-4C31-826A-97E481BCF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4" autoAdjust="0"/>
    <p:restoredTop sz="94660"/>
  </p:normalViewPr>
  <p:slideViewPr>
    <p:cSldViewPr>
      <p:cViewPr varScale="1">
        <p:scale>
          <a:sx n="91" d="100"/>
          <a:sy n="91" d="100"/>
        </p:scale>
        <p:origin x="-80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81019570e5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81019570e5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70c1df8b9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70c1df8b9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bd56c9061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bd56c9061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6bd56c9061_0_2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6bd56c9061_0_2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0c1df8b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0c1df8b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6bd56c9061_0_2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6bd56c9061_0_2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6bd56c9061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6bd56c9061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b20e2230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6b20e2230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avLst/>
                <a:gdLst/>
                <a:ahLst/>
                <a:cxnLst/>
                <a:rect l="l" t="t" r="r" b="b"/>
                <a:pathLst>
                  <a:path w="31243" h="39833" extrusionOk="0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rot="5400000" flipH="1">
              <a:off x="5830875" y="33282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avLst/>
                <a:gdLst/>
                <a:ahLst/>
                <a:cxnLst/>
                <a:rect l="l" t="t" r="r" b="b"/>
                <a:pathLst>
                  <a:path w="147426" h="70199" extrusionOk="0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rot="10800000" flipH="1">
            <a:off x="-12" y="3476400"/>
            <a:ext cx="781075" cy="995825"/>
          </a:xfrm>
          <a:custGeom>
            <a:avLst/>
            <a:gdLst/>
            <a:ahLst/>
            <a:cxnLst/>
            <a:rect l="l" t="t" r="r" b="b"/>
            <a:pathLst>
              <a:path w="31243" h="39833" extrusionOk="0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2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3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4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89" name="Google Shape;89;p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>
            <a:off x="1780225" y="0"/>
            <a:ext cx="5765525" cy="5143500"/>
            <a:chOff x="1777625" y="0"/>
            <a:chExt cx="5765525" cy="5143500"/>
          </a:xfrm>
        </p:grpSpPr>
        <p:sp>
          <p:nvSpPr>
            <p:cNvPr id="99" name="Google Shape;99;p6"/>
            <p:cNvSpPr/>
            <p:nvPr/>
          </p:nvSpPr>
          <p:spPr>
            <a:xfrm>
              <a:off x="1777625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avLst/>
              <a:gdLst/>
              <a:ahLst/>
              <a:cxnLst/>
              <a:rect l="l" t="t" r="r" b="b"/>
              <a:pathLst>
                <a:path w="147426" h="70199" extrusionOk="0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 flipH="1">
            <a:off x="900063" y="0"/>
            <a:ext cx="2496775" cy="5143500"/>
            <a:chOff x="5744400" y="0"/>
            <a:chExt cx="2496775" cy="5143500"/>
          </a:xfrm>
        </p:grpSpPr>
        <p:sp>
          <p:nvSpPr>
            <p:cNvPr id="147" name="Google Shape;147;p10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0"/>
          <p:cNvSpPr/>
          <p:nvPr/>
        </p:nvSpPr>
        <p:spPr>
          <a:xfrm rot="5400000">
            <a:off x="5830875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51" name="Google Shape;151;p1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" name="Google Shape;155;p1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8" name="Google Shape;158;p1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10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4" name="Google Shape;194;p1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subTitle" idx="1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subTitle" idx="3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ctrTitle" idx="4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5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subTitle" idx="7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62" name="Google Shape;262;p16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9" name="Google Shape;269;p1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16"/>
          <p:cNvSpPr txBox="1">
            <a:spLocks noGrp="1"/>
          </p:cNvSpPr>
          <p:nvPr>
            <p:ph type="subTitle" idx="1"/>
          </p:nvPr>
        </p:nvSpPr>
        <p:spPr>
          <a:xfrm>
            <a:off x="720000" y="2584175"/>
            <a:ext cx="40164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2" name="Google Shape;272;p16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avLst/>
                <a:gdLst/>
                <a:ahLst/>
                <a:cxnLst/>
                <a:rect l="l" t="t" r="r" b="b"/>
                <a:pathLst>
                  <a:path w="99871" h="104458" extrusionOk="0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avLst/>
                <a:gdLst/>
                <a:ahLst/>
                <a:cxnLst/>
                <a:rect l="l" t="t" r="r" b="b"/>
                <a:pathLst>
                  <a:path w="38379" h="22999" extrusionOk="0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rot="-5400000" flipH="1">
              <a:off x="-332850" y="1830375"/>
              <a:ext cx="3645950" cy="2980275"/>
            </a:xfrm>
            <a:custGeom>
              <a:avLst/>
              <a:gdLst/>
              <a:ahLst/>
              <a:cxnLst/>
              <a:rect l="l" t="t" r="r" b="b"/>
              <a:pathLst>
                <a:path w="145838" h="119211" extrusionOk="0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62" r:id="rId8"/>
    <p:sldLayoutId id="2147483663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30"/>
          <p:cNvPicPr preferRelativeResize="0"/>
          <p:nvPr/>
        </p:nvPicPr>
        <p:blipFill rotWithShape="1">
          <a:blip r:embed="rId3">
            <a:alphaModFix/>
          </a:blip>
          <a:srcRect t="14712"/>
          <a:stretch/>
        </p:blipFill>
        <p:spPr>
          <a:xfrm>
            <a:off x="0" y="756850"/>
            <a:ext cx="9144005" cy="43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0"/>
          <p:cNvSpPr txBox="1">
            <a:spLocks noGrp="1"/>
          </p:cNvSpPr>
          <p:nvPr>
            <p:ph type="subTitle" idx="1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PYTHON INTERNSHIP</a:t>
            </a:r>
            <a:endParaRPr/>
          </a:p>
        </p:txBody>
      </p:sp>
      <p:sp>
        <p:nvSpPr>
          <p:cNvPr id="463" name="Google Shape;463;p30"/>
          <p:cNvSpPr txBox="1">
            <a:spLocks noGrp="1"/>
          </p:cNvSpPr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TIC-TAC-TOE</a:t>
            </a:r>
            <a:endParaRPr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5" name="Google Shape;465;p30"/>
            <p:cNvSpPr/>
            <p:nvPr/>
          </p:nvSpPr>
          <p:spPr>
            <a:xfrm>
              <a:off x="4459872" y="268825"/>
              <a:ext cx="224104" cy="112149"/>
            </a:xfrm>
            <a:custGeom>
              <a:avLst/>
              <a:gdLst/>
              <a:ahLst/>
              <a:cxnLst/>
              <a:rect l="l" t="t" r="r" b="b"/>
              <a:pathLst>
                <a:path w="2304" h="1153" extrusionOk="0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459872" y="4762622"/>
              <a:ext cx="224104" cy="112052"/>
            </a:xfrm>
            <a:custGeom>
              <a:avLst/>
              <a:gdLst/>
              <a:ahLst/>
              <a:cxnLst/>
              <a:rect l="l" t="t" r="r" b="b"/>
              <a:pathLst>
                <a:path w="2304" h="1152" extrusionOk="0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706505" y="455700"/>
              <a:ext cx="423266" cy="416913"/>
            </a:xfrm>
            <a:custGeom>
              <a:avLst/>
              <a:gdLst/>
              <a:ahLst/>
              <a:cxnLst/>
              <a:rect l="l" t="t" r="r" b="b"/>
              <a:pathLst>
                <a:path w="7262" h="7153" extrusionOk="0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1402600" y="100236"/>
              <a:ext cx="224103" cy="218722"/>
            </a:xfrm>
            <a:custGeom>
              <a:avLst/>
              <a:gdLst/>
              <a:ahLst/>
              <a:cxnLst/>
              <a:rect l="l" t="t" r="r" b="b"/>
              <a:pathLst>
                <a:path w="5009" h="4889" extrusionOk="0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3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70" name="Google Shape;470;p3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184234" extrusionOk="0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2" name="Google Shape;472;p3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avLst/>
              <a:gdLst/>
              <a:ahLst/>
              <a:cxnLst/>
              <a:rect l="l" t="t" r="r" b="b"/>
              <a:pathLst>
                <a:path w="15995" h="11031" extrusionOk="0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649030" y="4686859"/>
              <a:ext cx="336421" cy="336596"/>
            </a:xfrm>
            <a:custGeom>
              <a:avLst/>
              <a:gdLst/>
              <a:ahLst/>
              <a:cxnLst/>
              <a:rect l="l" t="t" r="r" b="b"/>
              <a:pathLst>
                <a:path w="5772" h="5775" extrusionOk="0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572264" y="3429006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BY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NAMITHA RAMESH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/>
          <p:nvPr/>
        </p:nvSpPr>
        <p:spPr>
          <a:xfrm>
            <a:off x="2320525" y="478650"/>
            <a:ext cx="4503000" cy="41862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 flipH="1">
            <a:off x="3822335" y="238775"/>
            <a:ext cx="39" cy="195"/>
          </a:xfrm>
          <a:custGeom>
            <a:avLst/>
            <a:gdLst/>
            <a:ahLst/>
            <a:cxnLst/>
            <a:rect l="l" t="t" r="r" b="b"/>
            <a:pathLst>
              <a:path w="1" h="5" extrusionOk="0">
                <a:moveTo>
                  <a:pt x="1" y="0"/>
                </a:moveTo>
                <a:lnTo>
                  <a:pt x="1" y="4"/>
                </a:lnTo>
                <a:lnTo>
                  <a:pt x="1" y="4"/>
                </a:lnTo>
                <a:close/>
              </a:path>
            </a:pathLst>
          </a:custGeom>
          <a:solidFill>
            <a:srgbClr val="9FA3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 txBox="1">
            <a:spLocks noGrp="1"/>
          </p:cNvSpPr>
          <p:nvPr>
            <p:ph type="ctrTitle" idx="2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WORKING AND USES</a:t>
            </a:r>
            <a:endParaRPr/>
          </a:p>
        </p:txBody>
      </p:sp>
      <p:sp>
        <p:nvSpPr>
          <p:cNvPr id="490" name="Google Shape;490;p32"/>
          <p:cNvSpPr txBox="1">
            <a:spLocks noGrp="1"/>
          </p:cNvSpPr>
          <p:nvPr>
            <p:ph type="ctrTitle" idx="4"/>
          </p:nvPr>
        </p:nvSpPr>
        <p:spPr>
          <a:xfrm>
            <a:off x="2000232" y="2786064"/>
            <a:ext cx="514353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ADVANTAGES AND DISADVANTAGES</a:t>
            </a:r>
            <a:endParaRPr/>
          </a:p>
        </p:txBody>
      </p:sp>
      <p:sp>
        <p:nvSpPr>
          <p:cNvPr id="492" name="Google Shape;492;p32"/>
          <p:cNvSpPr txBox="1">
            <a:spLocks noGrp="1"/>
          </p:cNvSpPr>
          <p:nvPr>
            <p:ph type="ctrTitle" idx="6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subTitle" idx="1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Tic-Tac-Toe </a:t>
            </a:r>
            <a:r>
              <a:rPr lang="en-US" dirty="0" smtClean="0"/>
              <a:t>is a classic two-player strategy game played on a 3x3 grid. The game is also known as "noughts and crosses" in some parts of the world</a:t>
            </a:r>
            <a:r>
              <a:rPr lang="en-US" dirty="0" smtClean="0"/>
              <a:t>. </a:t>
            </a:r>
            <a:r>
              <a:rPr lang="en-US" dirty="0" smtClean="0"/>
              <a:t>My project is the famous Tic-Tac-Toe game created using python programming language. </a:t>
            </a:r>
            <a:endParaRPr/>
          </a:p>
        </p:txBody>
      </p:sp>
      <p:sp>
        <p:nvSpPr>
          <p:cNvPr id="505" name="Google Shape;505;p34"/>
          <p:cNvSpPr txBox="1">
            <a:spLocks noGrp="1"/>
          </p:cNvSpPr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INTRO!</a:t>
            </a:r>
            <a:endParaRPr/>
          </a:p>
        </p:txBody>
      </p:sp>
      <p:grpSp>
        <p:nvGrpSpPr>
          <p:cNvPr id="506" name="Google Shape;506;p34"/>
          <p:cNvGrpSpPr/>
          <p:nvPr/>
        </p:nvGrpSpPr>
        <p:grpSpPr>
          <a:xfrm rot="1195035">
            <a:off x="1443705" y="1717663"/>
            <a:ext cx="1575143" cy="4361109"/>
            <a:chOff x="2863800" y="238025"/>
            <a:chExt cx="1892075" cy="5238600"/>
          </a:xfrm>
        </p:grpSpPr>
        <p:sp>
          <p:nvSpPr>
            <p:cNvPr id="507" name="Google Shape;507;p34"/>
            <p:cNvSpPr/>
            <p:nvPr/>
          </p:nvSpPr>
          <p:spPr>
            <a:xfrm>
              <a:off x="3177350" y="1879775"/>
              <a:ext cx="1117150" cy="2857850"/>
            </a:xfrm>
            <a:custGeom>
              <a:avLst/>
              <a:gdLst/>
              <a:ahLst/>
              <a:cxnLst/>
              <a:rect l="l" t="t" r="r" b="b"/>
              <a:pathLst>
                <a:path w="44686" h="114314" extrusionOk="0">
                  <a:moveTo>
                    <a:pt x="552" y="1"/>
                  </a:moveTo>
                  <a:lnTo>
                    <a:pt x="1" y="107"/>
                  </a:lnTo>
                  <a:cubicBezTo>
                    <a:pt x="389" y="2139"/>
                    <a:pt x="996" y="4281"/>
                    <a:pt x="1807" y="6472"/>
                  </a:cubicBezTo>
                  <a:cubicBezTo>
                    <a:pt x="2773" y="9070"/>
                    <a:pt x="3991" y="11642"/>
                    <a:pt x="5434" y="14124"/>
                  </a:cubicBezTo>
                  <a:cubicBezTo>
                    <a:pt x="7113" y="16997"/>
                    <a:pt x="9092" y="19746"/>
                    <a:pt x="11321" y="22291"/>
                  </a:cubicBezTo>
                  <a:cubicBezTo>
                    <a:pt x="13851" y="25179"/>
                    <a:pt x="16736" y="27846"/>
                    <a:pt x="19896" y="30214"/>
                  </a:cubicBezTo>
                  <a:cubicBezTo>
                    <a:pt x="21755" y="31605"/>
                    <a:pt x="23524" y="32903"/>
                    <a:pt x="25236" y="34154"/>
                  </a:cubicBezTo>
                  <a:cubicBezTo>
                    <a:pt x="30424" y="37959"/>
                    <a:pt x="34908" y="41244"/>
                    <a:pt x="38128" y="44487"/>
                  </a:cubicBezTo>
                  <a:cubicBezTo>
                    <a:pt x="41617" y="47994"/>
                    <a:pt x="43366" y="51150"/>
                    <a:pt x="43807" y="54721"/>
                  </a:cubicBezTo>
                  <a:cubicBezTo>
                    <a:pt x="44475" y="60144"/>
                    <a:pt x="43415" y="63926"/>
                    <a:pt x="40263" y="67369"/>
                  </a:cubicBezTo>
                  <a:cubicBezTo>
                    <a:pt x="36326" y="71671"/>
                    <a:pt x="28879" y="75416"/>
                    <a:pt x="17493" y="78814"/>
                  </a:cubicBezTo>
                  <a:cubicBezTo>
                    <a:pt x="10932" y="80774"/>
                    <a:pt x="6471" y="84432"/>
                    <a:pt x="4231" y="89688"/>
                  </a:cubicBezTo>
                  <a:cubicBezTo>
                    <a:pt x="3270" y="91947"/>
                    <a:pt x="2719" y="94512"/>
                    <a:pt x="2599" y="97313"/>
                  </a:cubicBezTo>
                  <a:cubicBezTo>
                    <a:pt x="2497" y="99633"/>
                    <a:pt x="2689" y="102122"/>
                    <a:pt x="3168" y="104712"/>
                  </a:cubicBezTo>
                  <a:cubicBezTo>
                    <a:pt x="4005" y="109252"/>
                    <a:pt x="5529" y="112978"/>
                    <a:pt x="6215" y="114313"/>
                  </a:cubicBezTo>
                  <a:lnTo>
                    <a:pt x="6709" y="114056"/>
                  </a:lnTo>
                  <a:cubicBezTo>
                    <a:pt x="6038" y="112748"/>
                    <a:pt x="4545" y="109087"/>
                    <a:pt x="3719" y="104611"/>
                  </a:cubicBezTo>
                  <a:cubicBezTo>
                    <a:pt x="2682" y="99003"/>
                    <a:pt x="3036" y="93916"/>
                    <a:pt x="4748" y="89908"/>
                  </a:cubicBezTo>
                  <a:cubicBezTo>
                    <a:pt x="6917" y="84810"/>
                    <a:pt x="11261" y="81257"/>
                    <a:pt x="17656" y="79349"/>
                  </a:cubicBezTo>
                  <a:cubicBezTo>
                    <a:pt x="20673" y="78448"/>
                    <a:pt x="23456" y="77509"/>
                    <a:pt x="25918" y="76562"/>
                  </a:cubicBezTo>
                  <a:cubicBezTo>
                    <a:pt x="28308" y="75643"/>
                    <a:pt x="30480" y="74680"/>
                    <a:pt x="32374" y="73708"/>
                  </a:cubicBezTo>
                  <a:cubicBezTo>
                    <a:pt x="34203" y="72765"/>
                    <a:pt x="35835" y="71777"/>
                    <a:pt x="37223" y="70774"/>
                  </a:cubicBezTo>
                  <a:cubicBezTo>
                    <a:pt x="38562" y="69809"/>
                    <a:pt x="39723" y="68791"/>
                    <a:pt x="40674" y="67746"/>
                  </a:cubicBezTo>
                  <a:cubicBezTo>
                    <a:pt x="42449" y="65808"/>
                    <a:pt x="43585" y="63726"/>
                    <a:pt x="44146" y="61388"/>
                  </a:cubicBezTo>
                  <a:cubicBezTo>
                    <a:pt x="44618" y="59415"/>
                    <a:pt x="44685" y="57278"/>
                    <a:pt x="44361" y="54653"/>
                  </a:cubicBezTo>
                  <a:cubicBezTo>
                    <a:pt x="44123" y="52726"/>
                    <a:pt x="43509" y="50913"/>
                    <a:pt x="42484" y="49114"/>
                  </a:cubicBezTo>
                  <a:cubicBezTo>
                    <a:pt x="41541" y="47466"/>
                    <a:pt x="40247" y="45826"/>
                    <a:pt x="38524" y="44091"/>
                  </a:cubicBezTo>
                  <a:cubicBezTo>
                    <a:pt x="35270" y="40822"/>
                    <a:pt x="30775" y="37522"/>
                    <a:pt x="25567" y="33706"/>
                  </a:cubicBezTo>
                  <a:cubicBezTo>
                    <a:pt x="23856" y="32454"/>
                    <a:pt x="22086" y="31156"/>
                    <a:pt x="20231" y="29765"/>
                  </a:cubicBezTo>
                  <a:cubicBezTo>
                    <a:pt x="5065" y="18407"/>
                    <a:pt x="1332" y="4111"/>
                    <a:pt x="5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3801325" y="1879900"/>
              <a:ext cx="626200" cy="845450"/>
            </a:xfrm>
            <a:custGeom>
              <a:avLst/>
              <a:gdLst/>
              <a:ahLst/>
              <a:cxnLst/>
              <a:rect l="l" t="t" r="r" b="b"/>
              <a:pathLst>
                <a:path w="25048" h="33818" extrusionOk="0">
                  <a:moveTo>
                    <a:pt x="24527" y="0"/>
                  </a:moveTo>
                  <a:cubicBezTo>
                    <a:pt x="23747" y="4110"/>
                    <a:pt x="20013" y="18409"/>
                    <a:pt x="4843" y="29775"/>
                  </a:cubicBezTo>
                  <a:cubicBezTo>
                    <a:pt x="4153" y="30288"/>
                    <a:pt x="3448" y="30816"/>
                    <a:pt x="2769" y="31325"/>
                  </a:cubicBezTo>
                  <a:cubicBezTo>
                    <a:pt x="1861" y="32000"/>
                    <a:pt x="925" y="32701"/>
                    <a:pt x="1" y="33396"/>
                  </a:cubicBezTo>
                  <a:lnTo>
                    <a:pt x="318" y="33817"/>
                  </a:lnTo>
                  <a:cubicBezTo>
                    <a:pt x="1242" y="33124"/>
                    <a:pt x="2177" y="32423"/>
                    <a:pt x="3082" y="31748"/>
                  </a:cubicBezTo>
                  <a:cubicBezTo>
                    <a:pt x="3765" y="31238"/>
                    <a:pt x="4470" y="30710"/>
                    <a:pt x="5156" y="30197"/>
                  </a:cubicBezTo>
                  <a:cubicBezTo>
                    <a:pt x="8320" y="27830"/>
                    <a:pt x="11205" y="25163"/>
                    <a:pt x="13731" y="22278"/>
                  </a:cubicBezTo>
                  <a:cubicBezTo>
                    <a:pt x="15960" y="19733"/>
                    <a:pt x="17939" y="16984"/>
                    <a:pt x="19613" y="14110"/>
                  </a:cubicBezTo>
                  <a:cubicBezTo>
                    <a:pt x="21058" y="11630"/>
                    <a:pt x="22280" y="9058"/>
                    <a:pt x="23242" y="6463"/>
                  </a:cubicBezTo>
                  <a:cubicBezTo>
                    <a:pt x="24052" y="4272"/>
                    <a:pt x="24659" y="2131"/>
                    <a:pt x="25047" y="98"/>
                  </a:cubicBezTo>
                  <a:lnTo>
                    <a:pt x="2452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2898325" y="238025"/>
              <a:ext cx="1822950" cy="1612275"/>
            </a:xfrm>
            <a:custGeom>
              <a:avLst/>
              <a:gdLst/>
              <a:ahLst/>
              <a:cxnLst/>
              <a:rect l="l" t="t" r="r" b="b"/>
              <a:pathLst>
                <a:path w="72918" h="64491" extrusionOk="0">
                  <a:moveTo>
                    <a:pt x="36460" y="0"/>
                  </a:moveTo>
                  <a:cubicBezTo>
                    <a:pt x="25537" y="0"/>
                    <a:pt x="15947" y="4080"/>
                    <a:pt x="9454" y="11494"/>
                  </a:cubicBezTo>
                  <a:cubicBezTo>
                    <a:pt x="2825" y="19058"/>
                    <a:pt x="0" y="29455"/>
                    <a:pt x="1501" y="40775"/>
                  </a:cubicBezTo>
                  <a:lnTo>
                    <a:pt x="4645" y="64491"/>
                  </a:lnTo>
                  <a:lnTo>
                    <a:pt x="9974" y="63782"/>
                  </a:lnTo>
                  <a:lnTo>
                    <a:pt x="6829" y="40067"/>
                  </a:lnTo>
                  <a:cubicBezTo>
                    <a:pt x="5536" y="30307"/>
                    <a:pt x="7903" y="21420"/>
                    <a:pt x="13496" y="15035"/>
                  </a:cubicBezTo>
                  <a:cubicBezTo>
                    <a:pt x="18953" y="8805"/>
                    <a:pt x="27109" y="5374"/>
                    <a:pt x="36460" y="5374"/>
                  </a:cubicBezTo>
                  <a:cubicBezTo>
                    <a:pt x="45813" y="5374"/>
                    <a:pt x="53965" y="8805"/>
                    <a:pt x="59425" y="15035"/>
                  </a:cubicBezTo>
                  <a:cubicBezTo>
                    <a:pt x="65018" y="21420"/>
                    <a:pt x="67385" y="30307"/>
                    <a:pt x="66088" y="40067"/>
                  </a:cubicBezTo>
                  <a:lnTo>
                    <a:pt x="62947" y="63782"/>
                  </a:lnTo>
                  <a:lnTo>
                    <a:pt x="68271" y="64491"/>
                  </a:lnTo>
                  <a:lnTo>
                    <a:pt x="71416" y="40772"/>
                  </a:lnTo>
                  <a:cubicBezTo>
                    <a:pt x="72918" y="29455"/>
                    <a:pt x="70097" y="19058"/>
                    <a:pt x="63468" y="11494"/>
                  </a:cubicBezTo>
                  <a:cubicBezTo>
                    <a:pt x="56974" y="4080"/>
                    <a:pt x="47381" y="0"/>
                    <a:pt x="3646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3931725" y="1134275"/>
              <a:ext cx="162750" cy="48875"/>
            </a:xfrm>
            <a:custGeom>
              <a:avLst/>
              <a:gdLst/>
              <a:ahLst/>
              <a:cxnLst/>
              <a:rect l="l" t="t" r="r" b="b"/>
              <a:pathLst>
                <a:path w="6510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6509" y="1954"/>
                  </a:lnTo>
                  <a:lnTo>
                    <a:pt x="65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3990375" y="1466125"/>
              <a:ext cx="162725" cy="48950"/>
            </a:xfrm>
            <a:custGeom>
              <a:avLst/>
              <a:gdLst/>
              <a:ahLst/>
              <a:cxnLst/>
              <a:rect l="l" t="t" r="r" b="b"/>
              <a:pathLst>
                <a:path w="6509" h="1958" extrusionOk="0">
                  <a:moveTo>
                    <a:pt x="0" y="0"/>
                  </a:moveTo>
                  <a:lnTo>
                    <a:pt x="0" y="1958"/>
                  </a:lnTo>
                  <a:lnTo>
                    <a:pt x="6508" y="1958"/>
                  </a:lnTo>
                  <a:lnTo>
                    <a:pt x="650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3516175" y="1040475"/>
              <a:ext cx="162825" cy="48850"/>
            </a:xfrm>
            <a:custGeom>
              <a:avLst/>
              <a:gdLst/>
              <a:ahLst/>
              <a:cxnLst/>
              <a:rect l="l" t="t" r="r" b="b"/>
              <a:pathLst>
                <a:path w="6513" h="1954" extrusionOk="0">
                  <a:moveTo>
                    <a:pt x="0" y="1"/>
                  </a:moveTo>
                  <a:lnTo>
                    <a:pt x="0" y="1954"/>
                  </a:lnTo>
                  <a:lnTo>
                    <a:pt x="6513" y="1954"/>
                  </a:lnTo>
                  <a:lnTo>
                    <a:pt x="651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3457550" y="1372300"/>
              <a:ext cx="162800" cy="48975"/>
            </a:xfrm>
            <a:custGeom>
              <a:avLst/>
              <a:gdLst/>
              <a:ahLst/>
              <a:cxnLst/>
              <a:rect l="l" t="t" r="r" b="b"/>
              <a:pathLst>
                <a:path w="6512" h="1959" extrusionOk="0">
                  <a:moveTo>
                    <a:pt x="0" y="1"/>
                  </a:moveTo>
                  <a:lnTo>
                    <a:pt x="0" y="1958"/>
                  </a:lnTo>
                  <a:lnTo>
                    <a:pt x="6512" y="1958"/>
                  </a:lnTo>
                  <a:lnTo>
                    <a:pt x="6512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4049000" y="1056775"/>
              <a:ext cx="123525" cy="203850"/>
            </a:xfrm>
            <a:custGeom>
              <a:avLst/>
              <a:gdLst/>
              <a:ahLst/>
              <a:cxnLst/>
              <a:rect l="l" t="t" r="r" b="b"/>
              <a:pathLst>
                <a:path w="4941" h="8154" extrusionOk="0">
                  <a:moveTo>
                    <a:pt x="4316" y="0"/>
                  </a:moveTo>
                  <a:cubicBezTo>
                    <a:pt x="3876" y="0"/>
                    <a:pt x="3241" y="1233"/>
                    <a:pt x="2527" y="2000"/>
                  </a:cubicBezTo>
                  <a:cubicBezTo>
                    <a:pt x="2033" y="2531"/>
                    <a:pt x="830" y="2829"/>
                    <a:pt x="283" y="2942"/>
                  </a:cubicBezTo>
                  <a:cubicBezTo>
                    <a:pt x="117" y="2976"/>
                    <a:pt x="0" y="3119"/>
                    <a:pt x="0" y="3286"/>
                  </a:cubicBezTo>
                  <a:lnTo>
                    <a:pt x="0" y="4078"/>
                  </a:lnTo>
                  <a:lnTo>
                    <a:pt x="0" y="4869"/>
                  </a:lnTo>
                  <a:cubicBezTo>
                    <a:pt x="0" y="5035"/>
                    <a:pt x="117" y="5178"/>
                    <a:pt x="283" y="5212"/>
                  </a:cubicBezTo>
                  <a:cubicBezTo>
                    <a:pt x="830" y="5326"/>
                    <a:pt x="2033" y="5623"/>
                    <a:pt x="2527" y="6155"/>
                  </a:cubicBezTo>
                  <a:cubicBezTo>
                    <a:pt x="3241" y="6921"/>
                    <a:pt x="3877" y="8154"/>
                    <a:pt x="4316" y="8154"/>
                  </a:cubicBezTo>
                  <a:cubicBezTo>
                    <a:pt x="4705" y="8154"/>
                    <a:pt x="4941" y="7188"/>
                    <a:pt x="4941" y="4078"/>
                  </a:cubicBezTo>
                  <a:cubicBezTo>
                    <a:pt x="4941" y="967"/>
                    <a:pt x="4705" y="0"/>
                    <a:pt x="4316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4107625" y="1388675"/>
              <a:ext cx="123525" cy="203850"/>
            </a:xfrm>
            <a:custGeom>
              <a:avLst/>
              <a:gdLst/>
              <a:ahLst/>
              <a:cxnLst/>
              <a:rect l="l" t="t" r="r" b="b"/>
              <a:pathLst>
                <a:path w="4941" h="8154" extrusionOk="0">
                  <a:moveTo>
                    <a:pt x="4316" y="0"/>
                  </a:moveTo>
                  <a:cubicBezTo>
                    <a:pt x="3877" y="0"/>
                    <a:pt x="3243" y="1231"/>
                    <a:pt x="2531" y="1997"/>
                  </a:cubicBezTo>
                  <a:cubicBezTo>
                    <a:pt x="2034" y="2533"/>
                    <a:pt x="831" y="2830"/>
                    <a:pt x="283" y="2940"/>
                  </a:cubicBezTo>
                  <a:cubicBezTo>
                    <a:pt x="118" y="2974"/>
                    <a:pt x="1" y="3117"/>
                    <a:pt x="1" y="3286"/>
                  </a:cubicBezTo>
                  <a:lnTo>
                    <a:pt x="1" y="4078"/>
                  </a:lnTo>
                  <a:lnTo>
                    <a:pt x="1" y="4870"/>
                  </a:lnTo>
                  <a:cubicBezTo>
                    <a:pt x="1" y="5037"/>
                    <a:pt x="118" y="5180"/>
                    <a:pt x="283" y="5214"/>
                  </a:cubicBezTo>
                  <a:cubicBezTo>
                    <a:pt x="831" y="5327"/>
                    <a:pt x="2034" y="5621"/>
                    <a:pt x="2531" y="6156"/>
                  </a:cubicBezTo>
                  <a:cubicBezTo>
                    <a:pt x="3243" y="6922"/>
                    <a:pt x="3878" y="8154"/>
                    <a:pt x="4316" y="8154"/>
                  </a:cubicBezTo>
                  <a:cubicBezTo>
                    <a:pt x="4705" y="8154"/>
                    <a:pt x="4940" y="7188"/>
                    <a:pt x="4940" y="4078"/>
                  </a:cubicBezTo>
                  <a:cubicBezTo>
                    <a:pt x="4940" y="966"/>
                    <a:pt x="4705" y="0"/>
                    <a:pt x="4316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3438100" y="962975"/>
              <a:ext cx="123550" cy="203825"/>
            </a:xfrm>
            <a:custGeom>
              <a:avLst/>
              <a:gdLst/>
              <a:ahLst/>
              <a:cxnLst/>
              <a:rect l="l" t="t" r="r" b="b"/>
              <a:pathLst>
                <a:path w="4942" h="8153" extrusionOk="0">
                  <a:moveTo>
                    <a:pt x="627" y="0"/>
                  </a:moveTo>
                  <a:cubicBezTo>
                    <a:pt x="237" y="0"/>
                    <a:pt x="1" y="966"/>
                    <a:pt x="1" y="4077"/>
                  </a:cubicBezTo>
                  <a:cubicBezTo>
                    <a:pt x="1" y="7187"/>
                    <a:pt x="237" y="8152"/>
                    <a:pt x="627" y="8152"/>
                  </a:cubicBezTo>
                  <a:cubicBezTo>
                    <a:pt x="1067" y="8152"/>
                    <a:pt x="1703" y="6921"/>
                    <a:pt x="2414" y="6155"/>
                  </a:cubicBezTo>
                  <a:cubicBezTo>
                    <a:pt x="2909" y="5623"/>
                    <a:pt x="4111" y="5325"/>
                    <a:pt x="4662" y="5212"/>
                  </a:cubicBezTo>
                  <a:cubicBezTo>
                    <a:pt x="4824" y="5178"/>
                    <a:pt x="4941" y="5035"/>
                    <a:pt x="4941" y="4869"/>
                  </a:cubicBezTo>
                  <a:lnTo>
                    <a:pt x="4941" y="4077"/>
                  </a:lnTo>
                  <a:lnTo>
                    <a:pt x="4941" y="3285"/>
                  </a:lnTo>
                  <a:cubicBezTo>
                    <a:pt x="4941" y="3119"/>
                    <a:pt x="4824" y="2976"/>
                    <a:pt x="4662" y="2942"/>
                  </a:cubicBezTo>
                  <a:cubicBezTo>
                    <a:pt x="4111" y="2829"/>
                    <a:pt x="2909" y="2531"/>
                    <a:pt x="2414" y="1999"/>
                  </a:cubicBezTo>
                  <a:cubicBezTo>
                    <a:pt x="1703" y="1233"/>
                    <a:pt x="1067" y="0"/>
                    <a:pt x="627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3379475" y="1294875"/>
              <a:ext cx="123525" cy="203850"/>
            </a:xfrm>
            <a:custGeom>
              <a:avLst/>
              <a:gdLst/>
              <a:ahLst/>
              <a:cxnLst/>
              <a:rect l="l" t="t" r="r" b="b"/>
              <a:pathLst>
                <a:path w="4941" h="8154" extrusionOk="0">
                  <a:moveTo>
                    <a:pt x="627" y="0"/>
                  </a:moveTo>
                  <a:cubicBezTo>
                    <a:pt x="237" y="0"/>
                    <a:pt x="1" y="967"/>
                    <a:pt x="1" y="4079"/>
                  </a:cubicBezTo>
                  <a:cubicBezTo>
                    <a:pt x="1" y="7188"/>
                    <a:pt x="237" y="8154"/>
                    <a:pt x="626" y="8154"/>
                  </a:cubicBezTo>
                  <a:cubicBezTo>
                    <a:pt x="1066" y="8154"/>
                    <a:pt x="1702" y="6922"/>
                    <a:pt x="2414" y="6156"/>
                  </a:cubicBezTo>
                  <a:cubicBezTo>
                    <a:pt x="2908" y="5621"/>
                    <a:pt x="4111" y="5327"/>
                    <a:pt x="4662" y="5214"/>
                  </a:cubicBezTo>
                  <a:cubicBezTo>
                    <a:pt x="4824" y="5179"/>
                    <a:pt x="4940" y="5036"/>
                    <a:pt x="4940" y="4871"/>
                  </a:cubicBezTo>
                  <a:lnTo>
                    <a:pt x="4940" y="4079"/>
                  </a:lnTo>
                  <a:lnTo>
                    <a:pt x="4940" y="3287"/>
                  </a:lnTo>
                  <a:cubicBezTo>
                    <a:pt x="4940" y="3117"/>
                    <a:pt x="4824" y="2974"/>
                    <a:pt x="4662" y="2940"/>
                  </a:cubicBezTo>
                  <a:cubicBezTo>
                    <a:pt x="4111" y="2830"/>
                    <a:pt x="2908" y="2532"/>
                    <a:pt x="2414" y="1997"/>
                  </a:cubicBezTo>
                  <a:cubicBezTo>
                    <a:pt x="1702" y="1232"/>
                    <a:pt x="1067" y="0"/>
                    <a:pt x="627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3499850" y="1616950"/>
              <a:ext cx="610900" cy="3859675"/>
            </a:xfrm>
            <a:custGeom>
              <a:avLst/>
              <a:gdLst/>
              <a:ahLst/>
              <a:cxnLst/>
              <a:rect l="l" t="t" r="r" b="b"/>
              <a:pathLst>
                <a:path w="24436" h="154387" extrusionOk="0">
                  <a:moveTo>
                    <a:pt x="5820" y="1"/>
                  </a:moveTo>
                  <a:lnTo>
                    <a:pt x="1" y="154386"/>
                  </a:lnTo>
                  <a:lnTo>
                    <a:pt x="24436" y="154386"/>
                  </a:lnTo>
                  <a:lnTo>
                    <a:pt x="1861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3547000" y="4203550"/>
              <a:ext cx="516725" cy="23375"/>
            </a:xfrm>
            <a:custGeom>
              <a:avLst/>
              <a:gdLst/>
              <a:ahLst/>
              <a:cxnLst/>
              <a:rect l="l" t="t" r="r" b="b"/>
              <a:pathLst>
                <a:path w="20669" h="935" extrusionOk="0">
                  <a:moveTo>
                    <a:pt x="34" y="0"/>
                  </a:moveTo>
                  <a:lnTo>
                    <a:pt x="1" y="935"/>
                  </a:lnTo>
                  <a:lnTo>
                    <a:pt x="20668" y="935"/>
                  </a:lnTo>
                  <a:lnTo>
                    <a:pt x="20631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3519075" y="4943850"/>
              <a:ext cx="572450" cy="23425"/>
            </a:xfrm>
            <a:custGeom>
              <a:avLst/>
              <a:gdLst/>
              <a:ahLst/>
              <a:cxnLst/>
              <a:rect l="l" t="t" r="r" b="b"/>
              <a:pathLst>
                <a:path w="22898" h="937" extrusionOk="0">
                  <a:moveTo>
                    <a:pt x="35" y="0"/>
                  </a:moveTo>
                  <a:lnTo>
                    <a:pt x="1" y="936"/>
                  </a:lnTo>
                  <a:lnTo>
                    <a:pt x="22898" y="936"/>
                  </a:lnTo>
                  <a:lnTo>
                    <a:pt x="2286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3560950" y="3833325"/>
              <a:ext cx="488825" cy="23500"/>
            </a:xfrm>
            <a:custGeom>
              <a:avLst/>
              <a:gdLst/>
              <a:ahLst/>
              <a:cxnLst/>
              <a:rect l="l" t="t" r="r" b="b"/>
              <a:pathLst>
                <a:path w="19553" h="940" extrusionOk="0">
                  <a:moveTo>
                    <a:pt x="34" y="0"/>
                  </a:moveTo>
                  <a:lnTo>
                    <a:pt x="0" y="940"/>
                  </a:lnTo>
                  <a:lnTo>
                    <a:pt x="19553" y="940"/>
                  </a:lnTo>
                  <a:lnTo>
                    <a:pt x="19515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3533050" y="4573650"/>
              <a:ext cx="544625" cy="23475"/>
            </a:xfrm>
            <a:custGeom>
              <a:avLst/>
              <a:gdLst/>
              <a:ahLst/>
              <a:cxnLst/>
              <a:rect l="l" t="t" r="r" b="b"/>
              <a:pathLst>
                <a:path w="21785" h="939" extrusionOk="0">
                  <a:moveTo>
                    <a:pt x="35" y="0"/>
                  </a:moveTo>
                  <a:lnTo>
                    <a:pt x="0" y="939"/>
                  </a:lnTo>
                  <a:lnTo>
                    <a:pt x="21785" y="939"/>
                  </a:lnTo>
                  <a:lnTo>
                    <a:pt x="217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616675" y="2352775"/>
              <a:ext cx="377300" cy="23400"/>
            </a:xfrm>
            <a:custGeom>
              <a:avLst/>
              <a:gdLst/>
              <a:ahLst/>
              <a:cxnLst/>
              <a:rect l="l" t="t" r="r" b="b"/>
              <a:pathLst>
                <a:path w="15092" h="936" extrusionOk="0">
                  <a:moveTo>
                    <a:pt x="38" y="0"/>
                  </a:moveTo>
                  <a:lnTo>
                    <a:pt x="0" y="935"/>
                  </a:lnTo>
                  <a:lnTo>
                    <a:pt x="15091" y="935"/>
                  </a:lnTo>
                  <a:lnTo>
                    <a:pt x="15053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3630625" y="1982550"/>
              <a:ext cx="349375" cy="23500"/>
            </a:xfrm>
            <a:custGeom>
              <a:avLst/>
              <a:gdLst/>
              <a:ahLst/>
              <a:cxnLst/>
              <a:rect l="l" t="t" r="r" b="b"/>
              <a:pathLst>
                <a:path w="13975" h="940" extrusionOk="0">
                  <a:moveTo>
                    <a:pt x="38" y="0"/>
                  </a:moveTo>
                  <a:lnTo>
                    <a:pt x="1" y="940"/>
                  </a:lnTo>
                  <a:lnTo>
                    <a:pt x="13975" y="940"/>
                  </a:lnTo>
                  <a:lnTo>
                    <a:pt x="1393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3602800" y="2722875"/>
              <a:ext cx="405125" cy="23500"/>
            </a:xfrm>
            <a:custGeom>
              <a:avLst/>
              <a:gdLst/>
              <a:ahLst/>
              <a:cxnLst/>
              <a:rect l="l" t="t" r="r" b="b"/>
              <a:pathLst>
                <a:path w="16205" h="940" extrusionOk="0">
                  <a:moveTo>
                    <a:pt x="35" y="1"/>
                  </a:moveTo>
                  <a:lnTo>
                    <a:pt x="0" y="939"/>
                  </a:lnTo>
                  <a:lnTo>
                    <a:pt x="16205" y="939"/>
                  </a:lnTo>
                  <a:lnTo>
                    <a:pt x="16167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3574900" y="3463200"/>
              <a:ext cx="460925" cy="23500"/>
            </a:xfrm>
            <a:custGeom>
              <a:avLst/>
              <a:gdLst/>
              <a:ahLst/>
              <a:cxnLst/>
              <a:rect l="l" t="t" r="r" b="b"/>
              <a:pathLst>
                <a:path w="18437" h="940" extrusionOk="0">
                  <a:moveTo>
                    <a:pt x="35" y="1"/>
                  </a:moveTo>
                  <a:lnTo>
                    <a:pt x="0" y="939"/>
                  </a:lnTo>
                  <a:lnTo>
                    <a:pt x="18436" y="939"/>
                  </a:lnTo>
                  <a:lnTo>
                    <a:pt x="1839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588850" y="3093075"/>
              <a:ext cx="433025" cy="23425"/>
            </a:xfrm>
            <a:custGeom>
              <a:avLst/>
              <a:gdLst/>
              <a:ahLst/>
              <a:cxnLst/>
              <a:rect l="l" t="t" r="r" b="b"/>
              <a:pathLst>
                <a:path w="17321" h="937" extrusionOk="0">
                  <a:moveTo>
                    <a:pt x="34" y="1"/>
                  </a:moveTo>
                  <a:lnTo>
                    <a:pt x="1" y="936"/>
                  </a:lnTo>
                  <a:lnTo>
                    <a:pt x="17320" y="936"/>
                  </a:lnTo>
                  <a:lnTo>
                    <a:pt x="17283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3522675" y="739525"/>
              <a:ext cx="565275" cy="1007350"/>
            </a:xfrm>
            <a:custGeom>
              <a:avLst/>
              <a:gdLst/>
              <a:ahLst/>
              <a:cxnLst/>
              <a:rect l="l" t="t" r="r" b="b"/>
              <a:pathLst>
                <a:path w="22611" h="40294" extrusionOk="0">
                  <a:moveTo>
                    <a:pt x="3711" y="1"/>
                  </a:moveTo>
                  <a:cubicBezTo>
                    <a:pt x="3214" y="1"/>
                    <a:pt x="2846" y="79"/>
                    <a:pt x="2648" y="251"/>
                  </a:cubicBezTo>
                  <a:cubicBezTo>
                    <a:pt x="1822" y="970"/>
                    <a:pt x="2874" y="5636"/>
                    <a:pt x="3511" y="8516"/>
                  </a:cubicBezTo>
                  <a:cubicBezTo>
                    <a:pt x="4291" y="12076"/>
                    <a:pt x="4216" y="15745"/>
                    <a:pt x="3327" y="19283"/>
                  </a:cubicBezTo>
                  <a:cubicBezTo>
                    <a:pt x="1377" y="27021"/>
                    <a:pt x="1" y="33873"/>
                    <a:pt x="1" y="33873"/>
                  </a:cubicBezTo>
                  <a:cubicBezTo>
                    <a:pt x="2119" y="34853"/>
                    <a:pt x="3405" y="36327"/>
                    <a:pt x="4171" y="37613"/>
                  </a:cubicBezTo>
                  <a:cubicBezTo>
                    <a:pt x="5174" y="39295"/>
                    <a:pt x="7018" y="40294"/>
                    <a:pt x="8975" y="40294"/>
                  </a:cubicBezTo>
                  <a:lnTo>
                    <a:pt x="13636" y="40294"/>
                  </a:lnTo>
                  <a:cubicBezTo>
                    <a:pt x="15593" y="40294"/>
                    <a:pt x="17437" y="39295"/>
                    <a:pt x="18440" y="37613"/>
                  </a:cubicBezTo>
                  <a:cubicBezTo>
                    <a:pt x="19206" y="36327"/>
                    <a:pt x="20491" y="34853"/>
                    <a:pt x="22611" y="33873"/>
                  </a:cubicBezTo>
                  <a:cubicBezTo>
                    <a:pt x="22611" y="33873"/>
                    <a:pt x="21230" y="26983"/>
                    <a:pt x="19269" y="19215"/>
                  </a:cubicBezTo>
                  <a:cubicBezTo>
                    <a:pt x="18369" y="15640"/>
                    <a:pt x="18169" y="11940"/>
                    <a:pt x="18749" y="8309"/>
                  </a:cubicBezTo>
                  <a:cubicBezTo>
                    <a:pt x="18930" y="7182"/>
                    <a:pt x="19074" y="6661"/>
                    <a:pt x="18930" y="6325"/>
                  </a:cubicBezTo>
                  <a:cubicBezTo>
                    <a:pt x="18041" y="4247"/>
                    <a:pt x="7377" y="1"/>
                    <a:pt x="3711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3522675" y="739575"/>
              <a:ext cx="264175" cy="1007300"/>
            </a:xfrm>
            <a:custGeom>
              <a:avLst/>
              <a:gdLst/>
              <a:ahLst/>
              <a:cxnLst/>
              <a:rect l="l" t="t" r="r" b="b"/>
              <a:pathLst>
                <a:path w="10567" h="40292" extrusionOk="0">
                  <a:moveTo>
                    <a:pt x="3711" y="0"/>
                  </a:moveTo>
                  <a:cubicBezTo>
                    <a:pt x="3214" y="0"/>
                    <a:pt x="2845" y="78"/>
                    <a:pt x="2648" y="249"/>
                  </a:cubicBezTo>
                  <a:cubicBezTo>
                    <a:pt x="1822" y="968"/>
                    <a:pt x="2874" y="5634"/>
                    <a:pt x="3511" y="8514"/>
                  </a:cubicBezTo>
                  <a:cubicBezTo>
                    <a:pt x="4291" y="12074"/>
                    <a:pt x="4216" y="15743"/>
                    <a:pt x="3327" y="19281"/>
                  </a:cubicBezTo>
                  <a:cubicBezTo>
                    <a:pt x="1377" y="27019"/>
                    <a:pt x="1" y="33871"/>
                    <a:pt x="1" y="33871"/>
                  </a:cubicBezTo>
                  <a:cubicBezTo>
                    <a:pt x="2119" y="34851"/>
                    <a:pt x="3405" y="36325"/>
                    <a:pt x="4171" y="37611"/>
                  </a:cubicBezTo>
                  <a:cubicBezTo>
                    <a:pt x="5174" y="39293"/>
                    <a:pt x="7018" y="40292"/>
                    <a:pt x="8975" y="40292"/>
                  </a:cubicBezTo>
                  <a:lnTo>
                    <a:pt x="10567" y="40292"/>
                  </a:lnTo>
                  <a:cubicBezTo>
                    <a:pt x="8609" y="40292"/>
                    <a:pt x="6762" y="39293"/>
                    <a:pt x="5762" y="37611"/>
                  </a:cubicBezTo>
                  <a:cubicBezTo>
                    <a:pt x="4993" y="36325"/>
                    <a:pt x="3711" y="34851"/>
                    <a:pt x="1592" y="33871"/>
                  </a:cubicBezTo>
                  <a:cubicBezTo>
                    <a:pt x="1592" y="33871"/>
                    <a:pt x="2965" y="27019"/>
                    <a:pt x="4914" y="19281"/>
                  </a:cubicBezTo>
                  <a:cubicBezTo>
                    <a:pt x="5804" y="15743"/>
                    <a:pt x="5883" y="12074"/>
                    <a:pt x="5099" y="8514"/>
                  </a:cubicBezTo>
                  <a:cubicBezTo>
                    <a:pt x="4465" y="5634"/>
                    <a:pt x="3409" y="968"/>
                    <a:pt x="4235" y="249"/>
                  </a:cubicBezTo>
                  <a:cubicBezTo>
                    <a:pt x="4329" y="166"/>
                    <a:pt x="4465" y="109"/>
                    <a:pt x="4635" y="68"/>
                  </a:cubicBezTo>
                  <a:cubicBezTo>
                    <a:pt x="4294" y="24"/>
                    <a:pt x="3983" y="0"/>
                    <a:pt x="37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3581875" y="1401550"/>
              <a:ext cx="93350" cy="4075075"/>
            </a:xfrm>
            <a:custGeom>
              <a:avLst/>
              <a:gdLst/>
              <a:ahLst/>
              <a:cxnLst/>
              <a:rect l="l" t="t" r="r" b="b"/>
              <a:pathLst>
                <a:path w="3734" h="163003" extrusionOk="0">
                  <a:moveTo>
                    <a:pt x="3733" y="0"/>
                  </a:moveTo>
                  <a:lnTo>
                    <a:pt x="0" y="163002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580725" y="1401450"/>
              <a:ext cx="95625" cy="4075175"/>
            </a:xfrm>
            <a:custGeom>
              <a:avLst/>
              <a:gdLst/>
              <a:ahLst/>
              <a:cxnLst/>
              <a:rect l="l" t="t" r="r" b="b"/>
              <a:pathLst>
                <a:path w="3825" h="163007" extrusionOk="0">
                  <a:moveTo>
                    <a:pt x="3734" y="1"/>
                  </a:moveTo>
                  <a:lnTo>
                    <a:pt x="1" y="163003"/>
                  </a:lnTo>
                  <a:lnTo>
                    <a:pt x="91" y="163006"/>
                  </a:lnTo>
                  <a:lnTo>
                    <a:pt x="3825" y="4"/>
                  </a:lnTo>
                  <a:lnTo>
                    <a:pt x="37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3730825" y="1064900"/>
              <a:ext cx="33775" cy="4411725"/>
            </a:xfrm>
            <a:custGeom>
              <a:avLst/>
              <a:gdLst/>
              <a:ahLst/>
              <a:cxnLst/>
              <a:rect l="l" t="t" r="r" b="b"/>
              <a:pathLst>
                <a:path w="1351" h="176469" extrusionOk="0">
                  <a:moveTo>
                    <a:pt x="1350" y="0"/>
                  </a:moveTo>
                  <a:lnTo>
                    <a:pt x="1" y="176468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3729700" y="1064900"/>
              <a:ext cx="36025" cy="4411725"/>
            </a:xfrm>
            <a:custGeom>
              <a:avLst/>
              <a:gdLst/>
              <a:ahLst/>
              <a:cxnLst/>
              <a:rect l="l" t="t" r="r" b="b"/>
              <a:pathLst>
                <a:path w="1441" h="176469" extrusionOk="0">
                  <a:moveTo>
                    <a:pt x="1350" y="0"/>
                  </a:moveTo>
                  <a:lnTo>
                    <a:pt x="1" y="176468"/>
                  </a:lnTo>
                  <a:lnTo>
                    <a:pt x="91" y="176468"/>
                  </a:lnTo>
                  <a:lnTo>
                    <a:pt x="14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3846800" y="1158700"/>
              <a:ext cx="33000" cy="4317925"/>
            </a:xfrm>
            <a:custGeom>
              <a:avLst/>
              <a:gdLst/>
              <a:ahLst/>
              <a:cxnLst/>
              <a:rect l="l" t="t" r="r" b="b"/>
              <a:pathLst>
                <a:path w="1320" h="172717" extrusionOk="0">
                  <a:moveTo>
                    <a:pt x="0" y="1"/>
                  </a:moveTo>
                  <a:lnTo>
                    <a:pt x="1320" y="172716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3845650" y="1158700"/>
              <a:ext cx="35275" cy="4317925"/>
            </a:xfrm>
            <a:custGeom>
              <a:avLst/>
              <a:gdLst/>
              <a:ahLst/>
              <a:cxnLst/>
              <a:rect l="l" t="t" r="r" b="b"/>
              <a:pathLst>
                <a:path w="1411" h="172717" extrusionOk="0">
                  <a:moveTo>
                    <a:pt x="1" y="1"/>
                  </a:moveTo>
                  <a:lnTo>
                    <a:pt x="1320" y="172716"/>
                  </a:lnTo>
                  <a:lnTo>
                    <a:pt x="1411" y="172716"/>
                  </a:lnTo>
                  <a:lnTo>
                    <a:pt x="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3937475" y="1490625"/>
              <a:ext cx="91375" cy="3986000"/>
            </a:xfrm>
            <a:custGeom>
              <a:avLst/>
              <a:gdLst/>
              <a:ahLst/>
              <a:cxnLst/>
              <a:rect l="l" t="t" r="r" b="b"/>
              <a:pathLst>
                <a:path w="3655" h="159440" extrusionOk="0">
                  <a:moveTo>
                    <a:pt x="0" y="0"/>
                  </a:moveTo>
                  <a:lnTo>
                    <a:pt x="3655" y="159439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3936350" y="1490525"/>
              <a:ext cx="93625" cy="3986100"/>
            </a:xfrm>
            <a:custGeom>
              <a:avLst/>
              <a:gdLst/>
              <a:ahLst/>
              <a:cxnLst/>
              <a:rect l="l" t="t" r="r" b="b"/>
              <a:pathLst>
                <a:path w="3745" h="159444" extrusionOk="0">
                  <a:moveTo>
                    <a:pt x="91" y="1"/>
                  </a:moveTo>
                  <a:lnTo>
                    <a:pt x="0" y="4"/>
                  </a:lnTo>
                  <a:lnTo>
                    <a:pt x="3654" y="159443"/>
                  </a:lnTo>
                  <a:lnTo>
                    <a:pt x="3745" y="159440"/>
                  </a:lnTo>
                  <a:lnTo>
                    <a:pt x="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3721500" y="1020675"/>
              <a:ext cx="88350" cy="88450"/>
            </a:xfrm>
            <a:custGeom>
              <a:avLst/>
              <a:gdLst/>
              <a:ahLst/>
              <a:cxnLst/>
              <a:rect l="l" t="t" r="r" b="b"/>
              <a:pathLst>
                <a:path w="3534" h="3538" extrusionOk="0">
                  <a:moveTo>
                    <a:pt x="1765" y="1"/>
                  </a:moveTo>
                  <a:cubicBezTo>
                    <a:pt x="788" y="1"/>
                    <a:pt x="0" y="793"/>
                    <a:pt x="0" y="1769"/>
                  </a:cubicBezTo>
                  <a:cubicBezTo>
                    <a:pt x="0" y="2746"/>
                    <a:pt x="788" y="3538"/>
                    <a:pt x="1765" y="3538"/>
                  </a:cubicBezTo>
                  <a:cubicBezTo>
                    <a:pt x="2741" y="3538"/>
                    <a:pt x="3533" y="2746"/>
                    <a:pt x="3533" y="1769"/>
                  </a:cubicBezTo>
                  <a:cubicBezTo>
                    <a:pt x="3533" y="793"/>
                    <a:pt x="2741" y="1"/>
                    <a:pt x="1765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3625525" y="1352600"/>
              <a:ext cx="88375" cy="8837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9" y="1"/>
                  </a:moveTo>
                  <a:cubicBezTo>
                    <a:pt x="793" y="1"/>
                    <a:pt x="1" y="793"/>
                    <a:pt x="1" y="1770"/>
                  </a:cubicBezTo>
                  <a:cubicBezTo>
                    <a:pt x="1" y="2746"/>
                    <a:pt x="793" y="3535"/>
                    <a:pt x="1769" y="3535"/>
                  </a:cubicBezTo>
                  <a:cubicBezTo>
                    <a:pt x="2746" y="3535"/>
                    <a:pt x="3534" y="2746"/>
                    <a:pt x="3534" y="1770"/>
                  </a:cubicBezTo>
                  <a:cubicBezTo>
                    <a:pt x="3534" y="793"/>
                    <a:pt x="2746" y="1"/>
                    <a:pt x="1769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3800875" y="1114475"/>
              <a:ext cx="88350" cy="88475"/>
            </a:xfrm>
            <a:custGeom>
              <a:avLst/>
              <a:gdLst/>
              <a:ahLst/>
              <a:cxnLst/>
              <a:rect l="l" t="t" r="r" b="b"/>
              <a:pathLst>
                <a:path w="3534" h="3539" extrusionOk="0">
                  <a:moveTo>
                    <a:pt x="1769" y="0"/>
                  </a:moveTo>
                  <a:cubicBezTo>
                    <a:pt x="793" y="0"/>
                    <a:pt x="1" y="792"/>
                    <a:pt x="1" y="1770"/>
                  </a:cubicBezTo>
                  <a:cubicBezTo>
                    <a:pt x="1" y="2746"/>
                    <a:pt x="793" y="3538"/>
                    <a:pt x="1769" y="3538"/>
                  </a:cubicBezTo>
                  <a:cubicBezTo>
                    <a:pt x="2742" y="3538"/>
                    <a:pt x="3534" y="2746"/>
                    <a:pt x="3534" y="1770"/>
                  </a:cubicBezTo>
                  <a:cubicBezTo>
                    <a:pt x="3534" y="792"/>
                    <a:pt x="2742" y="0"/>
                    <a:pt x="1769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3894475" y="1446400"/>
              <a:ext cx="88350" cy="88375"/>
            </a:xfrm>
            <a:custGeom>
              <a:avLst/>
              <a:gdLst/>
              <a:ahLst/>
              <a:cxnLst/>
              <a:rect l="l" t="t" r="r" b="b"/>
              <a:pathLst>
                <a:path w="3534" h="3535" extrusionOk="0">
                  <a:moveTo>
                    <a:pt x="1766" y="1"/>
                  </a:moveTo>
                  <a:cubicBezTo>
                    <a:pt x="789" y="1"/>
                    <a:pt x="1" y="793"/>
                    <a:pt x="1" y="1769"/>
                  </a:cubicBezTo>
                  <a:cubicBezTo>
                    <a:pt x="1" y="2747"/>
                    <a:pt x="789" y="3534"/>
                    <a:pt x="1766" y="3534"/>
                  </a:cubicBezTo>
                  <a:cubicBezTo>
                    <a:pt x="2742" y="3534"/>
                    <a:pt x="3534" y="2747"/>
                    <a:pt x="3534" y="1769"/>
                  </a:cubicBezTo>
                  <a:cubicBezTo>
                    <a:pt x="3534" y="793"/>
                    <a:pt x="2742" y="1"/>
                    <a:pt x="1766" y="1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3066475" y="1186200"/>
              <a:ext cx="231775" cy="765300"/>
            </a:xfrm>
            <a:custGeom>
              <a:avLst/>
              <a:gdLst/>
              <a:ahLst/>
              <a:cxnLst/>
              <a:rect l="l" t="t" r="r" b="b"/>
              <a:pathLst>
                <a:path w="9271" h="30612" extrusionOk="0">
                  <a:moveTo>
                    <a:pt x="1990" y="0"/>
                  </a:moveTo>
                  <a:cubicBezTo>
                    <a:pt x="1822" y="0"/>
                    <a:pt x="1651" y="9"/>
                    <a:pt x="1480" y="27"/>
                  </a:cubicBezTo>
                  <a:cubicBezTo>
                    <a:pt x="620" y="122"/>
                    <a:pt x="1" y="892"/>
                    <a:pt x="91" y="1747"/>
                  </a:cubicBezTo>
                  <a:lnTo>
                    <a:pt x="3018" y="29214"/>
                  </a:lnTo>
                  <a:cubicBezTo>
                    <a:pt x="3103" y="30015"/>
                    <a:pt x="3781" y="30611"/>
                    <a:pt x="4572" y="30611"/>
                  </a:cubicBezTo>
                  <a:cubicBezTo>
                    <a:pt x="4627" y="30611"/>
                    <a:pt x="4682" y="30609"/>
                    <a:pt x="4738" y="30603"/>
                  </a:cubicBezTo>
                  <a:cubicBezTo>
                    <a:pt x="7366" y="30319"/>
                    <a:pt x="9270" y="27963"/>
                    <a:pt x="8987" y="25335"/>
                  </a:cubicBezTo>
                  <a:lnTo>
                    <a:pt x="6743" y="4281"/>
                  </a:lnTo>
                  <a:cubicBezTo>
                    <a:pt x="6483" y="1824"/>
                    <a:pt x="4407" y="0"/>
                    <a:pt x="1990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2863800" y="1208000"/>
              <a:ext cx="280500" cy="731675"/>
            </a:xfrm>
            <a:custGeom>
              <a:avLst/>
              <a:gdLst/>
              <a:ahLst/>
              <a:cxnLst/>
              <a:rect l="l" t="t" r="r" b="b"/>
              <a:pathLst>
                <a:path w="11220" h="29267" extrusionOk="0">
                  <a:moveTo>
                    <a:pt x="8104" y="1"/>
                  </a:moveTo>
                  <a:cubicBezTo>
                    <a:pt x="3406" y="502"/>
                    <a:pt x="1" y="4718"/>
                    <a:pt x="502" y="9420"/>
                  </a:cubicBezTo>
                  <a:lnTo>
                    <a:pt x="1799" y="21612"/>
                  </a:lnTo>
                  <a:cubicBezTo>
                    <a:pt x="2268" y="26006"/>
                    <a:pt x="5980" y="29266"/>
                    <a:pt x="10301" y="29266"/>
                  </a:cubicBezTo>
                  <a:cubicBezTo>
                    <a:pt x="10604" y="29266"/>
                    <a:pt x="10911" y="29250"/>
                    <a:pt x="11219" y="29218"/>
                  </a:cubicBezTo>
                  <a:lnTo>
                    <a:pt x="810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4321450" y="1186200"/>
              <a:ext cx="231750" cy="765300"/>
            </a:xfrm>
            <a:custGeom>
              <a:avLst/>
              <a:gdLst/>
              <a:ahLst/>
              <a:cxnLst/>
              <a:rect l="l" t="t" r="r" b="b"/>
              <a:pathLst>
                <a:path w="9270" h="30612" extrusionOk="0">
                  <a:moveTo>
                    <a:pt x="7280" y="0"/>
                  </a:moveTo>
                  <a:cubicBezTo>
                    <a:pt x="4864" y="0"/>
                    <a:pt x="2787" y="1824"/>
                    <a:pt x="2523" y="4281"/>
                  </a:cubicBezTo>
                  <a:lnTo>
                    <a:pt x="279" y="25335"/>
                  </a:lnTo>
                  <a:cubicBezTo>
                    <a:pt x="0" y="27963"/>
                    <a:pt x="1904" y="30319"/>
                    <a:pt x="4533" y="30603"/>
                  </a:cubicBezTo>
                  <a:cubicBezTo>
                    <a:pt x="4588" y="30609"/>
                    <a:pt x="4643" y="30611"/>
                    <a:pt x="4698" y="30611"/>
                  </a:cubicBezTo>
                  <a:cubicBezTo>
                    <a:pt x="5486" y="30611"/>
                    <a:pt x="6164" y="30015"/>
                    <a:pt x="6248" y="29214"/>
                  </a:cubicBezTo>
                  <a:lnTo>
                    <a:pt x="9179" y="1747"/>
                  </a:lnTo>
                  <a:cubicBezTo>
                    <a:pt x="9269" y="892"/>
                    <a:pt x="8647" y="122"/>
                    <a:pt x="7791" y="27"/>
                  </a:cubicBezTo>
                  <a:cubicBezTo>
                    <a:pt x="7619" y="9"/>
                    <a:pt x="7449" y="0"/>
                    <a:pt x="7280" y="0"/>
                  </a:cubicBezTo>
                  <a:close/>
                </a:path>
              </a:pathLst>
            </a:custGeom>
            <a:gradFill>
              <a:gsLst>
                <a:gs pos="0">
                  <a:srgbClr val="F3F3F3"/>
                </a:gs>
                <a:gs pos="50000">
                  <a:srgbClr val="F3F3F3"/>
                </a:gs>
                <a:gs pos="100000">
                  <a:srgbClr val="73737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4475375" y="1208000"/>
              <a:ext cx="280500" cy="731675"/>
            </a:xfrm>
            <a:custGeom>
              <a:avLst/>
              <a:gdLst/>
              <a:ahLst/>
              <a:cxnLst/>
              <a:rect l="l" t="t" r="r" b="b"/>
              <a:pathLst>
                <a:path w="11220" h="29267" extrusionOk="0">
                  <a:moveTo>
                    <a:pt x="3112" y="1"/>
                  </a:moveTo>
                  <a:lnTo>
                    <a:pt x="1" y="29218"/>
                  </a:lnTo>
                  <a:cubicBezTo>
                    <a:pt x="309" y="29250"/>
                    <a:pt x="616" y="29266"/>
                    <a:pt x="919" y="29266"/>
                  </a:cubicBezTo>
                  <a:cubicBezTo>
                    <a:pt x="5237" y="29266"/>
                    <a:pt x="8948" y="26006"/>
                    <a:pt x="9417" y="21612"/>
                  </a:cubicBezTo>
                  <a:lnTo>
                    <a:pt x="10718" y="9420"/>
                  </a:lnTo>
                  <a:cubicBezTo>
                    <a:pt x="11219" y="4718"/>
                    <a:pt x="7814" y="502"/>
                    <a:pt x="31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3239775" y="3246100"/>
              <a:ext cx="1054725" cy="1491525"/>
            </a:xfrm>
            <a:custGeom>
              <a:avLst/>
              <a:gdLst/>
              <a:ahLst/>
              <a:cxnLst/>
              <a:rect l="l" t="t" r="r" b="b"/>
              <a:pathLst>
                <a:path w="42189" h="59661" extrusionOk="0">
                  <a:moveTo>
                    <a:pt x="41864" y="0"/>
                  </a:moveTo>
                  <a:lnTo>
                    <a:pt x="41310" y="68"/>
                  </a:lnTo>
                  <a:cubicBezTo>
                    <a:pt x="41978" y="5491"/>
                    <a:pt x="40918" y="9273"/>
                    <a:pt x="37766" y="12716"/>
                  </a:cubicBezTo>
                  <a:cubicBezTo>
                    <a:pt x="33829" y="17018"/>
                    <a:pt x="26382" y="20763"/>
                    <a:pt x="14996" y="24161"/>
                  </a:cubicBezTo>
                  <a:cubicBezTo>
                    <a:pt x="8435" y="26121"/>
                    <a:pt x="3974" y="29779"/>
                    <a:pt x="1734" y="35035"/>
                  </a:cubicBezTo>
                  <a:cubicBezTo>
                    <a:pt x="773" y="37294"/>
                    <a:pt x="222" y="39859"/>
                    <a:pt x="102" y="42660"/>
                  </a:cubicBezTo>
                  <a:cubicBezTo>
                    <a:pt x="0" y="44980"/>
                    <a:pt x="192" y="47469"/>
                    <a:pt x="671" y="50059"/>
                  </a:cubicBezTo>
                  <a:cubicBezTo>
                    <a:pt x="1508" y="54599"/>
                    <a:pt x="3032" y="58325"/>
                    <a:pt x="3718" y="59660"/>
                  </a:cubicBezTo>
                  <a:lnTo>
                    <a:pt x="4212" y="59403"/>
                  </a:lnTo>
                  <a:cubicBezTo>
                    <a:pt x="3541" y="58095"/>
                    <a:pt x="2048" y="54434"/>
                    <a:pt x="1222" y="49958"/>
                  </a:cubicBezTo>
                  <a:cubicBezTo>
                    <a:pt x="185" y="44350"/>
                    <a:pt x="539" y="39263"/>
                    <a:pt x="2251" y="35255"/>
                  </a:cubicBezTo>
                  <a:cubicBezTo>
                    <a:pt x="4420" y="30157"/>
                    <a:pt x="8764" y="26604"/>
                    <a:pt x="15159" y="24696"/>
                  </a:cubicBezTo>
                  <a:cubicBezTo>
                    <a:pt x="18176" y="23795"/>
                    <a:pt x="20959" y="22856"/>
                    <a:pt x="23421" y="21909"/>
                  </a:cubicBezTo>
                  <a:cubicBezTo>
                    <a:pt x="25811" y="20990"/>
                    <a:pt x="27983" y="20027"/>
                    <a:pt x="29877" y="19055"/>
                  </a:cubicBezTo>
                  <a:cubicBezTo>
                    <a:pt x="31706" y="18112"/>
                    <a:pt x="33338" y="17124"/>
                    <a:pt x="34726" y="16121"/>
                  </a:cubicBezTo>
                  <a:cubicBezTo>
                    <a:pt x="36065" y="15156"/>
                    <a:pt x="37226" y="14138"/>
                    <a:pt x="38177" y="13093"/>
                  </a:cubicBezTo>
                  <a:cubicBezTo>
                    <a:pt x="39952" y="11155"/>
                    <a:pt x="41088" y="9073"/>
                    <a:pt x="41649" y="6735"/>
                  </a:cubicBezTo>
                  <a:cubicBezTo>
                    <a:pt x="42121" y="4762"/>
                    <a:pt x="42188" y="2625"/>
                    <a:pt x="4186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/>
          <p:nvPr/>
        </p:nvSpPr>
        <p:spPr>
          <a:xfrm>
            <a:off x="558775" y="1928808"/>
            <a:ext cx="80334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subTitle" idx="1"/>
          </p:nvPr>
        </p:nvSpPr>
        <p:spPr>
          <a:xfrm flipH="1">
            <a:off x="785786" y="2643188"/>
            <a:ext cx="6806100" cy="21215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This code includes an introduction to the </a:t>
            </a:r>
            <a:r>
              <a:rPr lang="en-US" dirty="0" smtClean="0"/>
              <a:t>Tic-Tac-Toe </a:t>
            </a:r>
            <a:r>
              <a:rPr lang="en-US" dirty="0" smtClean="0"/>
              <a:t>game, explaining how </a:t>
            </a:r>
            <a:r>
              <a:rPr lang="en-US" dirty="0" smtClean="0"/>
              <a:t>it's played </a:t>
            </a:r>
            <a:r>
              <a:rPr lang="en-US" dirty="0" smtClean="0"/>
              <a:t>and the rules</a:t>
            </a:r>
            <a:r>
              <a:rPr lang="en-US" dirty="0" smtClean="0"/>
              <a:t>. </a:t>
            </a:r>
            <a:r>
              <a:rPr lang="en-US" dirty="0" smtClean="0"/>
              <a:t>The game prompts players to enter the row and column where they want to place their mark (X or O). It will continue until there is a winner or the game ends in a draw.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Rules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1. The </a:t>
            </a:r>
            <a:r>
              <a:rPr lang="en-US" dirty="0" smtClean="0"/>
              <a:t>game is played on a 3x3 grid.</a:t>
            </a:r>
          </a:p>
          <a:p>
            <a:r>
              <a:rPr lang="en-US" dirty="0" smtClean="0"/>
              <a:t>2. Players </a:t>
            </a:r>
            <a:r>
              <a:rPr lang="en-US" dirty="0" smtClean="0"/>
              <a:t>take turns to place their mark ('X' or 'O') on an empty spot.</a:t>
            </a:r>
          </a:p>
          <a:p>
            <a:r>
              <a:rPr lang="en-US" dirty="0" smtClean="0"/>
              <a:t>3. The </a:t>
            </a:r>
            <a:r>
              <a:rPr lang="en-US" dirty="0" smtClean="0"/>
              <a:t>first player to get three of their marks in a row, column, or diagonal wins.</a:t>
            </a:r>
          </a:p>
          <a:p>
            <a:r>
              <a:rPr lang="en-US" dirty="0" smtClean="0"/>
              <a:t>4. If </a:t>
            </a:r>
            <a:r>
              <a:rPr lang="en-US" dirty="0" smtClean="0"/>
              <a:t>all spots on the board are filled and no player has won, the game is a draw.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>
              <a:solidFill>
                <a:srgbClr val="FFFFFF"/>
              </a:solidFill>
            </a:endParaRPr>
          </a:p>
        </p:txBody>
      </p:sp>
      <p:sp>
        <p:nvSpPr>
          <p:cNvPr id="553" name="Google Shape;553;p35"/>
          <p:cNvSpPr txBox="1">
            <a:spLocks noGrp="1"/>
          </p:cNvSpPr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2"/>
                </a:solidFill>
              </a:rPr>
              <a:t>WORKING</a:t>
            </a:r>
            <a:r>
              <a:rPr lang="en" dirty="0" smtClean="0"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9"/>
          <p:cNvGrpSpPr/>
          <p:nvPr/>
        </p:nvGrpSpPr>
        <p:grpSpPr>
          <a:xfrm>
            <a:off x="5749750" y="0"/>
            <a:ext cx="2496775" cy="5143500"/>
            <a:chOff x="5744400" y="0"/>
            <a:chExt cx="2496775" cy="5143500"/>
          </a:xfrm>
        </p:grpSpPr>
        <p:sp>
          <p:nvSpPr>
            <p:cNvPr id="633" name="Google Shape;633;p39"/>
            <p:cNvSpPr/>
            <p:nvPr/>
          </p:nvSpPr>
          <p:spPr>
            <a:xfrm>
              <a:off x="5744400" y="2532050"/>
              <a:ext cx="2496775" cy="2611450"/>
            </a:xfrm>
            <a:custGeom>
              <a:avLst/>
              <a:gdLst/>
              <a:ahLst/>
              <a:cxnLst/>
              <a:rect l="l" t="t" r="r" b="b"/>
              <a:pathLst>
                <a:path w="99871" h="104458" extrusionOk="0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6583675" y="0"/>
              <a:ext cx="959475" cy="574975"/>
            </a:xfrm>
            <a:custGeom>
              <a:avLst/>
              <a:gdLst/>
              <a:ahLst/>
              <a:cxnLst/>
              <a:rect l="l" t="t" r="r" b="b"/>
              <a:pathLst>
                <a:path w="38379" h="22999" extrusionOk="0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5" name="Google Shape;635;p39"/>
          <p:cNvSpPr/>
          <p:nvPr/>
        </p:nvSpPr>
        <p:spPr>
          <a:xfrm>
            <a:off x="576950" y="1071552"/>
            <a:ext cx="4322400" cy="35556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9"/>
          <p:cNvSpPr/>
          <p:nvPr/>
        </p:nvSpPr>
        <p:spPr>
          <a:xfrm rot="-5400000" flipH="1">
            <a:off x="-332850" y="1830375"/>
            <a:ext cx="3645950" cy="2980275"/>
          </a:xfrm>
          <a:custGeom>
            <a:avLst/>
            <a:gdLst/>
            <a:ahLst/>
            <a:cxnLst/>
            <a:rect l="l" t="t" r="r" b="b"/>
            <a:pathLst>
              <a:path w="145838" h="119211" extrusionOk="0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7" name="Google Shape;637;p39"/>
          <p:cNvPicPr preferRelativeResize="0"/>
          <p:nvPr/>
        </p:nvPicPr>
        <p:blipFill rotWithShape="1">
          <a:blip r:embed="rId3">
            <a:alphaModFix/>
          </a:blip>
          <a:srcRect l="53617" t="1587" r="2288" b="1587"/>
          <a:stretch/>
        </p:blipFill>
        <p:spPr>
          <a:xfrm>
            <a:off x="5275200" y="511500"/>
            <a:ext cx="3331800" cy="41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9"/>
          <p:cNvSpPr txBox="1">
            <a:spLocks noGrp="1"/>
          </p:cNvSpPr>
          <p:nvPr>
            <p:ph type="subTitle" idx="1"/>
          </p:nvPr>
        </p:nvSpPr>
        <p:spPr>
          <a:xfrm>
            <a:off x="642910" y="1142990"/>
            <a:ext cx="4016400" cy="2357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 smtClean="0"/>
              <a:t>1. Teaching </a:t>
            </a:r>
            <a:r>
              <a:rPr lang="en-US" b="1" dirty="0" smtClean="0"/>
              <a:t>Basic </a:t>
            </a:r>
            <a:r>
              <a:rPr lang="en-US" b="1" dirty="0" smtClean="0"/>
              <a:t>Strategy</a:t>
            </a:r>
            <a:endParaRPr lang="en-US" dirty="0" smtClean="0"/>
          </a:p>
          <a:p>
            <a:r>
              <a:rPr lang="en-US" b="1" dirty="0" smtClean="0"/>
              <a:t>2. Introducing </a:t>
            </a:r>
            <a:r>
              <a:rPr lang="en-US" b="1" dirty="0" smtClean="0"/>
              <a:t>Game </a:t>
            </a:r>
            <a:r>
              <a:rPr lang="en-US" b="1" dirty="0" smtClean="0"/>
              <a:t>Theory</a:t>
            </a:r>
            <a:endParaRPr lang="en-US" dirty="0" smtClean="0"/>
          </a:p>
          <a:p>
            <a:r>
              <a:rPr lang="en-US" b="1" dirty="0" smtClean="0"/>
              <a:t>3. Educational </a:t>
            </a:r>
            <a:r>
              <a:rPr lang="en-US" b="1" dirty="0" smtClean="0"/>
              <a:t>Tool for </a:t>
            </a:r>
            <a:r>
              <a:rPr lang="en-US" b="1" dirty="0" smtClean="0"/>
              <a:t>Programming</a:t>
            </a:r>
            <a:endParaRPr lang="en-US" dirty="0" smtClean="0"/>
          </a:p>
          <a:p>
            <a:r>
              <a:rPr lang="en-US" b="1" dirty="0" smtClean="0"/>
              <a:t>4.Developing </a:t>
            </a:r>
            <a:r>
              <a:rPr lang="en-US" b="1" dirty="0" smtClean="0"/>
              <a:t>Critical </a:t>
            </a:r>
            <a:r>
              <a:rPr lang="en-US" b="1" dirty="0" smtClean="0"/>
              <a:t>Thinking</a:t>
            </a:r>
            <a:endParaRPr lang="en-US" dirty="0" smtClean="0"/>
          </a:p>
          <a:p>
            <a:r>
              <a:rPr lang="en-US" b="1" dirty="0" smtClean="0"/>
              <a:t>5. Spatial Awareness</a:t>
            </a:r>
            <a:endParaRPr lang="en-US" dirty="0" smtClean="0"/>
          </a:p>
          <a:p>
            <a:r>
              <a:rPr lang="en-US" b="1" dirty="0" smtClean="0"/>
              <a:t>6. Promoting Sportsmanship</a:t>
            </a:r>
            <a:endParaRPr lang="en-US" dirty="0" smtClean="0"/>
          </a:p>
          <a:p>
            <a:r>
              <a:rPr lang="en-US" b="1" dirty="0" smtClean="0"/>
              <a:t>7.Stress </a:t>
            </a:r>
            <a:r>
              <a:rPr lang="en-US" b="1" dirty="0" smtClean="0"/>
              <a:t>Relief and </a:t>
            </a:r>
            <a:r>
              <a:rPr lang="en-US" b="1" dirty="0" smtClean="0"/>
              <a:t>Recreation</a:t>
            </a:r>
            <a:endParaRPr lang="en-US" dirty="0" smtClean="0"/>
          </a:p>
          <a:p>
            <a:r>
              <a:rPr lang="en-US" b="1" dirty="0" smtClean="0"/>
              <a:t>8. Childhood Development</a:t>
            </a:r>
            <a:endParaRPr lang="en-US" dirty="0" smtClean="0"/>
          </a:p>
          <a:p>
            <a:r>
              <a:rPr lang="en-US" b="1" dirty="0" smtClean="0"/>
              <a:t>9. Brain </a:t>
            </a:r>
            <a:r>
              <a:rPr lang="en-US" b="1" dirty="0" smtClean="0"/>
              <a:t>Exercise for </a:t>
            </a:r>
            <a:r>
              <a:rPr lang="en-US" b="1" dirty="0" smtClean="0"/>
              <a:t>Seniors</a:t>
            </a:r>
            <a:endParaRPr lang="en-US" dirty="0" smtClean="0"/>
          </a:p>
          <a:p>
            <a:r>
              <a:rPr lang="en-US" b="1" dirty="0" smtClean="0"/>
              <a:t>10. Team Building</a:t>
            </a:r>
            <a:endParaRPr lang="en-US" dirty="0" smtClean="0"/>
          </a:p>
          <a:p>
            <a:r>
              <a:rPr lang="en-US" b="1" dirty="0" smtClean="0"/>
              <a:t>11. Quick </a:t>
            </a:r>
            <a:r>
              <a:rPr lang="en-US" b="1" dirty="0" smtClean="0"/>
              <a:t>Icebreaker </a:t>
            </a:r>
            <a:r>
              <a:rPr lang="en-US" b="1" dirty="0" smtClean="0"/>
              <a:t>Activity</a:t>
            </a:r>
            <a:endParaRPr lang="en-US" dirty="0" smtClean="0"/>
          </a:p>
          <a:p>
            <a:r>
              <a:rPr lang="en-US" b="1" dirty="0" smtClean="0"/>
              <a:t>12. Digital </a:t>
            </a:r>
            <a:r>
              <a:rPr lang="en-US" b="1" dirty="0" smtClean="0"/>
              <a:t>Learning and </a:t>
            </a:r>
            <a:r>
              <a:rPr lang="en-US" b="1" dirty="0" smtClean="0"/>
              <a:t>Simulations</a:t>
            </a:r>
            <a:endParaRPr lang="en-US" dirty="0" smtClean="0"/>
          </a:p>
          <a:p>
            <a:r>
              <a:rPr lang="en-US" b="1" dirty="0" smtClean="0"/>
              <a:t>13. Algorithmic Training</a:t>
            </a:r>
            <a:endParaRPr lang="en-US" dirty="0" smtClean="0"/>
          </a:p>
          <a:p>
            <a:r>
              <a:rPr lang="en-US" b="1" dirty="0" smtClean="0"/>
              <a:t>14. Entertainment </a:t>
            </a:r>
            <a:r>
              <a:rPr lang="en-US" b="1" dirty="0" smtClean="0"/>
              <a:t>in Waiting </a:t>
            </a:r>
            <a:r>
              <a:rPr lang="en-US" b="1" dirty="0" smtClean="0"/>
              <a:t>Rooms</a:t>
            </a:r>
            <a:endParaRPr lang="en-US" dirty="0" smtClean="0"/>
          </a:p>
          <a:p>
            <a:r>
              <a:rPr lang="en-US" b="1" dirty="0" smtClean="0"/>
              <a:t>15. Base </a:t>
            </a:r>
            <a:r>
              <a:rPr lang="en-US" b="1" dirty="0" smtClean="0"/>
              <a:t>for More Complex </a:t>
            </a:r>
            <a:r>
              <a:rPr lang="en-US" b="1" dirty="0" smtClean="0"/>
              <a:t>Variations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39" name="Google Shape;639;p39"/>
          <p:cNvSpPr txBox="1">
            <a:spLocks noGrp="1"/>
          </p:cNvSpPr>
          <p:nvPr>
            <p:ph type="ctrTitle"/>
          </p:nvPr>
        </p:nvSpPr>
        <p:spPr>
          <a:xfrm>
            <a:off x="720050" y="349075"/>
            <a:ext cx="3209008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USES OF TIC-TAC-TOE</a:t>
            </a:r>
            <a:endParaRPr/>
          </a:p>
        </p:txBody>
      </p:sp>
      <p:sp>
        <p:nvSpPr>
          <p:cNvPr id="640" name="Google Shape;640;p39"/>
          <p:cNvSpPr/>
          <p:nvPr/>
        </p:nvSpPr>
        <p:spPr>
          <a:xfrm>
            <a:off x="5275200" y="511500"/>
            <a:ext cx="3331800" cy="41154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42579">
                  <a:alpha val="14117"/>
                  <a:alpha val="45090"/>
                </a:srgbClr>
              </a:gs>
              <a:gs pos="100000">
                <a:srgbClr val="2D0066">
                  <a:alpha val="17254"/>
                  <a:alpha val="4509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8"/>
          <p:cNvSpPr/>
          <p:nvPr/>
        </p:nvSpPr>
        <p:spPr>
          <a:xfrm>
            <a:off x="61042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5058675" y="1939000"/>
            <a:ext cx="3474900" cy="2688000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8"/>
          <p:cNvSpPr txBox="1">
            <a:spLocks noGrp="1"/>
          </p:cNvSpPr>
          <p:nvPr>
            <p:ph type="subTitle" idx="1"/>
          </p:nvPr>
        </p:nvSpPr>
        <p:spPr>
          <a:xfrm>
            <a:off x="857224" y="2143122"/>
            <a:ext cx="2928958" cy="2214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 smtClean="0"/>
              <a:t>1. Easy </a:t>
            </a:r>
            <a:r>
              <a:rPr lang="en-US" b="1" dirty="0" smtClean="0"/>
              <a:t>to </a:t>
            </a:r>
            <a:r>
              <a:rPr lang="en-US" b="1" dirty="0" smtClean="0"/>
              <a:t>Learn</a:t>
            </a:r>
            <a:endParaRPr lang="en-US" dirty="0" smtClean="0"/>
          </a:p>
          <a:p>
            <a:pPr algn="l"/>
            <a:r>
              <a:rPr lang="en-US" b="1" dirty="0" smtClean="0"/>
              <a:t>2. Quick Gameplay</a:t>
            </a:r>
            <a:endParaRPr lang="en-US" dirty="0" smtClean="0"/>
          </a:p>
          <a:p>
            <a:pPr algn="l"/>
            <a:r>
              <a:rPr lang="en-US" b="1" dirty="0" smtClean="0"/>
              <a:t>3. Promotes </a:t>
            </a:r>
            <a:r>
              <a:rPr lang="en-US" b="1" dirty="0" smtClean="0"/>
              <a:t>Strategic </a:t>
            </a:r>
            <a:r>
              <a:rPr lang="en-US" b="1" dirty="0" smtClean="0"/>
              <a:t>Thinking</a:t>
            </a:r>
            <a:endParaRPr lang="en-US" dirty="0" smtClean="0"/>
          </a:p>
          <a:p>
            <a:pPr algn="l"/>
            <a:r>
              <a:rPr lang="en-US" b="1" dirty="0" smtClean="0"/>
              <a:t>4. Teaches </a:t>
            </a:r>
            <a:r>
              <a:rPr lang="en-US" b="1" dirty="0" smtClean="0"/>
              <a:t>Basic Game </a:t>
            </a:r>
            <a:r>
              <a:rPr lang="en-US" b="1" dirty="0" smtClean="0"/>
              <a:t>Theory</a:t>
            </a:r>
            <a:endParaRPr lang="en-US" dirty="0" smtClean="0"/>
          </a:p>
          <a:p>
            <a:pPr algn="l"/>
            <a:r>
              <a:rPr lang="en-US" b="1" dirty="0" smtClean="0"/>
              <a:t>5. No </a:t>
            </a:r>
            <a:r>
              <a:rPr lang="en-US" b="1" dirty="0" smtClean="0"/>
              <a:t>Special </a:t>
            </a:r>
            <a:r>
              <a:rPr lang="en-US" b="1" dirty="0" smtClean="0"/>
              <a:t>Equipment Required</a:t>
            </a:r>
            <a:endParaRPr lang="en-US" dirty="0" smtClean="0"/>
          </a:p>
          <a:p>
            <a:pPr algn="l"/>
            <a:r>
              <a:rPr lang="en-US" b="1" dirty="0" smtClean="0"/>
              <a:t>6</a:t>
            </a:r>
            <a:r>
              <a:rPr lang="en-US" b="1" dirty="0" smtClean="0"/>
              <a:t>. Develops </a:t>
            </a:r>
            <a:r>
              <a:rPr lang="en-US" b="1" dirty="0" smtClean="0"/>
              <a:t>Spatial </a:t>
            </a:r>
            <a:r>
              <a:rPr lang="en-US" b="1" dirty="0" smtClean="0"/>
              <a:t>Awareness</a:t>
            </a:r>
            <a:endParaRPr lang="en-US" dirty="0" smtClean="0"/>
          </a:p>
          <a:p>
            <a:pPr algn="l"/>
            <a:r>
              <a:rPr lang="en-US" b="1" dirty="0" smtClean="0"/>
              <a:t>7</a:t>
            </a:r>
            <a:r>
              <a:rPr lang="en-US" b="1" dirty="0" smtClean="0"/>
              <a:t>. Encourages </a:t>
            </a:r>
            <a:r>
              <a:rPr lang="en-US" b="1" dirty="0" smtClean="0"/>
              <a:t>Critical </a:t>
            </a:r>
            <a:r>
              <a:rPr lang="en-US" b="1" dirty="0" smtClean="0"/>
              <a:t>Thinking</a:t>
            </a: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624" name="Google Shape;624;p38"/>
          <p:cNvSpPr txBox="1">
            <a:spLocks noGrp="1"/>
          </p:cNvSpPr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ADVANTAGES AND DISADVANTAGES</a:t>
            </a:r>
            <a:endParaRPr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4"/>
          </p:nvPr>
        </p:nvSpPr>
        <p:spPr>
          <a:xfrm>
            <a:off x="5143504" y="1357304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DISADVANTAGES</a:t>
            </a:r>
            <a:endParaRPr/>
          </a:p>
        </p:txBody>
      </p:sp>
      <p:sp>
        <p:nvSpPr>
          <p:cNvPr id="626" name="Google Shape;626;p38"/>
          <p:cNvSpPr txBox="1">
            <a:spLocks noGrp="1"/>
          </p:cNvSpPr>
          <p:nvPr>
            <p:ph type="subTitle" idx="3"/>
          </p:nvPr>
        </p:nvSpPr>
        <p:spPr>
          <a:xfrm>
            <a:off x="642910" y="1357304"/>
            <a:ext cx="3231900" cy="78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/>
              <a:t>ADVANTAGES</a:t>
            </a:r>
            <a:endParaRPr/>
          </a:p>
        </p:txBody>
      </p:sp>
      <p:sp>
        <p:nvSpPr>
          <p:cNvPr id="627" name="Google Shape;627;p38"/>
          <p:cNvSpPr txBox="1">
            <a:spLocks noGrp="1"/>
          </p:cNvSpPr>
          <p:nvPr>
            <p:ph type="subTitle" idx="2"/>
          </p:nvPr>
        </p:nvSpPr>
        <p:spPr>
          <a:xfrm>
            <a:off x="5286380" y="2214560"/>
            <a:ext cx="3000396" cy="2286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 smtClean="0"/>
              <a:t>1. Limited Complexity</a:t>
            </a:r>
            <a:endParaRPr lang="en-US" dirty="0" smtClean="0"/>
          </a:p>
          <a:p>
            <a:pPr algn="l"/>
            <a:r>
              <a:rPr lang="en-US" b="1" dirty="0" smtClean="0"/>
              <a:t>2. Subject </a:t>
            </a:r>
            <a:r>
              <a:rPr lang="en-US" b="1" dirty="0" smtClean="0"/>
              <a:t>to </a:t>
            </a:r>
            <a:r>
              <a:rPr lang="en-US" b="1" dirty="0" smtClean="0"/>
              <a:t>Draws</a:t>
            </a:r>
            <a:endParaRPr lang="en-US" dirty="0" smtClean="0"/>
          </a:p>
          <a:p>
            <a:pPr algn="l"/>
            <a:r>
              <a:rPr lang="en-US" b="1" dirty="0" smtClean="0"/>
              <a:t>3. Potential </a:t>
            </a:r>
            <a:r>
              <a:rPr lang="en-US" b="1" dirty="0" smtClean="0"/>
              <a:t>for </a:t>
            </a:r>
            <a:r>
              <a:rPr lang="en-US" b="1" dirty="0" smtClean="0"/>
              <a:t>Repetition</a:t>
            </a:r>
            <a:endParaRPr lang="en-US" dirty="0" smtClean="0"/>
          </a:p>
          <a:p>
            <a:pPr algn="l"/>
            <a:r>
              <a:rPr lang="en-US" b="1" dirty="0" smtClean="0"/>
              <a:t>4.Limited </a:t>
            </a:r>
            <a:r>
              <a:rPr lang="en-US" b="1" dirty="0" smtClean="0"/>
              <a:t>Number of </a:t>
            </a:r>
            <a:r>
              <a:rPr lang="en-US" b="1" dirty="0" smtClean="0"/>
              <a:t>Players</a:t>
            </a:r>
            <a:endParaRPr lang="en-US" dirty="0" smtClean="0"/>
          </a:p>
          <a:p>
            <a:pPr algn="l"/>
            <a:r>
              <a:rPr lang="en-US" b="1" dirty="0" smtClean="0"/>
              <a:t>5. Dependent </a:t>
            </a:r>
            <a:r>
              <a:rPr lang="en-US" b="1" dirty="0" smtClean="0"/>
              <a:t>on Starting </a:t>
            </a:r>
            <a:r>
              <a:rPr lang="en-US" b="1" dirty="0" smtClean="0"/>
              <a:t>Player</a:t>
            </a:r>
            <a:endParaRPr lang="en-US" dirty="0" smtClean="0"/>
          </a:p>
          <a:p>
            <a:pPr algn="l"/>
            <a:r>
              <a:rPr lang="en-US" b="1" dirty="0" smtClean="0"/>
              <a:t>6. Less </a:t>
            </a:r>
            <a:r>
              <a:rPr lang="en-US" b="1" dirty="0" smtClean="0"/>
              <a:t>Engaging for Experienced </a:t>
            </a:r>
            <a:r>
              <a:rPr lang="en-US" b="1" dirty="0" smtClean="0"/>
              <a:t>Players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1"/>
          <p:cNvSpPr/>
          <p:nvPr/>
        </p:nvSpPr>
        <p:spPr>
          <a:xfrm>
            <a:off x="785786" y="714362"/>
            <a:ext cx="7572428" cy="4000528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1"/>
          <p:cNvSpPr txBox="1">
            <a:spLocks noGrp="1"/>
          </p:cNvSpPr>
          <p:nvPr>
            <p:ph type="ctrTitle"/>
          </p:nvPr>
        </p:nvSpPr>
        <p:spPr>
          <a:xfrm>
            <a:off x="714348" y="142858"/>
            <a:ext cx="7265400" cy="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r>
              <a:rPr lang="en" dirty="0" smtClean="0">
                <a:solidFill>
                  <a:schemeClr val="lt2"/>
                </a:solidFill>
              </a:rPr>
              <a:t> 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860" name="Google Shape;860;p51"/>
          <p:cNvSpPr txBox="1"/>
          <p:nvPr/>
        </p:nvSpPr>
        <p:spPr>
          <a:xfrm>
            <a:off x="1000100" y="1285866"/>
            <a:ext cx="7143800" cy="290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r>
              <a:rPr lang="en-US" b="1" dirty="0" smtClean="0"/>
              <a:t>Education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Tic Tac Toe can be used as an educational tool to teach basic game theory, strategic thinking, and decision-making skills.</a:t>
            </a:r>
          </a:p>
          <a:p>
            <a:pPr lvl="1"/>
            <a:r>
              <a:rPr lang="en-US" dirty="0" smtClean="0"/>
              <a:t>It can be employed in classrooms to engage students in a fun and interactive way while reinforcing critical thinking.</a:t>
            </a:r>
          </a:p>
          <a:p>
            <a:r>
              <a:rPr lang="en-US" b="1" dirty="0" smtClean="0"/>
              <a:t>Programming and Game Development:</a:t>
            </a:r>
            <a:endParaRPr lang="en-US" dirty="0" smtClean="0"/>
          </a:p>
          <a:p>
            <a:pPr lvl="1"/>
            <a:r>
              <a:rPr lang="en-US" dirty="0" smtClean="0"/>
              <a:t>Tic Tac Toe serves as an introductory project for budding programmers to practice coding logic, algorithm design, and user interface development.</a:t>
            </a:r>
          </a:p>
          <a:p>
            <a:pPr lvl="1"/>
            <a:r>
              <a:rPr lang="en-US" dirty="0" smtClean="0"/>
              <a:t>It provides a foundation for understanding more complex game development concepts and can be a starting point for creating more sophisticated games.</a:t>
            </a:r>
          </a:p>
          <a:p>
            <a:r>
              <a:rPr lang="en-US" b="1" dirty="0" smtClean="0"/>
              <a:t>AI and Machine Learning:</a:t>
            </a:r>
            <a:endParaRPr lang="en-US" dirty="0" smtClean="0"/>
          </a:p>
          <a:p>
            <a:pPr lvl="1"/>
            <a:r>
              <a:rPr lang="en-US" dirty="0" smtClean="0"/>
              <a:t>Tic Tac Toe is used as a simple environment for testing and developing AI algorithms, including </a:t>
            </a:r>
            <a:r>
              <a:rPr lang="en-US" dirty="0" err="1" smtClean="0"/>
              <a:t>minimax</a:t>
            </a:r>
            <a:r>
              <a:rPr lang="en-US" dirty="0" smtClean="0"/>
              <a:t> algorithms and neural networks.</a:t>
            </a:r>
          </a:p>
          <a:p>
            <a:pPr lvl="1"/>
            <a:r>
              <a:rPr lang="en-US" dirty="0" smtClean="0"/>
              <a:t>It's a popular choice for AI training due to its finite state space, making it manageable for experimentation.</a:t>
            </a:r>
          </a:p>
          <a:p>
            <a:r>
              <a:rPr lang="en-US" b="1" dirty="0" smtClean="0"/>
              <a:t>Simulations </a:t>
            </a:r>
            <a:r>
              <a:rPr lang="en-US" b="1" dirty="0" smtClean="0"/>
              <a:t>and Digital Learning:</a:t>
            </a:r>
            <a:endParaRPr lang="en-US" dirty="0" smtClean="0"/>
          </a:p>
          <a:p>
            <a:pPr lvl="1"/>
            <a:r>
              <a:rPr lang="en-US" dirty="0" smtClean="0"/>
              <a:t>In a digital environment, Tic Tac Toe can be used as a basic simulation or interactive learning tool, particularly in educational software.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</a:pP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3"/>
          <p:cNvSpPr/>
          <p:nvPr/>
        </p:nvSpPr>
        <p:spPr>
          <a:xfrm>
            <a:off x="642910" y="357172"/>
            <a:ext cx="7786742" cy="442915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E6C4">
                  <a:alpha val="53725"/>
                  <a:alpha val="45090"/>
                </a:srgbClr>
              </a:gs>
              <a:gs pos="100000">
                <a:srgbClr val="FFFFFF">
                  <a:alpha val="0"/>
                  <a:alpha val="4509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Recreation </a:t>
            </a:r>
            <a:r>
              <a:rPr lang="en-US" b="1" dirty="0" smtClean="0"/>
              <a:t>and Entertainment:</a:t>
            </a:r>
            <a:endParaRPr lang="en-US" dirty="0" smtClean="0"/>
          </a:p>
          <a:p>
            <a:pPr lvl="1"/>
            <a:r>
              <a:rPr lang="en-US" dirty="0" smtClean="0"/>
              <a:t>Tic Tac Toe offers a quick and accessible form of entertainment for individuals of all ages.</a:t>
            </a:r>
          </a:p>
          <a:p>
            <a:pPr lvl="1"/>
            <a:r>
              <a:rPr lang="en-US" dirty="0" smtClean="0"/>
              <a:t>It's commonly used as a simple game to pass the time or as a family-friendly activity.</a:t>
            </a:r>
          </a:p>
          <a:p>
            <a:r>
              <a:rPr lang="en-US" b="1" dirty="0" smtClean="0"/>
              <a:t>Cognitive Development:</a:t>
            </a:r>
            <a:endParaRPr lang="en-US" dirty="0" smtClean="0"/>
          </a:p>
          <a:p>
            <a:pPr lvl="1"/>
            <a:r>
              <a:rPr lang="en-US" dirty="0" smtClean="0"/>
              <a:t>The game helps improve cognitive skills such as critical thinking, pattern recognition, spatial awareness, and logical reasoning.</a:t>
            </a:r>
          </a:p>
          <a:p>
            <a:r>
              <a:rPr lang="en-US" b="1" dirty="0" smtClean="0"/>
              <a:t>Stress </a:t>
            </a:r>
            <a:r>
              <a:rPr lang="en-US" b="1" dirty="0" smtClean="0"/>
              <a:t>Relief and Relaxation:</a:t>
            </a:r>
            <a:endParaRPr lang="en-US" dirty="0" smtClean="0"/>
          </a:p>
          <a:p>
            <a:pPr lvl="1"/>
            <a:r>
              <a:rPr lang="en-US" dirty="0" smtClean="0"/>
              <a:t>Playing Tic Tac Toe can serve as a relaxing pastime, providing a mental break from more demanding tasks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Teaching Basic Game Theory:</a:t>
            </a:r>
            <a:endParaRPr lang="en-US" dirty="0" smtClean="0"/>
          </a:p>
          <a:p>
            <a:pPr lvl="1"/>
            <a:r>
              <a:rPr lang="en-US" dirty="0" smtClean="0"/>
              <a:t>The game introduces basic concepts of game theory, including strategies like optimal moves and anticipating your opponent's actions.</a:t>
            </a:r>
          </a:p>
          <a:p>
            <a:r>
              <a:rPr lang="en-US" b="1" dirty="0" smtClean="0"/>
              <a:t>Social Interaction and Sportsmanship:</a:t>
            </a:r>
            <a:endParaRPr lang="en-US" dirty="0" smtClean="0"/>
          </a:p>
          <a:p>
            <a:pPr lvl="1"/>
            <a:r>
              <a:rPr lang="en-US" dirty="0" smtClean="0"/>
              <a:t>Tic Tac Toe encourages healthy competition and </a:t>
            </a:r>
            <a:r>
              <a:rPr lang="en-US" dirty="0" smtClean="0"/>
              <a:t>also </a:t>
            </a:r>
            <a:r>
              <a:rPr lang="en-US" dirty="0" smtClean="0"/>
              <a:t>fosters social interaction, allowing individuals to engage with one another in a friendly and competitive setting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Algorithmic Training:</a:t>
            </a:r>
            <a:endParaRPr lang="en-US" dirty="0" smtClean="0"/>
          </a:p>
          <a:p>
            <a:pPr lvl="1"/>
            <a:r>
              <a:rPr lang="en-US" dirty="0" smtClean="0"/>
              <a:t>It provides a controlled environment with a limited number of possible states, making it an ideal starting point for training algorithms, especially in machine learning.</a:t>
            </a:r>
          </a:p>
          <a:p>
            <a:r>
              <a:rPr lang="en-US" b="1" dirty="0" smtClean="0"/>
              <a:t>Therapeutic and Cognitive Rehabilitation:</a:t>
            </a:r>
            <a:endParaRPr lang="en-US" dirty="0" smtClean="0"/>
          </a:p>
          <a:p>
            <a:pPr lvl="1"/>
            <a:r>
              <a:rPr lang="en-US" dirty="0" smtClean="0"/>
              <a:t>Tic Tac Toe can be employed in rehabilitation settings to help individuals recover or maintain cognitive abilities.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15" name="Google Shape;1015;p53"/>
          <p:cNvSpPr txBox="1"/>
          <p:nvPr/>
        </p:nvSpPr>
        <p:spPr>
          <a:xfrm>
            <a:off x="928662" y="1285866"/>
            <a:ext cx="7143800" cy="314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25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45"/>
          <p:cNvSpPr txBox="1">
            <a:spLocks noGrp="1"/>
          </p:cNvSpPr>
          <p:nvPr>
            <p:ph type="title"/>
          </p:nvPr>
        </p:nvSpPr>
        <p:spPr>
          <a:xfrm>
            <a:off x="1233940" y="1786700"/>
            <a:ext cx="3721800" cy="15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!</a:t>
            </a:r>
            <a:endParaRPr/>
          </a:p>
        </p:txBody>
      </p:sp>
      <p:grpSp>
        <p:nvGrpSpPr>
          <p:cNvPr id="729" name="Google Shape;729;p45"/>
          <p:cNvGrpSpPr/>
          <p:nvPr/>
        </p:nvGrpSpPr>
        <p:grpSpPr>
          <a:xfrm>
            <a:off x="725275" y="544600"/>
            <a:ext cx="3322800" cy="251400"/>
            <a:chOff x="725275" y="544600"/>
            <a:chExt cx="3322800" cy="251400"/>
          </a:xfrm>
        </p:grpSpPr>
        <p:sp>
          <p:nvSpPr>
            <p:cNvPr id="730" name="Google Shape;730;p45"/>
            <p:cNvSpPr/>
            <p:nvPr/>
          </p:nvSpPr>
          <p:spPr>
            <a:xfrm>
              <a:off x="725275" y="544600"/>
              <a:ext cx="3322800" cy="25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807976" y="595539"/>
              <a:ext cx="849218" cy="121480"/>
            </a:xfrm>
            <a:custGeom>
              <a:avLst/>
              <a:gdLst/>
              <a:ahLst/>
              <a:cxnLst/>
              <a:rect l="l" t="t" r="r" b="b"/>
              <a:pathLst>
                <a:path w="13786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13786" y="1972"/>
                  </a:lnTo>
                  <a:lnTo>
                    <a:pt x="13786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282770" y="595539"/>
              <a:ext cx="1693815" cy="121480"/>
            </a:xfrm>
            <a:custGeom>
              <a:avLst/>
              <a:gdLst/>
              <a:ahLst/>
              <a:cxnLst/>
              <a:rect l="l" t="t" r="r" b="b"/>
              <a:pathLst>
                <a:path w="27497" h="1972" extrusionOk="0">
                  <a:moveTo>
                    <a:pt x="0" y="0"/>
                  </a:moveTo>
                  <a:lnTo>
                    <a:pt x="0" y="1972"/>
                  </a:lnTo>
                  <a:lnTo>
                    <a:pt x="27496" y="1972"/>
                  </a:lnTo>
                  <a:lnTo>
                    <a:pt x="27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657148" y="595539"/>
              <a:ext cx="625671" cy="121480"/>
            </a:xfrm>
            <a:custGeom>
              <a:avLst/>
              <a:gdLst/>
              <a:ahLst/>
              <a:cxnLst/>
              <a:rect l="l" t="t" r="r" b="b"/>
              <a:pathLst>
                <a:path w="10157" h="1972" extrusionOk="0">
                  <a:moveTo>
                    <a:pt x="1" y="0"/>
                  </a:moveTo>
                  <a:lnTo>
                    <a:pt x="1" y="1972"/>
                  </a:lnTo>
                  <a:lnTo>
                    <a:pt x="10156" y="1972"/>
                  </a:lnTo>
                  <a:lnTo>
                    <a:pt x="1015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718</Words>
  <PresentationFormat>On-screen Show (16:9)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</vt:lpstr>
      <vt:lpstr>Squada One</vt:lpstr>
      <vt:lpstr>Bahiana</vt:lpstr>
      <vt:lpstr>Roboto Slab Light</vt:lpstr>
      <vt:lpstr>Geek Pride Day by Slidesgo</vt:lpstr>
      <vt:lpstr>TIC-TAC-TOE</vt:lpstr>
      <vt:lpstr>INTRODUCTION</vt:lpstr>
      <vt:lpstr>INTRO!</vt:lpstr>
      <vt:lpstr>WORKING!</vt:lpstr>
      <vt:lpstr>USES OF TIC-TAC-TOE</vt:lpstr>
      <vt:lpstr>ADVANTAGES AND DISADVANTAGES</vt:lpstr>
      <vt:lpstr>SCOPE </vt:lpstr>
      <vt:lpstr>Slide 8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Namitha</dc:creator>
  <cp:lastModifiedBy>Namitha</cp:lastModifiedBy>
  <cp:revision>9</cp:revision>
  <dcterms:modified xsi:type="dcterms:W3CDTF">2023-10-29T08:47:47Z</dcterms:modified>
</cp:coreProperties>
</file>