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76" r:id="rId6"/>
    <p:sldId id="277" r:id="rId7"/>
    <p:sldId id="280" r:id="rId8"/>
    <p:sldId id="279" r:id="rId9"/>
    <p:sldId id="289" r:id="rId10"/>
    <p:sldId id="290" r:id="rId11"/>
    <p:sldId id="304" r:id="rId12"/>
    <p:sldId id="291" r:id="rId13"/>
    <p:sldId id="300" r:id="rId14"/>
    <p:sldId id="306" r:id="rId15"/>
    <p:sldId id="282" r:id="rId16"/>
    <p:sldId id="302" r:id="rId17"/>
    <p:sldId id="305" r:id="rId18"/>
    <p:sldId id="292" r:id="rId19"/>
    <p:sldId id="293" r:id="rId20"/>
    <p:sldId id="294" r:id="rId21"/>
    <p:sldId id="288" r:id="rId22"/>
    <p:sldId id="295" r:id="rId23"/>
    <p:sldId id="296" r:id="rId24"/>
    <p:sldId id="297" r:id="rId25"/>
    <p:sldId id="298" r:id="rId26"/>
    <p:sldId id="310" r:id="rId27"/>
    <p:sldId id="311" r:id="rId28"/>
    <p:sldId id="312" r:id="rId29"/>
    <p:sldId id="313"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7A09"/>
    <a:srgbClr val="09576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454" autoAdjust="0"/>
  </p:normalViewPr>
  <p:slideViewPr>
    <p:cSldViewPr snapToGrid="0" showGuides="1">
      <p:cViewPr varScale="1">
        <p:scale>
          <a:sx n="149" d="100"/>
          <a:sy n="149" d="100"/>
        </p:scale>
        <p:origin x="1184" y="184"/>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11/21/23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11/21/23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21367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86430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91211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314931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40380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794570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539123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487936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56621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110188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314781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556221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191640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98121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16290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11/21/23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11/21/23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15.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6.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2.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674996"/>
            <a:ext cx="9144000" cy="1163395"/>
          </a:xfrm>
        </p:spPr>
        <p:txBody>
          <a:bodyPr lIns="0" tIns="0" rIns="0" bIns="0" anchor="t">
            <a:spAutoFit/>
          </a:bodyPr>
          <a:lstStyle/>
          <a:p>
            <a:r>
              <a:rPr lang="en-US" b="1" dirty="0">
                <a:solidFill>
                  <a:schemeClr val="bg1"/>
                </a:solidFill>
                <a:latin typeface="Arial Black" panose="020B0A04020102020204" pitchFamily="34" charset="0"/>
              </a:rPr>
              <a:t>HR ANALYTICS</a:t>
            </a:r>
            <a:br>
              <a:rPr lang="en-US" dirty="0">
                <a:solidFill>
                  <a:schemeClr val="bg1"/>
                </a:solidFill>
              </a:rPr>
            </a:br>
            <a:r>
              <a:rPr lang="en-US" sz="2400" b="1" dirty="0">
                <a:solidFill>
                  <a:schemeClr val="accent4"/>
                </a:solidFill>
                <a:latin typeface="Arial Black" panose="020B0A04020102020204" pitchFamily="34" charset="0"/>
              </a:rPr>
              <a:t>PRESENTATION</a:t>
            </a: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Users with solid fill">
            <a:extLst>
              <a:ext uri="{FF2B5EF4-FFF2-40B4-BE49-F238E27FC236}">
                <a16:creationId xmlns:a16="http://schemas.microsoft.com/office/drawing/2014/main" id="{49C50E9C-694E-1AA3-AC84-ABE8F35AD0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64155" y="2608943"/>
            <a:ext cx="914400" cy="914400"/>
          </a:xfrm>
          <a:prstGeom prst="rect">
            <a:avLst/>
          </a:prstGeom>
        </p:spPr>
      </p:pic>
      <p:sp>
        <p:nvSpPr>
          <p:cNvPr id="12" name="Title 1">
            <a:extLst>
              <a:ext uri="{FF2B5EF4-FFF2-40B4-BE49-F238E27FC236}">
                <a16:creationId xmlns:a16="http://schemas.microsoft.com/office/drawing/2014/main" id="{97C8DED6-2114-A36A-F028-876D7007D1ED}"/>
              </a:ext>
            </a:extLst>
          </p:cNvPr>
          <p:cNvSpPr txBox="1">
            <a:spLocks/>
          </p:cNvSpPr>
          <p:nvPr/>
        </p:nvSpPr>
        <p:spPr>
          <a:xfrm>
            <a:off x="0" y="6585267"/>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- 6</a:t>
            </a:r>
            <a:endParaRPr lang="en-US" sz="1200" dirty="0">
              <a:solidFill>
                <a:schemeClr val="accent4"/>
              </a:solidFill>
              <a:latin typeface="Arial Black" panose="020B0A04020102020204" pitchFamily="34" charset="0"/>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3312757"/>
            <a:ext cx="12192000" cy="3681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EXPENSES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9083045" y="5509879"/>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displays the organization's average monthly rate. </a:t>
            </a:r>
          </a:p>
        </p:txBody>
      </p:sp>
      <p:sp>
        <p:nvSpPr>
          <p:cNvPr id="44" name="Rectangle 43">
            <a:extLst>
              <a:ext uri="{FF2B5EF4-FFF2-40B4-BE49-F238E27FC236}">
                <a16:creationId xmlns:a16="http://schemas.microsoft.com/office/drawing/2014/main" id="{71E47AC8-8358-4724-91F8-0D1B21FC5F47}"/>
              </a:ext>
            </a:extLst>
          </p:cNvPr>
          <p:cNvSpPr/>
          <p:nvPr/>
        </p:nvSpPr>
        <p:spPr>
          <a:xfrm>
            <a:off x="9412948" y="4653034"/>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404.04k</a:t>
            </a:r>
          </a:p>
        </p:txBody>
      </p:sp>
      <p:sp>
        <p:nvSpPr>
          <p:cNvPr id="45" name="Rectangle 44">
            <a:extLst>
              <a:ext uri="{FF2B5EF4-FFF2-40B4-BE49-F238E27FC236}">
                <a16:creationId xmlns:a16="http://schemas.microsoft.com/office/drawing/2014/main" id="{69F7E025-DDEC-4748-AAE9-9FA2A4BF1E49}"/>
              </a:ext>
            </a:extLst>
          </p:cNvPr>
          <p:cNvSpPr/>
          <p:nvPr/>
        </p:nvSpPr>
        <p:spPr>
          <a:xfrm>
            <a:off x="8924138" y="4260703"/>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Monthly Rate for Company</a:t>
            </a:r>
          </a:p>
        </p:txBody>
      </p:sp>
      <p:sp>
        <p:nvSpPr>
          <p:cNvPr id="21" name="Rectangle 20">
            <a:extLst>
              <a:ext uri="{FF2B5EF4-FFF2-40B4-BE49-F238E27FC236}">
                <a16:creationId xmlns:a16="http://schemas.microsoft.com/office/drawing/2014/main" id="{4C55282B-4C83-A9A8-A8A1-46807C269D22}"/>
              </a:ext>
            </a:extLst>
          </p:cNvPr>
          <p:cNvSpPr/>
          <p:nvPr/>
        </p:nvSpPr>
        <p:spPr>
          <a:xfrm>
            <a:off x="4648205" y="1366289"/>
            <a:ext cx="2743195" cy="467051"/>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monthly rate by distance from the office is displayed in this section. </a:t>
            </a:r>
          </a:p>
        </p:txBody>
      </p:sp>
      <p:sp>
        <p:nvSpPr>
          <p:cNvPr id="35" name="TextBox 34">
            <a:extLst>
              <a:ext uri="{FF2B5EF4-FFF2-40B4-BE49-F238E27FC236}">
                <a16:creationId xmlns:a16="http://schemas.microsoft.com/office/drawing/2014/main" id="{31622903-A9A0-9ABD-B35E-3EF6E7E193FF}"/>
              </a:ext>
            </a:extLst>
          </p:cNvPr>
          <p:cNvSpPr txBox="1"/>
          <p:nvPr/>
        </p:nvSpPr>
        <p:spPr>
          <a:xfrm>
            <a:off x="3113970" y="3357734"/>
            <a:ext cx="3786614" cy="338554"/>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Rate Per Month for Each Designation</a:t>
            </a:r>
            <a:endParaRPr lang="en-IN" sz="1600" b="1" dirty="0">
              <a:solidFill>
                <a:schemeClr val="tx1">
                  <a:lumMod val="75000"/>
                  <a:lumOff val="25000"/>
                </a:schemeClr>
              </a:solidFill>
              <a:latin typeface="+mj-lt"/>
              <a:ea typeface="+mj-ea"/>
              <a:cs typeface="+mj-cs"/>
            </a:endParaRPr>
          </a:p>
        </p:txBody>
      </p:sp>
      <p:pic>
        <p:nvPicPr>
          <p:cNvPr id="3" name="Picture 2">
            <a:extLst>
              <a:ext uri="{FF2B5EF4-FFF2-40B4-BE49-F238E27FC236}">
                <a16:creationId xmlns:a16="http://schemas.microsoft.com/office/drawing/2014/main" id="{B5C70268-B59E-C7F2-FC62-F68EE2FD35E8}"/>
              </a:ext>
            </a:extLst>
          </p:cNvPr>
          <p:cNvPicPr>
            <a:picLocks noChangeAspect="1"/>
          </p:cNvPicPr>
          <p:nvPr/>
        </p:nvPicPr>
        <p:blipFill>
          <a:blip r:embed="rId3"/>
          <a:stretch>
            <a:fillRect/>
          </a:stretch>
        </p:blipFill>
        <p:spPr>
          <a:xfrm>
            <a:off x="131762" y="3741267"/>
            <a:ext cx="8067675" cy="2926233"/>
          </a:xfrm>
          <a:prstGeom prst="rect">
            <a:avLst/>
          </a:prstGeom>
        </p:spPr>
      </p:pic>
      <p:pic>
        <p:nvPicPr>
          <p:cNvPr id="18" name="Picture 17">
            <a:extLst>
              <a:ext uri="{FF2B5EF4-FFF2-40B4-BE49-F238E27FC236}">
                <a16:creationId xmlns:a16="http://schemas.microsoft.com/office/drawing/2014/main" id="{DAB0809F-6B4C-C928-2275-02DC988E590E}"/>
              </a:ext>
            </a:extLst>
          </p:cNvPr>
          <p:cNvPicPr>
            <a:picLocks noChangeAspect="1"/>
          </p:cNvPicPr>
          <p:nvPr/>
        </p:nvPicPr>
        <p:blipFill>
          <a:blip r:embed="rId4"/>
          <a:stretch>
            <a:fillRect/>
          </a:stretch>
        </p:blipFill>
        <p:spPr>
          <a:xfrm>
            <a:off x="8367531" y="538431"/>
            <a:ext cx="3520167" cy="2763618"/>
          </a:xfrm>
          <a:prstGeom prst="rect">
            <a:avLst/>
          </a:prstGeom>
        </p:spPr>
      </p:pic>
      <p:sp>
        <p:nvSpPr>
          <p:cNvPr id="19" name="Rectangle 18">
            <a:extLst>
              <a:ext uri="{FF2B5EF4-FFF2-40B4-BE49-F238E27FC236}">
                <a16:creationId xmlns:a16="http://schemas.microsoft.com/office/drawing/2014/main" id="{7FB8AF57-E677-E585-412B-32D2C6F159F3}"/>
              </a:ext>
            </a:extLst>
          </p:cNvPr>
          <p:cNvSpPr/>
          <p:nvPr/>
        </p:nvSpPr>
        <p:spPr>
          <a:xfrm>
            <a:off x="4270664" y="856549"/>
            <a:ext cx="3216564"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095763"/>
                </a:solidFill>
              </a:rPr>
              <a:t>Monthly Rate By Distance</a:t>
            </a:r>
            <a:endParaRPr lang="en-IN" b="1" dirty="0">
              <a:solidFill>
                <a:srgbClr val="095763"/>
              </a:solidFill>
            </a:endParaRPr>
          </a:p>
        </p:txBody>
      </p:sp>
      <p:pic>
        <p:nvPicPr>
          <p:cNvPr id="2" name="Picture 1">
            <a:extLst>
              <a:ext uri="{FF2B5EF4-FFF2-40B4-BE49-F238E27FC236}">
                <a16:creationId xmlns:a16="http://schemas.microsoft.com/office/drawing/2014/main" id="{E160B740-3628-3EBF-43FA-17FADEEFEF16}"/>
              </a:ext>
            </a:extLst>
          </p:cNvPr>
          <p:cNvPicPr>
            <a:picLocks noChangeAspect="1"/>
          </p:cNvPicPr>
          <p:nvPr/>
        </p:nvPicPr>
        <p:blipFill>
          <a:blip r:embed="rId5"/>
          <a:stretch>
            <a:fillRect/>
          </a:stretch>
        </p:blipFill>
        <p:spPr>
          <a:xfrm>
            <a:off x="10830875" y="6620227"/>
            <a:ext cx="1353429" cy="329213"/>
          </a:xfrm>
          <a:prstGeom prst="rect">
            <a:avLst/>
          </a:prstGeom>
        </p:spPr>
      </p:pic>
      <p:sp>
        <p:nvSpPr>
          <p:cNvPr id="6" name="Rectangle 5">
            <a:extLst>
              <a:ext uri="{FF2B5EF4-FFF2-40B4-BE49-F238E27FC236}">
                <a16:creationId xmlns:a16="http://schemas.microsoft.com/office/drawing/2014/main" id="{7E7D7119-AA6B-3E50-A540-8A196691D433}"/>
              </a:ext>
            </a:extLst>
          </p:cNvPr>
          <p:cNvSpPr/>
          <p:nvPr/>
        </p:nvSpPr>
        <p:spPr>
          <a:xfrm>
            <a:off x="1470355" y="1105301"/>
            <a:ext cx="953612"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799</a:t>
            </a:r>
          </a:p>
        </p:txBody>
      </p:sp>
      <p:sp>
        <p:nvSpPr>
          <p:cNvPr id="7" name="Rectangle 6">
            <a:extLst>
              <a:ext uri="{FF2B5EF4-FFF2-40B4-BE49-F238E27FC236}">
                <a16:creationId xmlns:a16="http://schemas.microsoft.com/office/drawing/2014/main" id="{D44CEF60-F16A-8B13-4699-53A9C0BA7C9D}"/>
              </a:ext>
            </a:extLst>
          </p:cNvPr>
          <p:cNvSpPr/>
          <p:nvPr/>
        </p:nvSpPr>
        <p:spPr>
          <a:xfrm>
            <a:off x="638644" y="819960"/>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Daily Rate for Company</a:t>
            </a:r>
          </a:p>
        </p:txBody>
      </p:sp>
      <p:sp>
        <p:nvSpPr>
          <p:cNvPr id="10" name="Rectangle 9">
            <a:extLst>
              <a:ext uri="{FF2B5EF4-FFF2-40B4-BE49-F238E27FC236}">
                <a16:creationId xmlns:a16="http://schemas.microsoft.com/office/drawing/2014/main" id="{15A00892-E7C6-4F75-F150-DFF28713861B}"/>
              </a:ext>
            </a:extLst>
          </p:cNvPr>
          <p:cNvSpPr/>
          <p:nvPr/>
        </p:nvSpPr>
        <p:spPr>
          <a:xfrm>
            <a:off x="1525607" y="2301333"/>
            <a:ext cx="953612"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115</a:t>
            </a:r>
          </a:p>
        </p:txBody>
      </p:sp>
      <p:sp>
        <p:nvSpPr>
          <p:cNvPr id="12" name="Rectangle 11">
            <a:extLst>
              <a:ext uri="{FF2B5EF4-FFF2-40B4-BE49-F238E27FC236}">
                <a16:creationId xmlns:a16="http://schemas.microsoft.com/office/drawing/2014/main" id="{E13D46CC-4A0D-B864-84AF-1C432473B168}"/>
              </a:ext>
            </a:extLst>
          </p:cNvPr>
          <p:cNvSpPr/>
          <p:nvPr/>
        </p:nvSpPr>
        <p:spPr>
          <a:xfrm>
            <a:off x="693896" y="2015992"/>
            <a:ext cx="3039262"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Hourly Rate for Company</a:t>
            </a:r>
          </a:p>
        </p:txBody>
      </p:sp>
    </p:spTree>
    <p:extLst>
      <p:ext uri="{BB962C8B-B14F-4D97-AF65-F5344CB8AC3E}">
        <p14:creationId xmlns:p14="http://schemas.microsoft.com/office/powerpoint/2010/main" val="99068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EXPENSES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853045" y="1541427"/>
            <a:ext cx="2900217"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monthly rate broken down by Education field is shown in the chart. </a:t>
            </a:r>
          </a:p>
        </p:txBody>
      </p:sp>
      <p:sp>
        <p:nvSpPr>
          <p:cNvPr id="6" name="TextBox 5">
            <a:extLst>
              <a:ext uri="{FF2B5EF4-FFF2-40B4-BE49-F238E27FC236}">
                <a16:creationId xmlns:a16="http://schemas.microsoft.com/office/drawing/2014/main" id="{200141BE-6EE3-B53F-657B-DE1056E76C13}"/>
              </a:ext>
            </a:extLst>
          </p:cNvPr>
          <p:cNvSpPr txBox="1"/>
          <p:nvPr/>
        </p:nvSpPr>
        <p:spPr>
          <a:xfrm>
            <a:off x="7793685" y="4157736"/>
            <a:ext cx="3733715"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MONTHLY RATE BY WORKING YEARS </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With respect to working years in the organization, the Donut chart displays the monthly rate and percentage. </a:t>
            </a:r>
          </a:p>
        </p:txBody>
      </p:sp>
      <p:sp>
        <p:nvSpPr>
          <p:cNvPr id="17" name="TextBox 16">
            <a:extLst>
              <a:ext uri="{FF2B5EF4-FFF2-40B4-BE49-F238E27FC236}">
                <a16:creationId xmlns:a16="http://schemas.microsoft.com/office/drawing/2014/main" id="{72AF705C-B4F7-AB95-C451-021CEEA9F8AD}"/>
              </a:ext>
            </a:extLst>
          </p:cNvPr>
          <p:cNvSpPr txBox="1"/>
          <p:nvPr/>
        </p:nvSpPr>
        <p:spPr>
          <a:xfrm>
            <a:off x="228600" y="950368"/>
            <a:ext cx="4417291" cy="313932"/>
          </a:xfrm>
          <a:prstGeom prst="rect">
            <a:avLst/>
          </a:prstGeom>
          <a:noFill/>
        </p:spPr>
        <p:txBody>
          <a:bodyPr wrap="squar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MONTHLY RATE BY EDUCATION FIELD</a:t>
            </a:r>
            <a:endParaRPr lang="en-IN" sz="1600" b="1" dirty="0">
              <a:solidFill>
                <a:schemeClr val="accent3">
                  <a:lumMod val="50000"/>
                </a:schemeClr>
              </a:solidFill>
              <a:latin typeface="+mj-lt"/>
              <a:ea typeface="+mj-ea"/>
              <a:cs typeface="+mj-cs"/>
            </a:endParaRPr>
          </a:p>
        </p:txBody>
      </p:sp>
      <p:pic>
        <p:nvPicPr>
          <p:cNvPr id="5" name="Picture 4">
            <a:extLst>
              <a:ext uri="{FF2B5EF4-FFF2-40B4-BE49-F238E27FC236}">
                <a16:creationId xmlns:a16="http://schemas.microsoft.com/office/drawing/2014/main" id="{CB61A8EF-B39E-6E2D-F1CE-4C27F03C27EB}"/>
              </a:ext>
            </a:extLst>
          </p:cNvPr>
          <p:cNvPicPr>
            <a:picLocks noChangeAspect="1"/>
          </p:cNvPicPr>
          <p:nvPr/>
        </p:nvPicPr>
        <p:blipFill>
          <a:blip r:embed="rId3"/>
          <a:stretch>
            <a:fillRect/>
          </a:stretch>
        </p:blipFill>
        <p:spPr>
          <a:xfrm>
            <a:off x="64763" y="3423780"/>
            <a:ext cx="5561755" cy="3352798"/>
          </a:xfrm>
          <a:prstGeom prst="rect">
            <a:avLst/>
          </a:prstGeom>
        </p:spPr>
      </p:pic>
      <p:pic>
        <p:nvPicPr>
          <p:cNvPr id="10" name="Picture 9">
            <a:extLst>
              <a:ext uri="{FF2B5EF4-FFF2-40B4-BE49-F238E27FC236}">
                <a16:creationId xmlns:a16="http://schemas.microsoft.com/office/drawing/2014/main" id="{4F078032-DB02-5DEA-F66F-724820FA9B6F}"/>
              </a:ext>
            </a:extLst>
          </p:cNvPr>
          <p:cNvPicPr>
            <a:picLocks noChangeAspect="1"/>
          </p:cNvPicPr>
          <p:nvPr/>
        </p:nvPicPr>
        <p:blipFill>
          <a:blip r:embed="rId4"/>
          <a:stretch>
            <a:fillRect/>
          </a:stretch>
        </p:blipFill>
        <p:spPr>
          <a:xfrm>
            <a:off x="5626518" y="808851"/>
            <a:ext cx="6270207" cy="2352809"/>
          </a:xfrm>
          <a:prstGeom prst="rect">
            <a:avLst/>
          </a:prstGeom>
        </p:spPr>
      </p:pic>
      <p:pic>
        <p:nvPicPr>
          <p:cNvPr id="3" name="Picture 2">
            <a:extLst>
              <a:ext uri="{FF2B5EF4-FFF2-40B4-BE49-F238E27FC236}">
                <a16:creationId xmlns:a16="http://schemas.microsoft.com/office/drawing/2014/main" id="{382383EA-792E-395C-864F-7E3D6B40BE77}"/>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894668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39150" y="522898"/>
            <a:ext cx="37528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57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0C1A7A-78BB-48B4-B5CE-2B9C34E5E67B}"/>
              </a:ext>
            </a:extLst>
          </p:cNvPr>
          <p:cNvSpPr/>
          <p:nvPr/>
        </p:nvSpPr>
        <p:spPr>
          <a:xfrm>
            <a:off x="7652856" y="3241039"/>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displays the average percentage of wage increases per department.</a:t>
            </a:r>
          </a:p>
        </p:txBody>
      </p:sp>
      <p:sp>
        <p:nvSpPr>
          <p:cNvPr id="13" name="Rectangle 12">
            <a:extLst>
              <a:ext uri="{FF2B5EF4-FFF2-40B4-BE49-F238E27FC236}">
                <a16:creationId xmlns:a16="http://schemas.microsoft.com/office/drawing/2014/main" id="{53CF038C-66AF-4E81-9068-703EC0088620}"/>
              </a:ext>
            </a:extLst>
          </p:cNvPr>
          <p:cNvSpPr/>
          <p:nvPr/>
        </p:nvSpPr>
        <p:spPr>
          <a:xfrm>
            <a:off x="376076" y="1440551"/>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shows the average % increase in wages based on distance.</a:t>
            </a:r>
            <a:r>
              <a:rPr lang="en-US" sz="1400" dirty="0">
                <a:solidFill>
                  <a:schemeClr val="tx1">
                    <a:lumMod val="75000"/>
                    <a:lumOff val="25000"/>
                  </a:schemeClr>
                </a:solidFill>
                <a:cs typeface="Segoe UI" panose="020B0502040204020203" pitchFamily="34" charset="0"/>
              </a:rPr>
              <a:t> </a:t>
            </a:r>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2502836" y="950484"/>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Rectangle 28">
            <a:extLst>
              <a:ext uri="{FF2B5EF4-FFF2-40B4-BE49-F238E27FC236}">
                <a16:creationId xmlns:a16="http://schemas.microsoft.com/office/drawing/2014/main" id="{8A3B5B37-9777-75A7-8323-68C56BDE213F}"/>
              </a:ext>
            </a:extLst>
          </p:cNvPr>
          <p:cNvSpPr/>
          <p:nvPr/>
        </p:nvSpPr>
        <p:spPr>
          <a:xfrm>
            <a:off x="11129818" y="2327349"/>
            <a:ext cx="539405" cy="273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chemeClr val="accent1">
                  <a:lumMod val="75000"/>
                </a:schemeClr>
              </a:solidFill>
            </a:endParaRPr>
          </a:p>
        </p:txBody>
      </p:sp>
      <p:sp>
        <p:nvSpPr>
          <p:cNvPr id="30" name="Rectangle 29">
            <a:extLst>
              <a:ext uri="{FF2B5EF4-FFF2-40B4-BE49-F238E27FC236}">
                <a16:creationId xmlns:a16="http://schemas.microsoft.com/office/drawing/2014/main" id="{FA0B85BC-05D7-F62E-ADE0-8E800CAB155E}"/>
              </a:ext>
            </a:extLst>
          </p:cNvPr>
          <p:cNvSpPr/>
          <p:nvPr/>
        </p:nvSpPr>
        <p:spPr>
          <a:xfrm>
            <a:off x="9552086" y="2322964"/>
            <a:ext cx="539405" cy="2780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rgbClr val="C00000"/>
              </a:solidFill>
            </a:endParaRPr>
          </a:p>
        </p:txBody>
      </p:sp>
      <p:sp>
        <p:nvSpPr>
          <p:cNvPr id="31" name="Rectangle 30">
            <a:extLst>
              <a:ext uri="{FF2B5EF4-FFF2-40B4-BE49-F238E27FC236}">
                <a16:creationId xmlns:a16="http://schemas.microsoft.com/office/drawing/2014/main" id="{342F94EE-33AF-B64C-BCB7-767D9760C9E5}"/>
              </a:ext>
            </a:extLst>
          </p:cNvPr>
          <p:cNvSpPr/>
          <p:nvPr/>
        </p:nvSpPr>
        <p:spPr>
          <a:xfrm>
            <a:off x="8083102" y="2297481"/>
            <a:ext cx="539405" cy="4898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900" b="1" dirty="0">
              <a:solidFill>
                <a:srgbClr val="C00000"/>
              </a:solidFill>
            </a:endParaRPr>
          </a:p>
        </p:txBody>
      </p:sp>
      <p:sp>
        <p:nvSpPr>
          <p:cNvPr id="32" name="Rectangle 31">
            <a:extLst>
              <a:ext uri="{FF2B5EF4-FFF2-40B4-BE49-F238E27FC236}">
                <a16:creationId xmlns:a16="http://schemas.microsoft.com/office/drawing/2014/main" id="{AB4EB04B-981E-78C4-7D02-B5AA1E90278B}"/>
              </a:ext>
            </a:extLst>
          </p:cNvPr>
          <p:cNvSpPr/>
          <p:nvPr/>
        </p:nvSpPr>
        <p:spPr>
          <a:xfrm>
            <a:off x="7786255" y="1597891"/>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2">
                    <a:lumMod val="75000"/>
                  </a:schemeClr>
                </a:solidFill>
              </a:rPr>
              <a:t>SOFTWARE</a:t>
            </a:r>
            <a:endParaRPr lang="en-IN" sz="900" b="1" dirty="0">
              <a:solidFill>
                <a:schemeClr val="tx2">
                  <a:lumMod val="75000"/>
                </a:schemeClr>
              </a:solidFill>
            </a:endParaRPr>
          </a:p>
        </p:txBody>
      </p:sp>
      <p:sp>
        <p:nvSpPr>
          <p:cNvPr id="33" name="Rectangle 32">
            <a:extLst>
              <a:ext uri="{FF2B5EF4-FFF2-40B4-BE49-F238E27FC236}">
                <a16:creationId xmlns:a16="http://schemas.microsoft.com/office/drawing/2014/main" id="{45ECF51A-7242-4A06-9945-2B845F28A762}"/>
              </a:ext>
            </a:extLst>
          </p:cNvPr>
          <p:cNvSpPr/>
          <p:nvPr/>
        </p:nvSpPr>
        <p:spPr>
          <a:xfrm>
            <a:off x="9385343" y="1585865"/>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HR</a:t>
            </a:r>
            <a:endParaRPr lang="en-IN" sz="1000" b="1" dirty="0">
              <a:solidFill>
                <a:schemeClr val="tx2">
                  <a:lumMod val="75000"/>
                </a:schemeClr>
              </a:solidFill>
            </a:endParaRPr>
          </a:p>
        </p:txBody>
      </p:sp>
      <p:sp>
        <p:nvSpPr>
          <p:cNvPr id="34" name="Rectangle 33">
            <a:extLst>
              <a:ext uri="{FF2B5EF4-FFF2-40B4-BE49-F238E27FC236}">
                <a16:creationId xmlns:a16="http://schemas.microsoft.com/office/drawing/2014/main" id="{B0D178E5-0126-88E1-9E9B-0D73C9BC2D57}"/>
              </a:ext>
            </a:extLst>
          </p:cNvPr>
          <p:cNvSpPr/>
          <p:nvPr/>
        </p:nvSpPr>
        <p:spPr>
          <a:xfrm>
            <a:off x="10919537" y="1569158"/>
            <a:ext cx="932872" cy="2098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2">
                    <a:lumMod val="75000"/>
                  </a:schemeClr>
                </a:solidFill>
              </a:rPr>
              <a:t>HARDWARE</a:t>
            </a:r>
            <a:endParaRPr lang="en-IN" sz="1000" b="1" dirty="0">
              <a:solidFill>
                <a:schemeClr val="tx2">
                  <a:lumMod val="75000"/>
                </a:schemeClr>
              </a:solidFill>
            </a:endParaRPr>
          </a:p>
        </p:txBody>
      </p:sp>
      <p:pic>
        <p:nvPicPr>
          <p:cNvPr id="36" name="Picture 35">
            <a:extLst>
              <a:ext uri="{FF2B5EF4-FFF2-40B4-BE49-F238E27FC236}">
                <a16:creationId xmlns:a16="http://schemas.microsoft.com/office/drawing/2014/main" id="{8FF11396-CA20-3BD7-A366-77B399F112E0}"/>
              </a:ext>
            </a:extLst>
          </p:cNvPr>
          <p:cNvPicPr>
            <a:picLocks noChangeAspect="1"/>
          </p:cNvPicPr>
          <p:nvPr/>
        </p:nvPicPr>
        <p:blipFill>
          <a:blip r:embed="rId3"/>
          <a:stretch>
            <a:fillRect/>
          </a:stretch>
        </p:blipFill>
        <p:spPr>
          <a:xfrm>
            <a:off x="7536103" y="1963662"/>
            <a:ext cx="1518430" cy="1156074"/>
          </a:xfrm>
          <a:prstGeom prst="rect">
            <a:avLst/>
          </a:prstGeom>
        </p:spPr>
      </p:pic>
      <p:pic>
        <p:nvPicPr>
          <p:cNvPr id="42" name="Picture 41">
            <a:extLst>
              <a:ext uri="{FF2B5EF4-FFF2-40B4-BE49-F238E27FC236}">
                <a16:creationId xmlns:a16="http://schemas.microsoft.com/office/drawing/2014/main" id="{817F4C32-2876-882D-F6FC-7EC308E8ECA5}"/>
              </a:ext>
            </a:extLst>
          </p:cNvPr>
          <p:cNvPicPr>
            <a:picLocks noChangeAspect="1"/>
          </p:cNvPicPr>
          <p:nvPr/>
        </p:nvPicPr>
        <p:blipFill>
          <a:blip r:embed="rId4"/>
          <a:stretch>
            <a:fillRect/>
          </a:stretch>
        </p:blipFill>
        <p:spPr>
          <a:xfrm>
            <a:off x="9220384" y="1902921"/>
            <a:ext cx="1425596" cy="1194499"/>
          </a:xfrm>
          <a:prstGeom prst="rect">
            <a:avLst/>
          </a:prstGeom>
        </p:spPr>
      </p:pic>
      <p:pic>
        <p:nvPicPr>
          <p:cNvPr id="44" name="Picture 43">
            <a:extLst>
              <a:ext uri="{FF2B5EF4-FFF2-40B4-BE49-F238E27FC236}">
                <a16:creationId xmlns:a16="http://schemas.microsoft.com/office/drawing/2014/main" id="{23AFD7B9-BD07-070C-B709-97496BE12CA2}"/>
              </a:ext>
            </a:extLst>
          </p:cNvPr>
          <p:cNvPicPr>
            <a:picLocks noChangeAspect="1"/>
          </p:cNvPicPr>
          <p:nvPr/>
        </p:nvPicPr>
        <p:blipFill>
          <a:blip r:embed="rId5"/>
          <a:stretch>
            <a:fillRect/>
          </a:stretch>
        </p:blipFill>
        <p:spPr>
          <a:xfrm>
            <a:off x="10754345" y="1902921"/>
            <a:ext cx="1425596" cy="1171483"/>
          </a:xfrm>
          <a:prstGeom prst="rect">
            <a:avLst/>
          </a:prstGeom>
        </p:spPr>
      </p:pic>
      <p:sp>
        <p:nvSpPr>
          <p:cNvPr id="45" name="Rectangle 44">
            <a:extLst>
              <a:ext uri="{FF2B5EF4-FFF2-40B4-BE49-F238E27FC236}">
                <a16:creationId xmlns:a16="http://schemas.microsoft.com/office/drawing/2014/main" id="{29BD7A11-4833-FFDF-11E5-B58E8637F28E}"/>
              </a:ext>
            </a:extLst>
          </p:cNvPr>
          <p:cNvSpPr/>
          <p:nvPr/>
        </p:nvSpPr>
        <p:spPr>
          <a:xfrm>
            <a:off x="7944157" y="2285717"/>
            <a:ext cx="721737" cy="4662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CB7A09"/>
                </a:solidFill>
                <a:latin typeface="Arial Black" panose="020B0A04020102020204" pitchFamily="34" charset="0"/>
              </a:rPr>
              <a:t>24.71%</a:t>
            </a:r>
          </a:p>
        </p:txBody>
      </p:sp>
      <p:sp>
        <p:nvSpPr>
          <p:cNvPr id="47" name="TextBox 46">
            <a:extLst>
              <a:ext uri="{FF2B5EF4-FFF2-40B4-BE49-F238E27FC236}">
                <a16:creationId xmlns:a16="http://schemas.microsoft.com/office/drawing/2014/main" id="{CBE4651A-ADC2-4487-5F6B-8C4D12F9702A}"/>
              </a:ext>
            </a:extLst>
          </p:cNvPr>
          <p:cNvSpPr txBox="1"/>
          <p:nvPr/>
        </p:nvSpPr>
        <p:spPr>
          <a:xfrm>
            <a:off x="9601533" y="2360232"/>
            <a:ext cx="821660" cy="246221"/>
          </a:xfrm>
          <a:prstGeom prst="rect">
            <a:avLst/>
          </a:prstGeom>
          <a:noFill/>
        </p:spPr>
        <p:txBody>
          <a:bodyPr wrap="square">
            <a:spAutoFit/>
          </a:bodyPr>
          <a:lstStyle/>
          <a:p>
            <a:r>
              <a:rPr lang="en-IN" sz="1000" b="1" dirty="0">
                <a:solidFill>
                  <a:srgbClr val="CB7A09"/>
                </a:solidFill>
                <a:latin typeface="Arial Black" panose="020B0A04020102020204" pitchFamily="34" charset="0"/>
              </a:rPr>
              <a:t>24.71%</a:t>
            </a:r>
          </a:p>
        </p:txBody>
      </p:sp>
      <p:sp>
        <p:nvSpPr>
          <p:cNvPr id="48" name="Rectangle 47">
            <a:extLst>
              <a:ext uri="{FF2B5EF4-FFF2-40B4-BE49-F238E27FC236}">
                <a16:creationId xmlns:a16="http://schemas.microsoft.com/office/drawing/2014/main" id="{CB7CFFA6-B24E-4E48-9008-3D1E669A0F5D}"/>
              </a:ext>
            </a:extLst>
          </p:cNvPr>
          <p:cNvSpPr/>
          <p:nvPr/>
        </p:nvSpPr>
        <p:spPr>
          <a:xfrm>
            <a:off x="11114280" y="2277493"/>
            <a:ext cx="738129" cy="371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rgbClr val="CB7A09"/>
                </a:solidFill>
                <a:latin typeface="Arial Black" panose="020B0A04020102020204" pitchFamily="34" charset="0"/>
              </a:rPr>
              <a:t>24.55%</a:t>
            </a:r>
          </a:p>
        </p:txBody>
      </p:sp>
      <p:pic>
        <p:nvPicPr>
          <p:cNvPr id="50" name="Picture 49">
            <a:extLst>
              <a:ext uri="{FF2B5EF4-FFF2-40B4-BE49-F238E27FC236}">
                <a16:creationId xmlns:a16="http://schemas.microsoft.com/office/drawing/2014/main" id="{291B2289-0082-CA2C-DC0A-67AE37E53B02}"/>
              </a:ext>
            </a:extLst>
          </p:cNvPr>
          <p:cNvPicPr>
            <a:picLocks noChangeAspect="1"/>
          </p:cNvPicPr>
          <p:nvPr/>
        </p:nvPicPr>
        <p:blipFill>
          <a:blip r:embed="rId6"/>
          <a:stretch>
            <a:fillRect/>
          </a:stretch>
        </p:blipFill>
        <p:spPr>
          <a:xfrm>
            <a:off x="376076" y="3000014"/>
            <a:ext cx="4436197" cy="3572068"/>
          </a:xfrm>
          <a:prstGeom prst="rect">
            <a:avLst/>
          </a:prstGeom>
        </p:spPr>
      </p:pic>
      <p:sp>
        <p:nvSpPr>
          <p:cNvPr id="52" name="TextBox 51">
            <a:extLst>
              <a:ext uri="{FF2B5EF4-FFF2-40B4-BE49-F238E27FC236}">
                <a16:creationId xmlns:a16="http://schemas.microsoft.com/office/drawing/2014/main" id="{0C404AC7-A7C5-C6DF-F737-E2875CE524FA}"/>
              </a:ext>
            </a:extLst>
          </p:cNvPr>
          <p:cNvSpPr txBox="1"/>
          <p:nvPr/>
        </p:nvSpPr>
        <p:spPr>
          <a:xfrm>
            <a:off x="853864" y="2517874"/>
            <a:ext cx="4329979" cy="341632"/>
          </a:xfrm>
          <a:prstGeom prst="rect">
            <a:avLst/>
          </a:prstGeom>
          <a:noFill/>
        </p:spPr>
        <p:txBody>
          <a:bodyPr wrap="square">
            <a:spAutoFit/>
          </a:bodyPr>
          <a:lstStyle/>
          <a:p>
            <a:pPr algn="ctr">
              <a:lnSpc>
                <a:spcPct val="90000"/>
              </a:lnSpc>
              <a:spcBef>
                <a:spcPct val="0"/>
              </a:spcBef>
            </a:pPr>
            <a:r>
              <a:rPr lang="en-US" sz="1800" b="1" dirty="0">
                <a:solidFill>
                  <a:schemeClr val="tx1">
                    <a:lumMod val="75000"/>
                    <a:lumOff val="25000"/>
                  </a:schemeClr>
                </a:solidFill>
                <a:latin typeface="+mj-lt"/>
                <a:ea typeface="+mj-ea"/>
                <a:cs typeface="+mj-cs"/>
              </a:rPr>
              <a:t>AVG.HIKE BY DISTANCE</a:t>
            </a:r>
            <a:endParaRPr lang="en-IN" sz="1800" b="1" dirty="0">
              <a:solidFill>
                <a:schemeClr val="tx1">
                  <a:lumMod val="75000"/>
                  <a:lumOff val="25000"/>
                </a:schemeClr>
              </a:solidFill>
              <a:latin typeface="+mj-lt"/>
              <a:ea typeface="+mj-ea"/>
              <a:cs typeface="+mj-cs"/>
            </a:endParaRPr>
          </a:p>
        </p:txBody>
      </p:sp>
      <p:pic>
        <p:nvPicPr>
          <p:cNvPr id="2" name="Picture 1">
            <a:extLst>
              <a:ext uri="{FF2B5EF4-FFF2-40B4-BE49-F238E27FC236}">
                <a16:creationId xmlns:a16="http://schemas.microsoft.com/office/drawing/2014/main" id="{CA2233C3-C04B-0E97-C5FA-38510A9C9C99}"/>
              </a:ext>
            </a:extLst>
          </p:cNvPr>
          <p:cNvPicPr>
            <a:picLocks noChangeAspect="1"/>
          </p:cNvPicPr>
          <p:nvPr/>
        </p:nvPicPr>
        <p:blipFill>
          <a:blip r:embed="rId7"/>
          <a:stretch>
            <a:fillRect/>
          </a:stretch>
        </p:blipFill>
        <p:spPr>
          <a:xfrm>
            <a:off x="10830875" y="6528787"/>
            <a:ext cx="1353429" cy="329213"/>
          </a:xfrm>
          <a:prstGeom prst="rect">
            <a:avLst/>
          </a:prstGeom>
        </p:spPr>
      </p:pic>
      <p:sp>
        <p:nvSpPr>
          <p:cNvPr id="5" name="Rectangle 4">
            <a:extLst>
              <a:ext uri="{FF2B5EF4-FFF2-40B4-BE49-F238E27FC236}">
                <a16:creationId xmlns:a16="http://schemas.microsoft.com/office/drawing/2014/main" id="{3A1F883A-EF22-2914-CCB9-6EBE14A75A37}"/>
              </a:ext>
            </a:extLst>
          </p:cNvPr>
          <p:cNvSpPr/>
          <p:nvPr/>
        </p:nvSpPr>
        <p:spPr>
          <a:xfrm>
            <a:off x="9096007" y="4466286"/>
            <a:ext cx="17490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24.62%</a:t>
            </a:r>
          </a:p>
        </p:txBody>
      </p:sp>
      <p:sp>
        <p:nvSpPr>
          <p:cNvPr id="6" name="Rectangle 5">
            <a:extLst>
              <a:ext uri="{FF2B5EF4-FFF2-40B4-BE49-F238E27FC236}">
                <a16:creationId xmlns:a16="http://schemas.microsoft.com/office/drawing/2014/main" id="{AC161C04-8C5C-8131-E839-AF63A3D09B8A}"/>
              </a:ext>
            </a:extLst>
          </p:cNvPr>
          <p:cNvSpPr/>
          <p:nvPr/>
        </p:nvSpPr>
        <p:spPr>
          <a:xfrm>
            <a:off x="9096007" y="4186160"/>
            <a:ext cx="151400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Avg. Salary Hike </a:t>
            </a:r>
          </a:p>
        </p:txBody>
      </p:sp>
      <p:sp>
        <p:nvSpPr>
          <p:cNvPr id="9" name="Rectangle 8">
            <a:extLst>
              <a:ext uri="{FF2B5EF4-FFF2-40B4-BE49-F238E27FC236}">
                <a16:creationId xmlns:a16="http://schemas.microsoft.com/office/drawing/2014/main" id="{40827A78-4648-4F6C-930A-80CA5B133FC1}"/>
              </a:ext>
            </a:extLst>
          </p:cNvPr>
          <p:cNvSpPr/>
          <p:nvPr/>
        </p:nvSpPr>
        <p:spPr>
          <a:xfrm>
            <a:off x="9096007" y="5644756"/>
            <a:ext cx="17490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49.00%</a:t>
            </a:r>
          </a:p>
        </p:txBody>
      </p:sp>
      <p:sp>
        <p:nvSpPr>
          <p:cNvPr id="10" name="Rectangle 9">
            <a:extLst>
              <a:ext uri="{FF2B5EF4-FFF2-40B4-BE49-F238E27FC236}">
                <a16:creationId xmlns:a16="http://schemas.microsoft.com/office/drawing/2014/main" id="{EECC6EEB-B348-CCD9-99BA-125182943A53}"/>
              </a:ext>
            </a:extLst>
          </p:cNvPr>
          <p:cNvSpPr/>
          <p:nvPr/>
        </p:nvSpPr>
        <p:spPr>
          <a:xfrm>
            <a:off x="9096007" y="5364630"/>
            <a:ext cx="1514006"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MAX Salary Hike </a:t>
            </a:r>
          </a:p>
        </p:txBody>
      </p:sp>
    </p:spTree>
    <p:extLst>
      <p:ext uri="{BB962C8B-B14F-4D97-AF65-F5344CB8AC3E}">
        <p14:creationId xmlns:p14="http://schemas.microsoft.com/office/powerpoint/2010/main" val="1061713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562975" y="522898"/>
            <a:ext cx="36290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6290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34223"/>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pay increase by working years is displayed here. </a:t>
            </a: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pay increase by organizational designation is displayed in this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42407" y="943406"/>
            <a:ext cx="479169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SALARY HIKE BY YEARS WORKING GROUP</a:t>
            </a:r>
            <a:endParaRPr lang="en-IN" sz="1600" b="1" dirty="0">
              <a:solidFill>
                <a:schemeClr val="accent3">
                  <a:lumMod val="50000"/>
                </a:schemeClr>
              </a:solidFill>
              <a:latin typeface="+mj-lt"/>
              <a:ea typeface="+mj-ea"/>
              <a:cs typeface="+mj-cs"/>
            </a:endParaRPr>
          </a:p>
        </p:txBody>
      </p:sp>
      <p:sp>
        <p:nvSpPr>
          <p:cNvPr id="12" name="TextBox 11">
            <a:extLst>
              <a:ext uri="{FF2B5EF4-FFF2-40B4-BE49-F238E27FC236}">
                <a16:creationId xmlns:a16="http://schemas.microsoft.com/office/drawing/2014/main" id="{01025C88-7E1A-DD90-0D43-461EED9575E7}"/>
              </a:ext>
            </a:extLst>
          </p:cNvPr>
          <p:cNvSpPr txBox="1"/>
          <p:nvPr/>
        </p:nvSpPr>
        <p:spPr>
          <a:xfrm>
            <a:off x="8197641" y="4108408"/>
            <a:ext cx="2925802"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HIKE BY DESIGNATION</a:t>
            </a:r>
            <a:endParaRPr lang="en-IN" sz="1600" b="1" dirty="0">
              <a:solidFill>
                <a:schemeClr val="accent3">
                  <a:lumMod val="50000"/>
                </a:schemeClr>
              </a:solidFill>
              <a:latin typeface="+mj-lt"/>
              <a:ea typeface="+mj-ea"/>
              <a:cs typeface="+mj-cs"/>
            </a:endParaRPr>
          </a:p>
        </p:txBody>
      </p:sp>
      <p:pic>
        <p:nvPicPr>
          <p:cNvPr id="9" name="Picture 8">
            <a:extLst>
              <a:ext uri="{FF2B5EF4-FFF2-40B4-BE49-F238E27FC236}">
                <a16:creationId xmlns:a16="http://schemas.microsoft.com/office/drawing/2014/main" id="{36EA1C80-72E5-06DB-FEB1-E2C34C12BEB7}"/>
              </a:ext>
            </a:extLst>
          </p:cNvPr>
          <p:cNvPicPr>
            <a:picLocks noChangeAspect="1"/>
          </p:cNvPicPr>
          <p:nvPr/>
        </p:nvPicPr>
        <p:blipFill>
          <a:blip r:embed="rId3"/>
          <a:stretch>
            <a:fillRect/>
          </a:stretch>
        </p:blipFill>
        <p:spPr>
          <a:xfrm>
            <a:off x="8383513" y="600589"/>
            <a:ext cx="3388694" cy="2823189"/>
          </a:xfrm>
          <a:prstGeom prst="rect">
            <a:avLst/>
          </a:prstGeom>
        </p:spPr>
      </p:pic>
      <p:pic>
        <p:nvPicPr>
          <p:cNvPr id="15" name="Picture 14">
            <a:extLst>
              <a:ext uri="{FF2B5EF4-FFF2-40B4-BE49-F238E27FC236}">
                <a16:creationId xmlns:a16="http://schemas.microsoft.com/office/drawing/2014/main" id="{82EF0959-5846-DF24-2A36-744527406B7F}"/>
              </a:ext>
            </a:extLst>
          </p:cNvPr>
          <p:cNvPicPr>
            <a:picLocks noChangeAspect="1"/>
          </p:cNvPicPr>
          <p:nvPr/>
        </p:nvPicPr>
        <p:blipFill>
          <a:blip r:embed="rId4"/>
          <a:stretch>
            <a:fillRect/>
          </a:stretch>
        </p:blipFill>
        <p:spPr>
          <a:xfrm>
            <a:off x="228600" y="3600950"/>
            <a:ext cx="6862715" cy="3434216"/>
          </a:xfrm>
          <a:prstGeom prst="rect">
            <a:avLst/>
          </a:prstGeom>
        </p:spPr>
      </p:pic>
      <p:sp>
        <p:nvSpPr>
          <p:cNvPr id="3" name="TextBox 2">
            <a:extLst>
              <a:ext uri="{FF2B5EF4-FFF2-40B4-BE49-F238E27FC236}">
                <a16:creationId xmlns:a16="http://schemas.microsoft.com/office/drawing/2014/main" id="{5A1A4673-98B4-B1F5-2438-8A88B56237F0}"/>
              </a:ext>
            </a:extLst>
          </p:cNvPr>
          <p:cNvSpPr txBox="1"/>
          <p:nvPr/>
        </p:nvSpPr>
        <p:spPr>
          <a:xfrm>
            <a:off x="9199996" y="1561740"/>
            <a:ext cx="2032677" cy="261610"/>
          </a:xfrm>
          <a:prstGeom prst="rect">
            <a:avLst/>
          </a:prstGeom>
          <a:noFill/>
        </p:spPr>
        <p:txBody>
          <a:bodyPr wrap="square" rtlCol="0">
            <a:spAutoFit/>
          </a:bodyPr>
          <a:lstStyle/>
          <a:p>
            <a:r>
              <a:rPr lang="en-IN" sz="1050" dirty="0">
                <a:latin typeface="Arial Black" panose="020B0A04020102020204" pitchFamily="34" charset="0"/>
              </a:rPr>
              <a:t>AVG. SALARY HIKE</a:t>
            </a:r>
          </a:p>
        </p:txBody>
      </p:sp>
      <p:sp>
        <p:nvSpPr>
          <p:cNvPr id="4" name="TextBox 3">
            <a:extLst>
              <a:ext uri="{FF2B5EF4-FFF2-40B4-BE49-F238E27FC236}">
                <a16:creationId xmlns:a16="http://schemas.microsoft.com/office/drawing/2014/main" id="{D10478D2-5526-64EA-4B51-B9763F1A6BC7}"/>
              </a:ext>
            </a:extLst>
          </p:cNvPr>
          <p:cNvSpPr txBox="1"/>
          <p:nvPr/>
        </p:nvSpPr>
        <p:spPr>
          <a:xfrm>
            <a:off x="9466705" y="1790456"/>
            <a:ext cx="1222310" cy="369332"/>
          </a:xfrm>
          <a:prstGeom prst="rect">
            <a:avLst/>
          </a:prstGeom>
          <a:noFill/>
        </p:spPr>
        <p:txBody>
          <a:bodyPr wrap="square" rtlCol="0">
            <a:spAutoFit/>
          </a:bodyPr>
          <a:lstStyle/>
          <a:p>
            <a:pPr algn="ctr"/>
            <a:r>
              <a:rPr lang="en-IN" dirty="0">
                <a:latin typeface="Arial Black" panose="020B0A04020102020204" pitchFamily="34" charset="0"/>
              </a:rPr>
              <a:t>24.62%</a:t>
            </a:r>
          </a:p>
        </p:txBody>
      </p:sp>
      <p:pic>
        <p:nvPicPr>
          <p:cNvPr id="5" name="Picture 4">
            <a:extLst>
              <a:ext uri="{FF2B5EF4-FFF2-40B4-BE49-F238E27FC236}">
                <a16:creationId xmlns:a16="http://schemas.microsoft.com/office/drawing/2014/main" id="{D32240CE-45F0-1FA5-8B04-2621464A61CD}"/>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357958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01075" y="522898"/>
            <a:ext cx="35909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SALARY HIKE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476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7022462" y="4157736"/>
            <a:ext cx="4788490"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AVG.SALARY HIKE BY TRAVEL / MARITAL STATUS</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wage increase broken down by marital status and travel is shown in the graph.</a:t>
            </a:r>
          </a:p>
        </p:txBody>
      </p:sp>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It displays the lowest, maximum, and average salary increase for the organization.</a:t>
            </a:r>
          </a:p>
        </p:txBody>
      </p:sp>
      <p:sp>
        <p:nvSpPr>
          <p:cNvPr id="4" name="TextBox 3">
            <a:extLst>
              <a:ext uri="{FF2B5EF4-FFF2-40B4-BE49-F238E27FC236}">
                <a16:creationId xmlns:a16="http://schemas.microsoft.com/office/drawing/2014/main" id="{C3C64075-EDB3-63E6-E224-C65F1F2B89CC}"/>
              </a:ext>
            </a:extLst>
          </p:cNvPr>
          <p:cNvSpPr txBox="1"/>
          <p:nvPr/>
        </p:nvSpPr>
        <p:spPr>
          <a:xfrm>
            <a:off x="8423564" y="602741"/>
            <a:ext cx="3757248" cy="338554"/>
          </a:xfrm>
          <a:prstGeom prst="rect">
            <a:avLst/>
          </a:prstGeom>
          <a:noFill/>
        </p:spPr>
        <p:txBody>
          <a:bodyPr wrap="square" rtlCol="0">
            <a:spAutoFit/>
          </a:bodyPr>
          <a:lstStyle/>
          <a:p>
            <a:r>
              <a:rPr lang="en-US" sz="1600" b="1" dirty="0">
                <a:solidFill>
                  <a:schemeClr val="accent3">
                    <a:lumMod val="50000"/>
                  </a:schemeClr>
                </a:solidFill>
                <a:latin typeface="+mj-lt"/>
                <a:ea typeface="+mj-ea"/>
                <a:cs typeface="+mj-cs"/>
              </a:rPr>
              <a:t>            AVG. SALARY HIKE</a:t>
            </a:r>
            <a:endParaRPr lang="en-IN" sz="1600" b="1" dirty="0">
              <a:solidFill>
                <a:schemeClr val="accent3">
                  <a:lumMod val="50000"/>
                </a:schemeClr>
              </a:solidFill>
              <a:latin typeface="+mj-lt"/>
              <a:ea typeface="+mj-ea"/>
              <a:cs typeface="+mj-cs"/>
            </a:endParaRPr>
          </a:p>
        </p:txBody>
      </p:sp>
      <p:pic>
        <p:nvPicPr>
          <p:cNvPr id="9" name="Picture 8">
            <a:extLst>
              <a:ext uri="{FF2B5EF4-FFF2-40B4-BE49-F238E27FC236}">
                <a16:creationId xmlns:a16="http://schemas.microsoft.com/office/drawing/2014/main" id="{8FE254A8-12C4-22A3-580D-0577BA89C96B}"/>
              </a:ext>
            </a:extLst>
          </p:cNvPr>
          <p:cNvPicPr>
            <a:picLocks noChangeAspect="1"/>
          </p:cNvPicPr>
          <p:nvPr/>
        </p:nvPicPr>
        <p:blipFill>
          <a:blip r:embed="rId3"/>
          <a:stretch>
            <a:fillRect/>
          </a:stretch>
        </p:blipFill>
        <p:spPr>
          <a:xfrm>
            <a:off x="207385" y="817482"/>
            <a:ext cx="3671454" cy="2236088"/>
          </a:xfrm>
          <a:prstGeom prst="rect">
            <a:avLst/>
          </a:prstGeom>
        </p:spPr>
      </p:pic>
      <p:pic>
        <p:nvPicPr>
          <p:cNvPr id="19" name="Picture 18">
            <a:extLst>
              <a:ext uri="{FF2B5EF4-FFF2-40B4-BE49-F238E27FC236}">
                <a16:creationId xmlns:a16="http://schemas.microsoft.com/office/drawing/2014/main" id="{88A3B0FC-2B72-0374-20B0-FDA30A43E9D2}"/>
              </a:ext>
            </a:extLst>
          </p:cNvPr>
          <p:cNvPicPr>
            <a:picLocks noChangeAspect="1"/>
          </p:cNvPicPr>
          <p:nvPr/>
        </p:nvPicPr>
        <p:blipFill>
          <a:blip r:embed="rId4"/>
          <a:stretch>
            <a:fillRect/>
          </a:stretch>
        </p:blipFill>
        <p:spPr>
          <a:xfrm>
            <a:off x="0" y="3492495"/>
            <a:ext cx="7022462" cy="3365505"/>
          </a:xfrm>
          <a:prstGeom prst="rect">
            <a:avLst/>
          </a:prstGeom>
        </p:spPr>
      </p:pic>
      <p:pic>
        <p:nvPicPr>
          <p:cNvPr id="21" name="Picture 20">
            <a:extLst>
              <a:ext uri="{FF2B5EF4-FFF2-40B4-BE49-F238E27FC236}">
                <a16:creationId xmlns:a16="http://schemas.microsoft.com/office/drawing/2014/main" id="{6755E695-CAC7-19C3-41AE-0CDF6412F604}"/>
              </a:ext>
            </a:extLst>
          </p:cNvPr>
          <p:cNvPicPr>
            <a:picLocks noChangeAspect="1"/>
          </p:cNvPicPr>
          <p:nvPr/>
        </p:nvPicPr>
        <p:blipFill>
          <a:blip r:embed="rId5"/>
          <a:stretch>
            <a:fillRect/>
          </a:stretch>
        </p:blipFill>
        <p:spPr>
          <a:xfrm>
            <a:off x="7980623" y="1021137"/>
            <a:ext cx="4200189" cy="2236088"/>
          </a:xfrm>
          <a:prstGeom prst="rect">
            <a:avLst/>
          </a:prstGeom>
        </p:spPr>
      </p:pic>
      <p:sp>
        <p:nvSpPr>
          <p:cNvPr id="3" name="Rectangle 2">
            <a:extLst>
              <a:ext uri="{FF2B5EF4-FFF2-40B4-BE49-F238E27FC236}">
                <a16:creationId xmlns:a16="http://schemas.microsoft.com/office/drawing/2014/main" id="{C1549211-4595-1510-48B4-E95352B98BC1}"/>
              </a:ext>
            </a:extLst>
          </p:cNvPr>
          <p:cNvSpPr/>
          <p:nvPr/>
        </p:nvSpPr>
        <p:spPr>
          <a:xfrm>
            <a:off x="7473082" y="5788208"/>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Blue color indicates divorce, grey color indicates married, and Orange color indicates single status. </a:t>
            </a:r>
            <a:endParaRPr lang="en-US" sz="1400" dirty="0">
              <a:solidFill>
                <a:schemeClr val="tx1">
                  <a:lumMod val="75000"/>
                  <a:lumOff val="25000"/>
                </a:schemeClr>
              </a:solidFill>
              <a:cs typeface="Segoe UI" panose="020B0502040204020203" pitchFamily="34" charset="0"/>
            </a:endParaRPr>
          </a:p>
        </p:txBody>
      </p:sp>
      <p:pic>
        <p:nvPicPr>
          <p:cNvPr id="5" name="Picture 4">
            <a:extLst>
              <a:ext uri="{FF2B5EF4-FFF2-40B4-BE49-F238E27FC236}">
                <a16:creationId xmlns:a16="http://schemas.microsoft.com/office/drawing/2014/main" id="{25D181F5-5A12-21CF-20E0-B7BC28C96DB6}"/>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1613881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58250" y="522898"/>
            <a:ext cx="33337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147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4214090" y="1706413"/>
            <a:ext cx="3763819"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average job satisfaction rating and percentage are displayed in this section according to the office's distance.</a:t>
            </a:r>
          </a:p>
        </p:txBody>
      </p:sp>
      <p:sp>
        <p:nvSpPr>
          <p:cNvPr id="6" name="TextBox 5">
            <a:extLst>
              <a:ext uri="{FF2B5EF4-FFF2-40B4-BE49-F238E27FC236}">
                <a16:creationId xmlns:a16="http://schemas.microsoft.com/office/drawing/2014/main" id="{200141BE-6EE3-B53F-657B-DE1056E76C13}"/>
              </a:ext>
            </a:extLst>
          </p:cNvPr>
          <p:cNvSpPr txBox="1"/>
          <p:nvPr/>
        </p:nvSpPr>
        <p:spPr>
          <a:xfrm>
            <a:off x="7595708" y="4157736"/>
            <a:ext cx="4129657"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JOB SATISFACTION ON AVG. BY DESIGNATION</a:t>
            </a:r>
            <a:endParaRPr lang="en-IN" sz="1400" b="1" dirty="0">
              <a:solidFill>
                <a:schemeClr val="accent3">
                  <a:lumMod val="50000"/>
                </a:schemeClr>
              </a:solidFill>
              <a:latin typeface="+mj-lt"/>
              <a:ea typeface="+mj-ea"/>
              <a:cs typeface="+mj-cs"/>
            </a:endParaRPr>
          </a:p>
        </p:txBody>
      </p:sp>
      <p:pic>
        <p:nvPicPr>
          <p:cNvPr id="10" name="Picture 9">
            <a:extLst>
              <a:ext uri="{FF2B5EF4-FFF2-40B4-BE49-F238E27FC236}">
                <a16:creationId xmlns:a16="http://schemas.microsoft.com/office/drawing/2014/main" id="{83E98F0F-0619-CE91-C145-8D6787801499}"/>
              </a:ext>
            </a:extLst>
          </p:cNvPr>
          <p:cNvPicPr>
            <a:picLocks noChangeAspect="1"/>
          </p:cNvPicPr>
          <p:nvPr/>
        </p:nvPicPr>
        <p:blipFill>
          <a:blip r:embed="rId3"/>
          <a:stretch>
            <a:fillRect/>
          </a:stretch>
        </p:blipFill>
        <p:spPr>
          <a:xfrm>
            <a:off x="219357" y="3511893"/>
            <a:ext cx="7055203" cy="3229093"/>
          </a:xfrm>
          <a:prstGeom prst="rect">
            <a:avLst/>
          </a:prstGeom>
        </p:spPr>
      </p:pic>
      <p:pic>
        <p:nvPicPr>
          <p:cNvPr id="13" name="Picture 12">
            <a:extLst>
              <a:ext uri="{FF2B5EF4-FFF2-40B4-BE49-F238E27FC236}">
                <a16:creationId xmlns:a16="http://schemas.microsoft.com/office/drawing/2014/main" id="{1D97102E-976E-47DA-9F6E-22CAB13DBFFF}"/>
              </a:ext>
            </a:extLst>
          </p:cNvPr>
          <p:cNvPicPr>
            <a:picLocks noChangeAspect="1"/>
          </p:cNvPicPr>
          <p:nvPr/>
        </p:nvPicPr>
        <p:blipFill rotWithShape="1">
          <a:blip r:embed="rId4"/>
          <a:srcRect t="4348" b="3256"/>
          <a:stretch/>
        </p:blipFill>
        <p:spPr>
          <a:xfrm>
            <a:off x="8280400" y="650240"/>
            <a:ext cx="3520197" cy="2773539"/>
          </a:xfrm>
          <a:prstGeom prst="rect">
            <a:avLst/>
          </a:prstGeom>
        </p:spPr>
      </p:pic>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job satisfaction rating by designation is displayed in this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127353" y="950368"/>
            <a:ext cx="393729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DISTANCE</a:t>
            </a:r>
            <a:endParaRPr lang="en-IN" sz="1600" b="1" dirty="0">
              <a:solidFill>
                <a:schemeClr val="accent3">
                  <a:lumMod val="50000"/>
                </a:schemeClr>
              </a:solidFill>
              <a:latin typeface="+mj-lt"/>
              <a:ea typeface="+mj-ea"/>
              <a:cs typeface="+mj-cs"/>
            </a:endParaRPr>
          </a:p>
        </p:txBody>
      </p:sp>
      <p:pic>
        <p:nvPicPr>
          <p:cNvPr id="3" name="Picture 2">
            <a:extLst>
              <a:ext uri="{FF2B5EF4-FFF2-40B4-BE49-F238E27FC236}">
                <a16:creationId xmlns:a16="http://schemas.microsoft.com/office/drawing/2014/main" id="{AC1564E5-F061-1016-EF12-2B34F03AC6DF}"/>
              </a:ext>
            </a:extLst>
          </p:cNvPr>
          <p:cNvPicPr>
            <a:picLocks noChangeAspect="1"/>
          </p:cNvPicPr>
          <p:nvPr/>
        </p:nvPicPr>
        <p:blipFill>
          <a:blip r:embed="rId5"/>
          <a:stretch>
            <a:fillRect/>
          </a:stretch>
        </p:blipFill>
        <p:spPr>
          <a:xfrm>
            <a:off x="10830875" y="6528787"/>
            <a:ext cx="1353429" cy="329213"/>
          </a:xfrm>
          <a:prstGeom prst="rect">
            <a:avLst/>
          </a:prstGeom>
        </p:spPr>
      </p:pic>
      <p:sp>
        <p:nvSpPr>
          <p:cNvPr id="12" name="TextBox 11">
            <a:extLst>
              <a:ext uri="{FF2B5EF4-FFF2-40B4-BE49-F238E27FC236}">
                <a16:creationId xmlns:a16="http://schemas.microsoft.com/office/drawing/2014/main" id="{BF88D21A-706F-E152-7F18-59B83A5EC7CB}"/>
              </a:ext>
            </a:extLst>
          </p:cNvPr>
          <p:cNvSpPr txBox="1"/>
          <p:nvPr/>
        </p:nvSpPr>
        <p:spPr>
          <a:xfrm>
            <a:off x="354436" y="950368"/>
            <a:ext cx="2600043" cy="338554"/>
          </a:xfrm>
          <a:prstGeom prst="rect">
            <a:avLst/>
          </a:prstGeom>
          <a:noFill/>
        </p:spPr>
        <p:txBody>
          <a:bodyPr wrap="square" rtlCol="0">
            <a:spAutoFit/>
          </a:bodyPr>
          <a:lstStyle/>
          <a:p>
            <a:r>
              <a:rPr lang="en-US" sz="1600" b="1" dirty="0">
                <a:solidFill>
                  <a:schemeClr val="accent3">
                    <a:lumMod val="50000"/>
                  </a:schemeClr>
                </a:solidFill>
                <a:latin typeface="+mj-lt"/>
                <a:ea typeface="+mj-ea"/>
                <a:cs typeface="+mj-cs"/>
              </a:rPr>
              <a:t>AVG. JOB SATISFACTION</a:t>
            </a:r>
            <a:endParaRPr lang="en-IN" sz="1600" b="1" dirty="0">
              <a:solidFill>
                <a:schemeClr val="accent3">
                  <a:lumMod val="50000"/>
                </a:schemeClr>
              </a:solidFill>
              <a:latin typeface="+mj-lt"/>
              <a:ea typeface="+mj-ea"/>
              <a:cs typeface="+mj-cs"/>
            </a:endParaRPr>
          </a:p>
        </p:txBody>
      </p:sp>
      <p:pic>
        <p:nvPicPr>
          <p:cNvPr id="19" name="Picture 18">
            <a:extLst>
              <a:ext uri="{FF2B5EF4-FFF2-40B4-BE49-F238E27FC236}">
                <a16:creationId xmlns:a16="http://schemas.microsoft.com/office/drawing/2014/main" id="{11DD0112-2263-DDBA-F7C8-3A070CC18AE7}"/>
              </a:ext>
            </a:extLst>
          </p:cNvPr>
          <p:cNvPicPr>
            <a:picLocks noChangeAspect="1"/>
          </p:cNvPicPr>
          <p:nvPr/>
        </p:nvPicPr>
        <p:blipFill>
          <a:blip r:embed="rId6"/>
          <a:stretch>
            <a:fillRect/>
          </a:stretch>
        </p:blipFill>
        <p:spPr>
          <a:xfrm>
            <a:off x="706016" y="1383993"/>
            <a:ext cx="2018134" cy="1157337"/>
          </a:xfrm>
          <a:prstGeom prst="rect">
            <a:avLst/>
          </a:prstGeom>
        </p:spPr>
      </p:pic>
    </p:spTree>
    <p:extLst>
      <p:ext uri="{BB962C8B-B14F-4D97-AF65-F5344CB8AC3E}">
        <p14:creationId xmlns:p14="http://schemas.microsoft.com/office/powerpoint/2010/main" val="71859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34425" y="522898"/>
            <a:ext cx="34575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flipV="1">
            <a:off x="0" y="522898"/>
            <a:ext cx="3448050" cy="8548"/>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shows the Average Job satisfaction and percentage of total workers aged 31 and up.</a:t>
            </a:r>
          </a:p>
        </p:txBody>
      </p:sp>
      <p:sp>
        <p:nvSpPr>
          <p:cNvPr id="6" name="TextBox 5">
            <a:extLst>
              <a:ext uri="{FF2B5EF4-FFF2-40B4-BE49-F238E27FC236}">
                <a16:creationId xmlns:a16="http://schemas.microsoft.com/office/drawing/2014/main" id="{200141BE-6EE3-B53F-657B-DE1056E76C13}"/>
              </a:ext>
            </a:extLst>
          </p:cNvPr>
          <p:cNvSpPr txBox="1"/>
          <p:nvPr/>
        </p:nvSpPr>
        <p:spPr>
          <a:xfrm>
            <a:off x="7319993" y="4157736"/>
            <a:ext cx="4681089"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AVGERAGE JOB SATISFACTION BY EDUCATION FIELD</a:t>
            </a:r>
            <a:endParaRPr lang="en-IN" sz="14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work satisfaction by education field is displayed on the graph.</a:t>
            </a:r>
          </a:p>
        </p:txBody>
      </p:sp>
      <p:sp>
        <p:nvSpPr>
          <p:cNvPr id="17" name="TextBox 16">
            <a:extLst>
              <a:ext uri="{FF2B5EF4-FFF2-40B4-BE49-F238E27FC236}">
                <a16:creationId xmlns:a16="http://schemas.microsoft.com/office/drawing/2014/main" id="{72AF705C-B4F7-AB95-C451-021CEEA9F8AD}"/>
              </a:ext>
            </a:extLst>
          </p:cNvPr>
          <p:cNvSpPr txBox="1"/>
          <p:nvPr/>
        </p:nvSpPr>
        <p:spPr>
          <a:xfrm>
            <a:off x="462439" y="943406"/>
            <a:ext cx="4751622"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WORKING YEARS</a:t>
            </a:r>
            <a:endParaRPr lang="en-IN" sz="1600" b="1" dirty="0">
              <a:solidFill>
                <a:schemeClr val="accent3">
                  <a:lumMod val="50000"/>
                </a:schemeClr>
              </a:solidFill>
              <a:latin typeface="+mj-lt"/>
              <a:ea typeface="+mj-ea"/>
              <a:cs typeface="+mj-cs"/>
            </a:endParaRPr>
          </a:p>
        </p:txBody>
      </p:sp>
      <p:pic>
        <p:nvPicPr>
          <p:cNvPr id="4" name="Picture 3">
            <a:extLst>
              <a:ext uri="{FF2B5EF4-FFF2-40B4-BE49-F238E27FC236}">
                <a16:creationId xmlns:a16="http://schemas.microsoft.com/office/drawing/2014/main" id="{7BF3ED85-1DFA-66B8-B96F-A48D287083F8}"/>
              </a:ext>
            </a:extLst>
          </p:cNvPr>
          <p:cNvPicPr>
            <a:picLocks noChangeAspect="1"/>
          </p:cNvPicPr>
          <p:nvPr/>
        </p:nvPicPr>
        <p:blipFill>
          <a:blip r:embed="rId3"/>
          <a:stretch>
            <a:fillRect/>
          </a:stretch>
        </p:blipFill>
        <p:spPr>
          <a:xfrm>
            <a:off x="7569199" y="568764"/>
            <a:ext cx="4494247" cy="2844860"/>
          </a:xfrm>
          <a:prstGeom prst="rect">
            <a:avLst/>
          </a:prstGeom>
        </p:spPr>
      </p:pic>
      <p:pic>
        <p:nvPicPr>
          <p:cNvPr id="18" name="Picture 17">
            <a:extLst>
              <a:ext uri="{FF2B5EF4-FFF2-40B4-BE49-F238E27FC236}">
                <a16:creationId xmlns:a16="http://schemas.microsoft.com/office/drawing/2014/main" id="{46105ECC-F25A-946E-6C3E-C2866517DCAF}"/>
              </a:ext>
            </a:extLst>
          </p:cNvPr>
          <p:cNvPicPr>
            <a:picLocks noChangeAspect="1"/>
          </p:cNvPicPr>
          <p:nvPr/>
        </p:nvPicPr>
        <p:blipFill>
          <a:blip r:embed="rId4"/>
          <a:stretch>
            <a:fillRect/>
          </a:stretch>
        </p:blipFill>
        <p:spPr>
          <a:xfrm>
            <a:off x="141037" y="3501732"/>
            <a:ext cx="6818563" cy="3298301"/>
          </a:xfrm>
          <a:prstGeom prst="rect">
            <a:avLst/>
          </a:prstGeom>
        </p:spPr>
      </p:pic>
      <p:sp>
        <p:nvSpPr>
          <p:cNvPr id="19" name="TextBox 18">
            <a:extLst>
              <a:ext uri="{FF2B5EF4-FFF2-40B4-BE49-F238E27FC236}">
                <a16:creationId xmlns:a16="http://schemas.microsoft.com/office/drawing/2014/main" id="{3C40F323-7222-A1E9-3EDD-232A95FD0180}"/>
              </a:ext>
            </a:extLst>
          </p:cNvPr>
          <p:cNvSpPr txBox="1"/>
          <p:nvPr/>
        </p:nvSpPr>
        <p:spPr>
          <a:xfrm>
            <a:off x="9150113" y="1645920"/>
            <a:ext cx="1308370" cy="743280"/>
          </a:xfrm>
          <a:prstGeom prst="rect">
            <a:avLst/>
          </a:prstGeom>
          <a:noFill/>
        </p:spPr>
        <p:txBody>
          <a:bodyPr wrap="none" rtlCol="0">
            <a:spAutoFit/>
          </a:bodyPr>
          <a:lstStyle/>
          <a:p>
            <a:pPr algn="ctr">
              <a:lnSpc>
                <a:spcPct val="90000"/>
              </a:lnSpc>
              <a:spcBef>
                <a:spcPct val="0"/>
              </a:spcBef>
            </a:pPr>
            <a:r>
              <a:rPr lang="en-US" b="1" dirty="0">
                <a:solidFill>
                  <a:schemeClr val="accent3">
                    <a:lumMod val="50000"/>
                  </a:schemeClr>
                </a:solidFill>
                <a:latin typeface="Arial Black" panose="020B0A04020102020204" pitchFamily="34" charset="0"/>
                <a:ea typeface="+mj-ea"/>
                <a:cs typeface="+mj-cs"/>
              </a:rPr>
              <a:t>2.49</a:t>
            </a:r>
          </a:p>
          <a:p>
            <a:pPr algn="ctr">
              <a:lnSpc>
                <a:spcPct val="90000"/>
              </a:lnSpc>
              <a:spcBef>
                <a:spcPct val="0"/>
              </a:spcBef>
            </a:pPr>
            <a:endParaRPr lang="en-US" sz="800" b="1" dirty="0">
              <a:solidFill>
                <a:schemeClr val="accent3">
                  <a:lumMod val="50000"/>
                </a:schemeClr>
              </a:solidFill>
              <a:latin typeface="Arial Black" panose="020B0A04020102020204" pitchFamily="34" charset="0"/>
              <a:ea typeface="+mj-ea"/>
              <a:cs typeface="+mj-cs"/>
            </a:endParaRPr>
          </a:p>
          <a:p>
            <a:pPr algn="ctr">
              <a:lnSpc>
                <a:spcPct val="90000"/>
              </a:lnSpc>
              <a:spcBef>
                <a:spcPct val="0"/>
              </a:spcBef>
            </a:pPr>
            <a:r>
              <a:rPr lang="en-US" sz="1050" b="1" dirty="0">
                <a:solidFill>
                  <a:schemeClr val="accent3">
                    <a:lumMod val="50000"/>
                  </a:schemeClr>
                </a:solidFill>
                <a:latin typeface="Arial Black" panose="020B0A04020102020204" pitchFamily="34" charset="0"/>
                <a:ea typeface="+mj-ea"/>
                <a:cs typeface="+mj-cs"/>
              </a:rPr>
              <a:t>AVG. </a:t>
            </a:r>
          </a:p>
          <a:p>
            <a:pPr algn="ctr">
              <a:lnSpc>
                <a:spcPct val="90000"/>
              </a:lnSpc>
              <a:spcBef>
                <a:spcPct val="0"/>
              </a:spcBef>
            </a:pPr>
            <a:r>
              <a:rPr lang="en-US" sz="1050" b="1" dirty="0">
                <a:solidFill>
                  <a:schemeClr val="accent3">
                    <a:lumMod val="50000"/>
                  </a:schemeClr>
                </a:solidFill>
                <a:latin typeface="Arial Black" panose="020B0A04020102020204" pitchFamily="34" charset="0"/>
                <a:ea typeface="+mj-ea"/>
                <a:cs typeface="+mj-cs"/>
              </a:rPr>
              <a:t>SATISFACTION</a:t>
            </a:r>
            <a:endParaRPr lang="en-IN" sz="1050" b="1" dirty="0">
              <a:solidFill>
                <a:schemeClr val="accent3">
                  <a:lumMod val="50000"/>
                </a:schemeClr>
              </a:solidFill>
              <a:latin typeface="Arial Black" panose="020B0A04020102020204" pitchFamily="34" charset="0"/>
              <a:ea typeface="+mj-ea"/>
              <a:cs typeface="+mj-cs"/>
            </a:endParaRPr>
          </a:p>
        </p:txBody>
      </p:sp>
      <p:pic>
        <p:nvPicPr>
          <p:cNvPr id="3" name="Picture 2">
            <a:extLst>
              <a:ext uri="{FF2B5EF4-FFF2-40B4-BE49-F238E27FC236}">
                <a16:creationId xmlns:a16="http://schemas.microsoft.com/office/drawing/2014/main" id="{63989F08-17D8-E5C1-045D-2EF179A3C0CB}"/>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518996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39200" y="522898"/>
            <a:ext cx="33528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360246"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6692237" y="4157736"/>
            <a:ext cx="5448929"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AVG. JOB SATISFACTION BY TRAVEL / MARITAL STATUS</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57621"/>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work satisfaction by education field is displayed on the graph.. </a:t>
            </a:r>
          </a:p>
        </p:txBody>
      </p:sp>
      <p:pic>
        <p:nvPicPr>
          <p:cNvPr id="5" name="Picture 4">
            <a:extLst>
              <a:ext uri="{FF2B5EF4-FFF2-40B4-BE49-F238E27FC236}">
                <a16:creationId xmlns:a16="http://schemas.microsoft.com/office/drawing/2014/main" id="{980B0712-DA58-AB2F-8225-CD3AC681D8A2}"/>
              </a:ext>
            </a:extLst>
          </p:cNvPr>
          <p:cNvPicPr>
            <a:picLocks noChangeAspect="1"/>
          </p:cNvPicPr>
          <p:nvPr/>
        </p:nvPicPr>
        <p:blipFill>
          <a:blip r:embed="rId3"/>
          <a:stretch>
            <a:fillRect/>
          </a:stretch>
        </p:blipFill>
        <p:spPr>
          <a:xfrm>
            <a:off x="87813" y="3501733"/>
            <a:ext cx="6384107" cy="3283042"/>
          </a:xfrm>
          <a:prstGeom prst="rect">
            <a:avLst/>
          </a:prstGeom>
        </p:spPr>
      </p:pic>
      <p:pic>
        <p:nvPicPr>
          <p:cNvPr id="10" name="Picture 9">
            <a:extLst>
              <a:ext uri="{FF2B5EF4-FFF2-40B4-BE49-F238E27FC236}">
                <a16:creationId xmlns:a16="http://schemas.microsoft.com/office/drawing/2014/main" id="{7DC68ABD-D12D-F8FB-582F-80A255E985FB}"/>
              </a:ext>
            </a:extLst>
          </p:cNvPr>
          <p:cNvPicPr>
            <a:picLocks noChangeAspect="1"/>
          </p:cNvPicPr>
          <p:nvPr/>
        </p:nvPicPr>
        <p:blipFill>
          <a:blip r:embed="rId4"/>
          <a:stretch>
            <a:fillRect/>
          </a:stretch>
        </p:blipFill>
        <p:spPr>
          <a:xfrm>
            <a:off x="163091" y="1033949"/>
            <a:ext cx="3760041" cy="2057437"/>
          </a:xfrm>
          <a:prstGeom prst="rect">
            <a:avLst/>
          </a:prstGeom>
        </p:spPr>
      </p:pic>
      <p:pic>
        <p:nvPicPr>
          <p:cNvPr id="13" name="Picture 12">
            <a:extLst>
              <a:ext uri="{FF2B5EF4-FFF2-40B4-BE49-F238E27FC236}">
                <a16:creationId xmlns:a16="http://schemas.microsoft.com/office/drawing/2014/main" id="{4E486338-37B5-2453-D214-5F4325F8F6C4}"/>
              </a:ext>
            </a:extLst>
          </p:cNvPr>
          <p:cNvPicPr>
            <a:picLocks noChangeAspect="1"/>
          </p:cNvPicPr>
          <p:nvPr/>
        </p:nvPicPr>
        <p:blipFill>
          <a:blip r:embed="rId5"/>
          <a:stretch>
            <a:fillRect/>
          </a:stretch>
        </p:blipFill>
        <p:spPr>
          <a:xfrm>
            <a:off x="8245689" y="933245"/>
            <a:ext cx="3760041" cy="2158141"/>
          </a:xfrm>
          <a:prstGeom prst="rect">
            <a:avLst/>
          </a:prstGeom>
        </p:spPr>
      </p:pic>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gauge chart displays the average level of job satisfaction and environment satisfaction among the workforce.</a:t>
            </a:r>
          </a:p>
        </p:txBody>
      </p:sp>
      <p:sp>
        <p:nvSpPr>
          <p:cNvPr id="20" name="TextBox 19">
            <a:extLst>
              <a:ext uri="{FF2B5EF4-FFF2-40B4-BE49-F238E27FC236}">
                <a16:creationId xmlns:a16="http://schemas.microsoft.com/office/drawing/2014/main" id="{56D7DB0F-5525-1857-7256-09F435C22DF2}"/>
              </a:ext>
            </a:extLst>
          </p:cNvPr>
          <p:cNvSpPr txBox="1"/>
          <p:nvPr/>
        </p:nvSpPr>
        <p:spPr>
          <a:xfrm>
            <a:off x="751840" y="629920"/>
            <a:ext cx="2608406" cy="338554"/>
          </a:xfrm>
          <a:prstGeom prst="rect">
            <a:avLst/>
          </a:prstGeom>
          <a:noFill/>
        </p:spPr>
        <p:txBody>
          <a:bodyPr wrap="none" rtlCol="0">
            <a:spAutoFit/>
          </a:bodyPr>
          <a:lstStyle/>
          <a:p>
            <a:r>
              <a:rPr lang="en-US" sz="1600" b="1" dirty="0">
                <a:solidFill>
                  <a:srgbClr val="CB7A09"/>
                </a:solidFill>
                <a:latin typeface="+mj-lt"/>
                <a:ea typeface="+mj-ea"/>
                <a:cs typeface="+mj-cs"/>
              </a:rPr>
              <a:t>AVG. JOB SATISFACTION</a:t>
            </a:r>
            <a:endParaRPr lang="en-IN" sz="1600" b="1" dirty="0">
              <a:solidFill>
                <a:srgbClr val="CB7A09"/>
              </a:solidFill>
              <a:latin typeface="+mj-lt"/>
              <a:ea typeface="+mj-ea"/>
              <a:cs typeface="+mj-cs"/>
            </a:endParaRPr>
          </a:p>
        </p:txBody>
      </p:sp>
      <p:sp>
        <p:nvSpPr>
          <p:cNvPr id="21" name="TextBox 20">
            <a:extLst>
              <a:ext uri="{FF2B5EF4-FFF2-40B4-BE49-F238E27FC236}">
                <a16:creationId xmlns:a16="http://schemas.microsoft.com/office/drawing/2014/main" id="{67B6334E-BB45-B7B2-A60C-D66E43387155}"/>
              </a:ext>
            </a:extLst>
          </p:cNvPr>
          <p:cNvSpPr txBox="1"/>
          <p:nvPr/>
        </p:nvSpPr>
        <p:spPr>
          <a:xfrm>
            <a:off x="8275724" y="588321"/>
            <a:ext cx="3655168" cy="338554"/>
          </a:xfrm>
          <a:prstGeom prst="rect">
            <a:avLst/>
          </a:prstGeom>
          <a:noFill/>
        </p:spPr>
        <p:txBody>
          <a:bodyPr wrap="none" rtlCol="0">
            <a:spAutoFit/>
          </a:bodyPr>
          <a:lstStyle/>
          <a:p>
            <a:r>
              <a:rPr lang="en-US" sz="1600" b="1" dirty="0">
                <a:solidFill>
                  <a:schemeClr val="accent3">
                    <a:lumMod val="50000"/>
                  </a:schemeClr>
                </a:solidFill>
                <a:latin typeface="+mj-lt"/>
                <a:ea typeface="+mj-ea"/>
                <a:cs typeface="+mj-cs"/>
              </a:rPr>
              <a:t>AVG. ENVIRONMENT SATISFACTION</a:t>
            </a:r>
            <a:endParaRPr lang="en-IN" sz="1600" b="1" dirty="0">
              <a:solidFill>
                <a:schemeClr val="accent3">
                  <a:lumMod val="50000"/>
                </a:schemeClr>
              </a:solidFill>
              <a:latin typeface="+mj-lt"/>
              <a:ea typeface="+mj-ea"/>
              <a:cs typeface="+mj-cs"/>
            </a:endParaRPr>
          </a:p>
        </p:txBody>
      </p:sp>
      <p:sp>
        <p:nvSpPr>
          <p:cNvPr id="3" name="Rectangle 2">
            <a:extLst>
              <a:ext uri="{FF2B5EF4-FFF2-40B4-BE49-F238E27FC236}">
                <a16:creationId xmlns:a16="http://schemas.microsoft.com/office/drawing/2014/main" id="{3870D0C4-9B61-5175-BE03-836C5AE00DE6}"/>
              </a:ext>
            </a:extLst>
          </p:cNvPr>
          <p:cNvSpPr/>
          <p:nvPr/>
        </p:nvSpPr>
        <p:spPr>
          <a:xfrm>
            <a:off x="7350125" y="570905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4" name="Picture 3">
            <a:extLst>
              <a:ext uri="{FF2B5EF4-FFF2-40B4-BE49-F238E27FC236}">
                <a16:creationId xmlns:a16="http://schemas.microsoft.com/office/drawing/2014/main" id="{F69DFCFB-2B48-8DFF-90B5-2DD566C65DC0}"/>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277698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696325" y="522898"/>
            <a:ext cx="349567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SATISFACTION SURVEY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2766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846296" y="2928814"/>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B7A09"/>
              </a:solidFill>
            </a:endParaRPr>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4441348" y="2928814"/>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95763"/>
              </a:solidFill>
            </a:endParaRPr>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410868" y="1107833"/>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4481988" y="4749795"/>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2433796" y="3722564"/>
            <a:ext cx="200755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H="1" flipV="1">
            <a:off x="4410868" y="1901583"/>
            <a:ext cx="71120" cy="3641962"/>
          </a:xfrm>
          <a:prstGeom prst="bentConnector3">
            <a:avLst>
              <a:gd name="adj1" fmla="val -321429"/>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4" name="TextBox 3">
            <a:extLst>
              <a:ext uri="{FF2B5EF4-FFF2-40B4-BE49-F238E27FC236}">
                <a16:creationId xmlns:a16="http://schemas.microsoft.com/office/drawing/2014/main" id="{B330B317-D79B-1A92-F915-9C1255711791}"/>
              </a:ext>
            </a:extLst>
          </p:cNvPr>
          <p:cNvSpPr txBox="1"/>
          <p:nvPr/>
        </p:nvSpPr>
        <p:spPr>
          <a:xfrm>
            <a:off x="897096" y="3545746"/>
            <a:ext cx="1437637"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SATISFACTION</a:t>
            </a:r>
          </a:p>
          <a:p>
            <a:pPr algn="ctr"/>
            <a:r>
              <a:rPr lang="en-US" sz="1200" b="1" dirty="0">
                <a:solidFill>
                  <a:schemeClr val="bg1"/>
                </a:solidFill>
                <a:latin typeface="Arial Black" panose="020B0A04020102020204" pitchFamily="34" charset="0"/>
                <a:ea typeface="+mj-ea"/>
                <a:cs typeface="+mj-cs"/>
              </a:rPr>
              <a:t>SURVEY</a:t>
            </a:r>
            <a:endParaRPr lang="en-IN" sz="1200" b="1" dirty="0">
              <a:solidFill>
                <a:schemeClr val="bg1"/>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22A79649-C08D-B703-3DE3-5EA6159868C7}"/>
              </a:ext>
            </a:extLst>
          </p:cNvPr>
          <p:cNvSpPr txBox="1"/>
          <p:nvPr/>
        </p:nvSpPr>
        <p:spPr>
          <a:xfrm>
            <a:off x="4491514" y="1646278"/>
            <a:ext cx="1437637"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JOB</a:t>
            </a:r>
          </a:p>
          <a:p>
            <a:pPr algn="ctr"/>
            <a:r>
              <a:rPr lang="en-US" sz="1200" b="1" dirty="0">
                <a:solidFill>
                  <a:schemeClr val="bg1"/>
                </a:solidFill>
                <a:latin typeface="Arial Black" panose="020B0A04020102020204" pitchFamily="34" charset="0"/>
                <a:ea typeface="+mj-ea"/>
                <a:cs typeface="+mj-cs"/>
              </a:rPr>
              <a:t>SATISFACTION</a:t>
            </a:r>
          </a:p>
        </p:txBody>
      </p:sp>
      <p:sp>
        <p:nvSpPr>
          <p:cNvPr id="6" name="TextBox 5">
            <a:extLst>
              <a:ext uri="{FF2B5EF4-FFF2-40B4-BE49-F238E27FC236}">
                <a16:creationId xmlns:a16="http://schemas.microsoft.com/office/drawing/2014/main" id="{CA4454C6-3E55-94F3-17C0-099F1234507C}"/>
              </a:ext>
            </a:extLst>
          </p:cNvPr>
          <p:cNvSpPr txBox="1"/>
          <p:nvPr/>
        </p:nvSpPr>
        <p:spPr>
          <a:xfrm>
            <a:off x="4383722" y="3498120"/>
            <a:ext cx="1723072" cy="461665"/>
          </a:xfrm>
          <a:prstGeom prst="rect">
            <a:avLst/>
          </a:prstGeom>
          <a:noFill/>
        </p:spPr>
        <p:txBody>
          <a:bodyPr wrap="square" rtlCol="0">
            <a:spAutoFit/>
          </a:bodyPr>
          <a:lstStyle/>
          <a:p>
            <a:pPr algn="ctr"/>
            <a:r>
              <a:rPr lang="en-US" sz="1200" b="1" dirty="0">
                <a:solidFill>
                  <a:schemeClr val="bg1"/>
                </a:solidFill>
                <a:latin typeface="Arial Black" panose="020B0A04020102020204" pitchFamily="34" charset="0"/>
                <a:ea typeface="+mj-ea"/>
                <a:cs typeface="+mj-cs"/>
              </a:rPr>
              <a:t>RELATIOSHIP</a:t>
            </a:r>
          </a:p>
          <a:p>
            <a:pPr algn="ctr"/>
            <a:r>
              <a:rPr lang="en-US" sz="1200" b="1" dirty="0">
                <a:solidFill>
                  <a:schemeClr val="bg1"/>
                </a:solidFill>
                <a:latin typeface="Arial Black" panose="020B0A04020102020204" pitchFamily="34" charset="0"/>
                <a:ea typeface="+mj-ea"/>
                <a:cs typeface="+mj-cs"/>
              </a:rPr>
              <a:t>SATISFACTION</a:t>
            </a:r>
          </a:p>
        </p:txBody>
      </p:sp>
      <p:sp>
        <p:nvSpPr>
          <p:cNvPr id="9" name="TextBox 8">
            <a:extLst>
              <a:ext uri="{FF2B5EF4-FFF2-40B4-BE49-F238E27FC236}">
                <a16:creationId xmlns:a16="http://schemas.microsoft.com/office/drawing/2014/main" id="{E861FEFF-8D86-3100-4146-31899604D5BA}"/>
              </a:ext>
            </a:extLst>
          </p:cNvPr>
          <p:cNvSpPr txBox="1"/>
          <p:nvPr/>
        </p:nvSpPr>
        <p:spPr>
          <a:xfrm>
            <a:off x="4555310" y="5355297"/>
            <a:ext cx="1472454"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ENVIRONMENT</a:t>
            </a:r>
          </a:p>
          <a:p>
            <a:pPr algn="ctr"/>
            <a:r>
              <a:rPr lang="en-US" sz="1200" b="1" dirty="0">
                <a:solidFill>
                  <a:schemeClr val="bg1"/>
                </a:solidFill>
                <a:latin typeface="Arial Black" panose="020B0A04020102020204" pitchFamily="34" charset="0"/>
                <a:ea typeface="+mj-ea"/>
                <a:cs typeface="+mj-cs"/>
              </a:rPr>
              <a:t>SATISFACTION</a:t>
            </a:r>
          </a:p>
        </p:txBody>
      </p:sp>
      <p:sp>
        <p:nvSpPr>
          <p:cNvPr id="12" name="Rectangle 11">
            <a:extLst>
              <a:ext uri="{FF2B5EF4-FFF2-40B4-BE49-F238E27FC236}">
                <a16:creationId xmlns:a16="http://schemas.microsoft.com/office/drawing/2014/main" id="{146F72A8-4BD4-6E68-75DA-11CB71FAFF81}"/>
              </a:ext>
            </a:extLst>
          </p:cNvPr>
          <p:cNvSpPr/>
          <p:nvPr/>
        </p:nvSpPr>
        <p:spPr>
          <a:xfrm>
            <a:off x="6715438" y="1497588"/>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Job Satisfaction rating of 2.48.</a:t>
            </a:r>
          </a:p>
        </p:txBody>
      </p:sp>
      <p:sp>
        <p:nvSpPr>
          <p:cNvPr id="15" name="Rectangle 14">
            <a:extLst>
              <a:ext uri="{FF2B5EF4-FFF2-40B4-BE49-F238E27FC236}">
                <a16:creationId xmlns:a16="http://schemas.microsoft.com/office/drawing/2014/main" id="{70427384-22BC-046C-6D38-6AAEB1846291}"/>
              </a:ext>
            </a:extLst>
          </p:cNvPr>
          <p:cNvSpPr/>
          <p:nvPr/>
        </p:nvSpPr>
        <p:spPr>
          <a:xfrm>
            <a:off x="6725599" y="3379375"/>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Relationship Satisfaction rating of 2.50</a:t>
            </a:r>
          </a:p>
        </p:txBody>
      </p:sp>
      <p:sp>
        <p:nvSpPr>
          <p:cNvPr id="16" name="Rectangle 15">
            <a:extLst>
              <a:ext uri="{FF2B5EF4-FFF2-40B4-BE49-F238E27FC236}">
                <a16:creationId xmlns:a16="http://schemas.microsoft.com/office/drawing/2014/main" id="{BEBA7591-E881-5C9D-108A-244CE72019D6}"/>
              </a:ext>
            </a:extLst>
          </p:cNvPr>
          <p:cNvSpPr/>
          <p:nvPr/>
        </p:nvSpPr>
        <p:spPr>
          <a:xfrm>
            <a:off x="6723335" y="5248449"/>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Employees in the company have an average Environment Satisfaction rating of 2.49.</a:t>
            </a:r>
          </a:p>
        </p:txBody>
      </p:sp>
      <p:pic>
        <p:nvPicPr>
          <p:cNvPr id="2" name="Picture 1">
            <a:extLst>
              <a:ext uri="{FF2B5EF4-FFF2-40B4-BE49-F238E27FC236}">
                <a16:creationId xmlns:a16="http://schemas.microsoft.com/office/drawing/2014/main" id="{C5A572BB-4126-0664-8692-B58C650AEA49}"/>
              </a:ext>
            </a:extLst>
          </p:cNvPr>
          <p:cNvPicPr>
            <a:picLocks noChangeAspect="1"/>
          </p:cNvPicPr>
          <p:nvPr/>
        </p:nvPicPr>
        <p:blipFill>
          <a:blip r:embed="rId3"/>
          <a:stretch>
            <a:fillRect/>
          </a:stretch>
        </p:blipFill>
        <p:spPr>
          <a:xfrm>
            <a:off x="-80965" y="6528787"/>
            <a:ext cx="1353429" cy="329213"/>
          </a:xfrm>
          <a:prstGeom prst="rect">
            <a:avLst/>
          </a:prstGeom>
        </p:spPr>
      </p:pic>
    </p:spTree>
    <p:extLst>
      <p:ext uri="{BB962C8B-B14F-4D97-AF65-F5344CB8AC3E}">
        <p14:creationId xmlns:p14="http://schemas.microsoft.com/office/powerpoint/2010/main" val="2951925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34450" y="522898"/>
            <a:ext cx="32575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8135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3919450" y="1706413"/>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number of employees with the lowest ratings and their percentage according to office distance are displayed in the pie chart.</a:t>
            </a:r>
          </a:p>
        </p:txBody>
      </p:sp>
      <p:sp>
        <p:nvSpPr>
          <p:cNvPr id="6" name="TextBox 5">
            <a:extLst>
              <a:ext uri="{FF2B5EF4-FFF2-40B4-BE49-F238E27FC236}">
                <a16:creationId xmlns:a16="http://schemas.microsoft.com/office/drawing/2014/main" id="{200141BE-6EE3-B53F-657B-DE1056E76C13}"/>
              </a:ext>
            </a:extLst>
          </p:cNvPr>
          <p:cNvSpPr txBox="1"/>
          <p:nvPr/>
        </p:nvSpPr>
        <p:spPr>
          <a:xfrm>
            <a:off x="7320796" y="4157736"/>
            <a:ext cx="4679486"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TOP &amp; POOR RATING </a:t>
            </a:r>
            <a:r>
              <a:rPr lang="en-US" sz="1600" b="1" dirty="0">
                <a:solidFill>
                  <a:srgbClr val="095763"/>
                </a:solidFill>
                <a:latin typeface="+mj-lt"/>
                <a:ea typeface="+mj-ea"/>
                <a:cs typeface="+mj-cs"/>
              </a:rPr>
              <a:t>COUNT</a:t>
            </a:r>
            <a:r>
              <a:rPr lang="en-US" sz="1600" b="1" dirty="0">
                <a:solidFill>
                  <a:schemeClr val="accent3">
                    <a:lumMod val="50000"/>
                  </a:schemeClr>
                </a:solidFill>
                <a:latin typeface="+mj-lt"/>
                <a:ea typeface="+mj-ea"/>
                <a:cs typeface="+mj-cs"/>
              </a:rPr>
              <a:t> BY DESIGNATION</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bar graph displays the number of employees with the top and poor ratings according to their designation.</a:t>
            </a:r>
          </a:p>
        </p:txBody>
      </p:sp>
      <p:sp>
        <p:nvSpPr>
          <p:cNvPr id="17" name="TextBox 16">
            <a:extLst>
              <a:ext uri="{FF2B5EF4-FFF2-40B4-BE49-F238E27FC236}">
                <a16:creationId xmlns:a16="http://schemas.microsoft.com/office/drawing/2014/main" id="{72AF705C-B4F7-AB95-C451-021CEEA9F8AD}"/>
              </a:ext>
            </a:extLst>
          </p:cNvPr>
          <p:cNvSpPr txBox="1"/>
          <p:nvPr/>
        </p:nvSpPr>
        <p:spPr>
          <a:xfrm>
            <a:off x="3666261" y="950368"/>
            <a:ext cx="4249882" cy="535531"/>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BOTTOM RATING COUNT OF WORKERS BY </a:t>
            </a:r>
          </a:p>
          <a:p>
            <a:pPr algn="ctr">
              <a:lnSpc>
                <a:spcPct val="90000"/>
              </a:lnSpc>
              <a:spcBef>
                <a:spcPct val="0"/>
              </a:spcBef>
            </a:pPr>
            <a:r>
              <a:rPr lang="en-US" sz="1600" b="1" dirty="0">
                <a:solidFill>
                  <a:schemeClr val="accent3">
                    <a:lumMod val="50000"/>
                  </a:schemeClr>
                </a:solidFill>
                <a:latin typeface="+mj-lt"/>
                <a:ea typeface="+mj-ea"/>
                <a:cs typeface="+mj-cs"/>
              </a:rPr>
              <a:t>DISTANCES FROM OFFICE</a:t>
            </a:r>
            <a:endParaRPr lang="en-IN" sz="1600" b="1" dirty="0">
              <a:solidFill>
                <a:schemeClr val="accent3">
                  <a:lumMod val="50000"/>
                </a:schemeClr>
              </a:solidFill>
              <a:latin typeface="+mj-lt"/>
              <a:ea typeface="+mj-ea"/>
              <a:cs typeface="+mj-cs"/>
            </a:endParaRPr>
          </a:p>
        </p:txBody>
      </p:sp>
      <p:pic>
        <p:nvPicPr>
          <p:cNvPr id="4" name="Picture 3">
            <a:extLst>
              <a:ext uri="{FF2B5EF4-FFF2-40B4-BE49-F238E27FC236}">
                <a16:creationId xmlns:a16="http://schemas.microsoft.com/office/drawing/2014/main" id="{DEFF8F35-2F04-7A7B-4FA7-33D526B12486}"/>
              </a:ext>
            </a:extLst>
          </p:cNvPr>
          <p:cNvPicPr>
            <a:picLocks noChangeAspect="1"/>
          </p:cNvPicPr>
          <p:nvPr/>
        </p:nvPicPr>
        <p:blipFill>
          <a:blip r:embed="rId3"/>
          <a:stretch>
            <a:fillRect/>
          </a:stretch>
        </p:blipFill>
        <p:spPr>
          <a:xfrm>
            <a:off x="8717280" y="569284"/>
            <a:ext cx="3368040" cy="2854496"/>
          </a:xfrm>
          <a:prstGeom prst="rect">
            <a:avLst/>
          </a:prstGeom>
        </p:spPr>
      </p:pic>
      <p:pic>
        <p:nvPicPr>
          <p:cNvPr id="9" name="Picture 8">
            <a:extLst>
              <a:ext uri="{FF2B5EF4-FFF2-40B4-BE49-F238E27FC236}">
                <a16:creationId xmlns:a16="http://schemas.microsoft.com/office/drawing/2014/main" id="{6FAFDB79-AE52-B0F3-5581-4AF8AB5845BB}"/>
              </a:ext>
            </a:extLst>
          </p:cNvPr>
          <p:cNvPicPr>
            <a:picLocks noChangeAspect="1"/>
          </p:cNvPicPr>
          <p:nvPr/>
        </p:nvPicPr>
        <p:blipFill>
          <a:blip r:embed="rId4"/>
          <a:stretch>
            <a:fillRect/>
          </a:stretch>
        </p:blipFill>
        <p:spPr>
          <a:xfrm>
            <a:off x="56511" y="3484880"/>
            <a:ext cx="7072561" cy="3337200"/>
          </a:xfrm>
          <a:prstGeom prst="rect">
            <a:avLst/>
          </a:prstGeom>
        </p:spPr>
      </p:pic>
      <p:sp>
        <p:nvSpPr>
          <p:cNvPr id="5" name="TextBox 4">
            <a:extLst>
              <a:ext uri="{FF2B5EF4-FFF2-40B4-BE49-F238E27FC236}">
                <a16:creationId xmlns:a16="http://schemas.microsoft.com/office/drawing/2014/main" id="{98B18F23-C9F6-D80D-219D-5003B47B9677}"/>
              </a:ext>
            </a:extLst>
          </p:cNvPr>
          <p:cNvSpPr txBox="1"/>
          <p:nvPr/>
        </p:nvSpPr>
        <p:spPr>
          <a:xfrm>
            <a:off x="7592291" y="5729066"/>
            <a:ext cx="4294909" cy="579646"/>
          </a:xfrm>
          <a:prstGeom prst="rect">
            <a:avLst/>
          </a:prstGeom>
          <a:noFill/>
        </p:spPr>
        <p:txBody>
          <a:bodyPr wrap="square">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Top and Blue color indicates Poor status. </a:t>
            </a:r>
            <a:endParaRPr lang="en-US" sz="1400" dirty="0">
              <a:solidFill>
                <a:schemeClr val="tx1">
                  <a:lumMod val="75000"/>
                  <a:lumOff val="25000"/>
                </a:schemeClr>
              </a:solidFill>
              <a:cs typeface="Segoe UI" panose="020B0502040204020203" pitchFamily="34" charset="0"/>
            </a:endParaRPr>
          </a:p>
        </p:txBody>
      </p:sp>
      <p:pic>
        <p:nvPicPr>
          <p:cNvPr id="10" name="Picture 9">
            <a:extLst>
              <a:ext uri="{FF2B5EF4-FFF2-40B4-BE49-F238E27FC236}">
                <a16:creationId xmlns:a16="http://schemas.microsoft.com/office/drawing/2014/main" id="{72675A4A-4030-D9F1-DC4C-BE976E4A0A47}"/>
              </a:ext>
            </a:extLst>
          </p:cNvPr>
          <p:cNvPicPr>
            <a:picLocks noChangeAspect="1"/>
          </p:cNvPicPr>
          <p:nvPr/>
        </p:nvPicPr>
        <p:blipFill>
          <a:blip r:embed="rId5"/>
          <a:stretch>
            <a:fillRect/>
          </a:stretch>
        </p:blipFill>
        <p:spPr>
          <a:xfrm>
            <a:off x="10782060" y="6528787"/>
            <a:ext cx="1353429" cy="329213"/>
          </a:xfrm>
          <a:prstGeom prst="rect">
            <a:avLst/>
          </a:prstGeom>
        </p:spPr>
      </p:pic>
    </p:spTree>
    <p:extLst>
      <p:ext uri="{BB962C8B-B14F-4D97-AF65-F5344CB8AC3E}">
        <p14:creationId xmlns:p14="http://schemas.microsoft.com/office/powerpoint/2010/main" val="2474576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HR Analytics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KPIs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ATTRITION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REVENUE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EXPENSES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PERFORMANCE</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SATISFACTION</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SALARY HIKE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Graphic 2" descr="Money with solid fill">
            <a:extLst>
              <a:ext uri="{FF2B5EF4-FFF2-40B4-BE49-F238E27FC236}">
                <a16:creationId xmlns:a16="http://schemas.microsoft.com/office/drawing/2014/main" id="{975D9A4F-C2D5-7236-8A66-D7447DBCFE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68846" y="3378959"/>
            <a:ext cx="582636" cy="582636"/>
          </a:xfrm>
          <a:prstGeom prst="rect">
            <a:avLst/>
          </a:prstGeom>
        </p:spPr>
      </p:pic>
      <p:pic>
        <p:nvPicPr>
          <p:cNvPr id="6" name="Graphic 5" descr="Coins with solid fill">
            <a:extLst>
              <a:ext uri="{FF2B5EF4-FFF2-40B4-BE49-F238E27FC236}">
                <a16:creationId xmlns:a16="http://schemas.microsoft.com/office/drawing/2014/main" id="{CA90F681-DB42-28D1-CE93-A4A65B34A4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1200" y="5288280"/>
            <a:ext cx="472440" cy="472440"/>
          </a:xfrm>
          <a:prstGeom prst="rect">
            <a:avLst/>
          </a:prstGeom>
        </p:spPr>
      </p:pic>
      <p:pic>
        <p:nvPicPr>
          <p:cNvPr id="9" name="Graphic 8" descr="Dollar with solid fill">
            <a:extLst>
              <a:ext uri="{FF2B5EF4-FFF2-40B4-BE49-F238E27FC236}">
                <a16:creationId xmlns:a16="http://schemas.microsoft.com/office/drawing/2014/main" id="{116692AB-21FE-C5E0-A6B6-880CB9CCA21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12640" y="5217160"/>
            <a:ext cx="572620" cy="572620"/>
          </a:xfrm>
          <a:prstGeom prst="rect">
            <a:avLst/>
          </a:prstGeom>
        </p:spPr>
      </p:pic>
      <p:pic>
        <p:nvPicPr>
          <p:cNvPr id="12" name="Graphic 11" descr="Stars with solid fill">
            <a:extLst>
              <a:ext uri="{FF2B5EF4-FFF2-40B4-BE49-F238E27FC236}">
                <a16:creationId xmlns:a16="http://schemas.microsoft.com/office/drawing/2014/main" id="{0C28B2AE-D303-FB29-2BCA-B1C9C177A75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70960" y="3398520"/>
            <a:ext cx="599440" cy="599440"/>
          </a:xfrm>
          <a:prstGeom prst="rect">
            <a:avLst/>
          </a:prstGeom>
        </p:spPr>
      </p:pic>
      <p:sp>
        <p:nvSpPr>
          <p:cNvPr id="2" name="Title 1">
            <a:extLst>
              <a:ext uri="{FF2B5EF4-FFF2-40B4-BE49-F238E27FC236}">
                <a16:creationId xmlns:a16="http://schemas.microsoft.com/office/drawing/2014/main" id="{291EBCB7-D3D2-1645-CCD7-6AA6AEACD6AE}"/>
              </a:ext>
            </a:extLst>
          </p:cNvPr>
          <p:cNvSpPr txBox="1">
            <a:spLocks/>
          </p:cNvSpPr>
          <p:nvPr/>
        </p:nvSpPr>
        <p:spPr>
          <a:xfrm>
            <a:off x="0" y="6584400"/>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a:t>
            </a:r>
            <a:r>
              <a:rPr lang="en-US" sz="1200" b="1" dirty="0">
                <a:latin typeface="Arial Black" panose="020B0A04020102020204" pitchFamily="34" charset="0"/>
              </a:rPr>
              <a:t>- 6</a:t>
            </a:r>
            <a:endParaRPr lang="en-US" sz="1200" dirty="0">
              <a:latin typeface="Arial Black" panose="020B0A0402010202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15400" y="522898"/>
            <a:ext cx="32766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0956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1E428243-A767-0C50-3AFB-5B66202DB847}"/>
              </a:ext>
            </a:extLst>
          </p:cNvPr>
          <p:cNvSpPr/>
          <p:nvPr/>
        </p:nvSpPr>
        <p:spPr>
          <a:xfrm>
            <a:off x="716743" y="1561740"/>
            <a:ext cx="3763819"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Donut chart displays the number of top-rated employees by years of  their employment.</a:t>
            </a:r>
          </a:p>
        </p:txBody>
      </p:sp>
      <p:sp>
        <p:nvSpPr>
          <p:cNvPr id="16" name="Rectangle 15">
            <a:extLst>
              <a:ext uri="{FF2B5EF4-FFF2-40B4-BE49-F238E27FC236}">
                <a16:creationId xmlns:a16="http://schemas.microsoft.com/office/drawing/2014/main" id="{C4ED8136-6FEF-5B63-1AB6-8C7E9EA01CE2}"/>
              </a:ext>
            </a:extLst>
          </p:cNvPr>
          <p:cNvSpPr/>
          <p:nvPr/>
        </p:nvSpPr>
        <p:spPr>
          <a:xfrm>
            <a:off x="7851370" y="47576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bar graph displays the number of employees with the top and poor ratings according to their Field of Education.</a:t>
            </a:r>
          </a:p>
        </p:txBody>
      </p:sp>
      <p:sp>
        <p:nvSpPr>
          <p:cNvPr id="17" name="TextBox 16">
            <a:extLst>
              <a:ext uri="{FF2B5EF4-FFF2-40B4-BE49-F238E27FC236}">
                <a16:creationId xmlns:a16="http://schemas.microsoft.com/office/drawing/2014/main" id="{72AF705C-B4F7-AB95-C451-021CEEA9F8AD}"/>
              </a:ext>
            </a:extLst>
          </p:cNvPr>
          <p:cNvSpPr txBox="1"/>
          <p:nvPr/>
        </p:nvSpPr>
        <p:spPr>
          <a:xfrm>
            <a:off x="228562" y="984046"/>
            <a:ext cx="5646097"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HIGHEST-RATING EMPLOYEES BASED ON YEARS OF EMPLOYMENT</a:t>
            </a:r>
            <a:endParaRPr lang="en-IN" sz="1400" b="1" dirty="0">
              <a:solidFill>
                <a:schemeClr val="accent3">
                  <a:lumMod val="50000"/>
                </a:schemeClr>
              </a:solidFill>
              <a:latin typeface="+mj-lt"/>
              <a:ea typeface="+mj-ea"/>
              <a:cs typeface="+mj-cs"/>
            </a:endParaRPr>
          </a:p>
        </p:txBody>
      </p:sp>
      <p:pic>
        <p:nvPicPr>
          <p:cNvPr id="5" name="Picture 4">
            <a:extLst>
              <a:ext uri="{FF2B5EF4-FFF2-40B4-BE49-F238E27FC236}">
                <a16:creationId xmlns:a16="http://schemas.microsoft.com/office/drawing/2014/main" id="{E36755A9-1E0B-D15D-57E2-0D9C3A0E1BCC}"/>
              </a:ext>
            </a:extLst>
          </p:cNvPr>
          <p:cNvPicPr>
            <a:picLocks noChangeAspect="1"/>
          </p:cNvPicPr>
          <p:nvPr/>
        </p:nvPicPr>
        <p:blipFill>
          <a:blip r:embed="rId3"/>
          <a:stretch>
            <a:fillRect/>
          </a:stretch>
        </p:blipFill>
        <p:spPr>
          <a:xfrm>
            <a:off x="7315985" y="577415"/>
            <a:ext cx="4766306" cy="2846370"/>
          </a:xfrm>
          <a:prstGeom prst="rect">
            <a:avLst/>
          </a:prstGeom>
        </p:spPr>
      </p:pic>
      <p:pic>
        <p:nvPicPr>
          <p:cNvPr id="10" name="Picture 9">
            <a:extLst>
              <a:ext uri="{FF2B5EF4-FFF2-40B4-BE49-F238E27FC236}">
                <a16:creationId xmlns:a16="http://schemas.microsoft.com/office/drawing/2014/main" id="{F745FC8F-D589-AC01-4D71-8FE2FF7E9883}"/>
              </a:ext>
            </a:extLst>
          </p:cNvPr>
          <p:cNvPicPr>
            <a:picLocks noChangeAspect="1"/>
          </p:cNvPicPr>
          <p:nvPr/>
        </p:nvPicPr>
        <p:blipFill>
          <a:blip r:embed="rId4"/>
          <a:stretch>
            <a:fillRect/>
          </a:stretch>
        </p:blipFill>
        <p:spPr>
          <a:xfrm>
            <a:off x="102154" y="3511894"/>
            <a:ext cx="6766006" cy="3346106"/>
          </a:xfrm>
          <a:prstGeom prst="rect">
            <a:avLst/>
          </a:prstGeom>
        </p:spPr>
      </p:pic>
      <p:sp>
        <p:nvSpPr>
          <p:cNvPr id="12" name="TextBox 11">
            <a:extLst>
              <a:ext uri="{FF2B5EF4-FFF2-40B4-BE49-F238E27FC236}">
                <a16:creationId xmlns:a16="http://schemas.microsoft.com/office/drawing/2014/main" id="{01025C88-7E1A-DD90-0D43-461EED9575E7}"/>
              </a:ext>
            </a:extLst>
          </p:cNvPr>
          <p:cNvSpPr txBox="1"/>
          <p:nvPr/>
        </p:nvSpPr>
        <p:spPr>
          <a:xfrm>
            <a:off x="7142865" y="4108408"/>
            <a:ext cx="5035353" cy="313932"/>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TOP &amp; POOR RATING </a:t>
            </a:r>
            <a:r>
              <a:rPr lang="en-US" sz="1600" b="1" dirty="0">
                <a:solidFill>
                  <a:srgbClr val="095763"/>
                </a:solidFill>
                <a:latin typeface="+mj-lt"/>
                <a:ea typeface="+mj-ea"/>
                <a:cs typeface="+mj-cs"/>
              </a:rPr>
              <a:t>COUNT</a:t>
            </a:r>
            <a:r>
              <a:rPr lang="en-US" sz="1600" b="1" dirty="0">
                <a:solidFill>
                  <a:schemeClr val="accent3">
                    <a:lumMod val="50000"/>
                  </a:schemeClr>
                </a:solidFill>
                <a:latin typeface="+mj-lt"/>
                <a:ea typeface="+mj-ea"/>
                <a:cs typeface="+mj-cs"/>
              </a:rPr>
              <a:t> BY EDUCATION FIELD</a:t>
            </a:r>
            <a:endParaRPr lang="en-IN" sz="1600" b="1" dirty="0">
              <a:solidFill>
                <a:schemeClr val="accent3">
                  <a:lumMod val="50000"/>
                </a:schemeClr>
              </a:solidFill>
              <a:latin typeface="+mj-lt"/>
              <a:ea typeface="+mj-ea"/>
              <a:cs typeface="+mj-cs"/>
            </a:endParaRPr>
          </a:p>
        </p:txBody>
      </p:sp>
      <p:sp>
        <p:nvSpPr>
          <p:cNvPr id="3" name="TextBox 2">
            <a:extLst>
              <a:ext uri="{FF2B5EF4-FFF2-40B4-BE49-F238E27FC236}">
                <a16:creationId xmlns:a16="http://schemas.microsoft.com/office/drawing/2014/main" id="{54F1EBEE-A31B-DFAC-3ECD-CAB4858977A7}"/>
              </a:ext>
            </a:extLst>
          </p:cNvPr>
          <p:cNvSpPr txBox="1"/>
          <p:nvPr/>
        </p:nvSpPr>
        <p:spPr>
          <a:xfrm>
            <a:off x="9235440" y="1828800"/>
            <a:ext cx="1066800" cy="369332"/>
          </a:xfrm>
          <a:prstGeom prst="rect">
            <a:avLst/>
          </a:prstGeom>
          <a:noFill/>
        </p:spPr>
        <p:txBody>
          <a:bodyPr wrap="square" rtlCol="0">
            <a:spAutoFit/>
          </a:bodyPr>
          <a:lstStyle/>
          <a:p>
            <a:r>
              <a:rPr lang="en-US" dirty="0">
                <a:latin typeface="Arial Black" panose="020B0A04020102020204" pitchFamily="34" charset="0"/>
              </a:rPr>
              <a:t>12443</a:t>
            </a:r>
            <a:endParaRPr lang="en-IN" dirty="0">
              <a:latin typeface="Arial Black" panose="020B0A04020102020204" pitchFamily="34" charset="0"/>
            </a:endParaRPr>
          </a:p>
        </p:txBody>
      </p:sp>
      <p:sp>
        <p:nvSpPr>
          <p:cNvPr id="4" name="TextBox 3">
            <a:extLst>
              <a:ext uri="{FF2B5EF4-FFF2-40B4-BE49-F238E27FC236}">
                <a16:creationId xmlns:a16="http://schemas.microsoft.com/office/drawing/2014/main" id="{EF1D8E3C-EB5E-7C21-A93A-2AD03125CD9F}"/>
              </a:ext>
            </a:extLst>
          </p:cNvPr>
          <p:cNvSpPr txBox="1"/>
          <p:nvPr/>
        </p:nvSpPr>
        <p:spPr>
          <a:xfrm>
            <a:off x="7592291" y="5729066"/>
            <a:ext cx="4294909" cy="579646"/>
          </a:xfrm>
          <a:prstGeom prst="rect">
            <a:avLst/>
          </a:prstGeom>
          <a:noFill/>
        </p:spPr>
        <p:txBody>
          <a:bodyPr wrap="square">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Top and Blue color indicates Poor status. </a:t>
            </a:r>
            <a:endParaRPr lang="en-US" sz="1400" dirty="0">
              <a:solidFill>
                <a:schemeClr val="tx1">
                  <a:lumMod val="75000"/>
                  <a:lumOff val="25000"/>
                </a:schemeClr>
              </a:solidFill>
              <a:cs typeface="Segoe UI" panose="020B0502040204020203" pitchFamily="34" charset="0"/>
            </a:endParaRPr>
          </a:p>
        </p:txBody>
      </p:sp>
      <p:pic>
        <p:nvPicPr>
          <p:cNvPr id="6" name="Picture 5">
            <a:extLst>
              <a:ext uri="{FF2B5EF4-FFF2-40B4-BE49-F238E27FC236}">
                <a16:creationId xmlns:a16="http://schemas.microsoft.com/office/drawing/2014/main" id="{578273C6-4E1F-D4FC-7CB4-83CC8E17F341}"/>
              </a:ext>
            </a:extLst>
          </p:cNvPr>
          <p:cNvPicPr>
            <a:picLocks noChangeAspect="1"/>
          </p:cNvPicPr>
          <p:nvPr/>
        </p:nvPicPr>
        <p:blipFill>
          <a:blip r:embed="rId5"/>
          <a:stretch>
            <a:fillRect/>
          </a:stretch>
        </p:blipFill>
        <p:spPr>
          <a:xfrm>
            <a:off x="10824789" y="6514870"/>
            <a:ext cx="1353429" cy="329213"/>
          </a:xfrm>
          <a:prstGeom prst="rect">
            <a:avLst/>
          </a:prstGeom>
        </p:spPr>
      </p:pic>
    </p:spTree>
    <p:extLst>
      <p:ext uri="{BB962C8B-B14F-4D97-AF65-F5344CB8AC3E}">
        <p14:creationId xmlns:p14="http://schemas.microsoft.com/office/powerpoint/2010/main" val="226077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48057" y="522898"/>
            <a:ext cx="324394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04178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3423784"/>
            <a:ext cx="12192000" cy="343421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00141BE-6EE3-B53F-657B-DE1056E76C13}"/>
              </a:ext>
            </a:extLst>
          </p:cNvPr>
          <p:cNvSpPr txBox="1"/>
          <p:nvPr/>
        </p:nvSpPr>
        <p:spPr>
          <a:xfrm>
            <a:off x="7723535" y="3842776"/>
            <a:ext cx="3467616" cy="535531"/>
          </a:xfrm>
          <a:prstGeom prst="rect">
            <a:avLst/>
          </a:prstGeom>
          <a:noFill/>
        </p:spPr>
        <p:txBody>
          <a:bodyPr wrap="none" rtlCol="0">
            <a:spAutoFit/>
          </a:bodyPr>
          <a:lstStyle/>
          <a:p>
            <a:pPr algn="ctr">
              <a:lnSpc>
                <a:spcPct val="90000"/>
              </a:lnSpc>
              <a:spcBef>
                <a:spcPct val="0"/>
              </a:spcBef>
            </a:pPr>
            <a:r>
              <a:rPr lang="en-US" sz="1600" b="1" dirty="0">
                <a:solidFill>
                  <a:schemeClr val="accent3">
                    <a:lumMod val="50000"/>
                  </a:schemeClr>
                </a:solidFill>
                <a:latin typeface="+mj-lt"/>
                <a:ea typeface="+mj-ea"/>
                <a:cs typeface="+mj-cs"/>
              </a:rPr>
              <a:t>AVERAGE PERFORMANCE SCORE </a:t>
            </a:r>
          </a:p>
          <a:p>
            <a:pPr algn="ctr">
              <a:lnSpc>
                <a:spcPct val="90000"/>
              </a:lnSpc>
              <a:spcBef>
                <a:spcPct val="0"/>
              </a:spcBef>
            </a:pPr>
            <a:r>
              <a:rPr lang="en-US" sz="1600" b="1" dirty="0">
                <a:solidFill>
                  <a:schemeClr val="accent3">
                    <a:lumMod val="50000"/>
                  </a:schemeClr>
                </a:solidFill>
                <a:latin typeface="+mj-lt"/>
                <a:ea typeface="+mj-ea"/>
                <a:cs typeface="+mj-cs"/>
              </a:rPr>
              <a:t>BY MARITAL STATUS AND TRAVEL</a:t>
            </a:r>
            <a:endParaRPr lang="en-IN" sz="1600" b="1" dirty="0">
              <a:solidFill>
                <a:schemeClr val="accent3">
                  <a:lumMod val="50000"/>
                </a:schemeClr>
              </a:solidFill>
              <a:latin typeface="+mj-lt"/>
              <a:ea typeface="+mj-ea"/>
              <a:cs typeface="+mj-cs"/>
            </a:endParaRPr>
          </a:p>
        </p:txBody>
      </p:sp>
      <p:sp>
        <p:nvSpPr>
          <p:cNvPr id="16" name="Rectangle 15">
            <a:extLst>
              <a:ext uri="{FF2B5EF4-FFF2-40B4-BE49-F238E27FC236}">
                <a16:creationId xmlns:a16="http://schemas.microsoft.com/office/drawing/2014/main" id="{C4ED8136-6FEF-5B63-1AB6-8C7E9EA01CE2}"/>
              </a:ext>
            </a:extLst>
          </p:cNvPr>
          <p:cNvSpPr/>
          <p:nvPr/>
        </p:nvSpPr>
        <p:spPr>
          <a:xfrm>
            <a:off x="7566890" y="4706821"/>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graph displays the average performance rating of employees according to their travel and marital status.</a:t>
            </a:r>
          </a:p>
        </p:txBody>
      </p:sp>
      <p:sp>
        <p:nvSpPr>
          <p:cNvPr id="15" name="Rectangle 14">
            <a:extLst>
              <a:ext uri="{FF2B5EF4-FFF2-40B4-BE49-F238E27FC236}">
                <a16:creationId xmlns:a16="http://schemas.microsoft.com/office/drawing/2014/main" id="{5979BA0B-DF5D-3776-6F1C-9C94A959F979}"/>
              </a:ext>
            </a:extLst>
          </p:cNvPr>
          <p:cNvSpPr/>
          <p:nvPr/>
        </p:nvSpPr>
        <p:spPr>
          <a:xfrm>
            <a:off x="4202501" y="1294222"/>
            <a:ext cx="3763819"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Gauge chart displays the average employee performance rating as well as the average performance rating of active employees.</a:t>
            </a:r>
          </a:p>
        </p:txBody>
      </p:sp>
      <p:sp>
        <p:nvSpPr>
          <p:cNvPr id="3" name="TextBox 2">
            <a:extLst>
              <a:ext uri="{FF2B5EF4-FFF2-40B4-BE49-F238E27FC236}">
                <a16:creationId xmlns:a16="http://schemas.microsoft.com/office/drawing/2014/main" id="{6F8C4EBE-23B4-0880-65C5-4B440A83DCC7}"/>
              </a:ext>
            </a:extLst>
          </p:cNvPr>
          <p:cNvSpPr txBox="1"/>
          <p:nvPr/>
        </p:nvSpPr>
        <p:spPr>
          <a:xfrm>
            <a:off x="741680" y="629920"/>
            <a:ext cx="3055645" cy="338554"/>
          </a:xfrm>
          <a:prstGeom prst="rect">
            <a:avLst/>
          </a:prstGeom>
          <a:noFill/>
        </p:spPr>
        <p:txBody>
          <a:bodyPr wrap="none" rtlCol="0">
            <a:spAutoFit/>
          </a:bodyPr>
          <a:lstStyle/>
          <a:p>
            <a:r>
              <a:rPr lang="en-US" sz="1600" b="1" dirty="0">
                <a:solidFill>
                  <a:srgbClr val="CB7A09"/>
                </a:solidFill>
                <a:latin typeface="+mj-lt"/>
                <a:ea typeface="+mj-ea"/>
                <a:cs typeface="+mj-cs"/>
              </a:rPr>
              <a:t>AVG. PERFORMANCE RATING</a:t>
            </a:r>
            <a:endParaRPr lang="en-IN" sz="1600" b="1" dirty="0">
              <a:solidFill>
                <a:srgbClr val="CB7A09"/>
              </a:solidFill>
              <a:latin typeface="+mj-lt"/>
              <a:ea typeface="+mj-ea"/>
              <a:cs typeface="+mj-cs"/>
            </a:endParaRPr>
          </a:p>
        </p:txBody>
      </p:sp>
      <p:sp>
        <p:nvSpPr>
          <p:cNvPr id="4" name="TextBox 3">
            <a:extLst>
              <a:ext uri="{FF2B5EF4-FFF2-40B4-BE49-F238E27FC236}">
                <a16:creationId xmlns:a16="http://schemas.microsoft.com/office/drawing/2014/main" id="{C3C64075-EDB3-63E6-E224-C65F1F2B89CC}"/>
              </a:ext>
            </a:extLst>
          </p:cNvPr>
          <p:cNvSpPr txBox="1"/>
          <p:nvPr/>
        </p:nvSpPr>
        <p:spPr>
          <a:xfrm>
            <a:off x="7980623" y="602741"/>
            <a:ext cx="4200189" cy="338554"/>
          </a:xfrm>
          <a:prstGeom prst="rect">
            <a:avLst/>
          </a:prstGeom>
          <a:noFill/>
        </p:spPr>
        <p:txBody>
          <a:bodyPr wrap="none" rtlCol="0">
            <a:spAutoFit/>
          </a:bodyPr>
          <a:lstStyle/>
          <a:p>
            <a:r>
              <a:rPr lang="en-US" sz="1600" b="1" dirty="0">
                <a:solidFill>
                  <a:schemeClr val="accent3">
                    <a:lumMod val="50000"/>
                  </a:schemeClr>
                </a:solidFill>
                <a:latin typeface="+mj-lt"/>
                <a:ea typeface="+mj-ea"/>
                <a:cs typeface="+mj-cs"/>
              </a:rPr>
              <a:t>AVG. ACTIVE EMPLOYEES PERFORMANCE</a:t>
            </a:r>
            <a:endParaRPr lang="en-IN" sz="1600" b="1" dirty="0">
              <a:solidFill>
                <a:schemeClr val="accent3">
                  <a:lumMod val="50000"/>
                </a:schemeClr>
              </a:solidFill>
              <a:latin typeface="+mj-lt"/>
              <a:ea typeface="+mj-ea"/>
              <a:cs typeface="+mj-cs"/>
            </a:endParaRPr>
          </a:p>
        </p:txBody>
      </p:sp>
      <p:pic>
        <p:nvPicPr>
          <p:cNvPr id="12" name="Picture 11">
            <a:extLst>
              <a:ext uri="{FF2B5EF4-FFF2-40B4-BE49-F238E27FC236}">
                <a16:creationId xmlns:a16="http://schemas.microsoft.com/office/drawing/2014/main" id="{D3FF6026-F5A1-BD13-B480-1908A625471F}"/>
              </a:ext>
            </a:extLst>
          </p:cNvPr>
          <p:cNvPicPr>
            <a:picLocks noChangeAspect="1"/>
          </p:cNvPicPr>
          <p:nvPr/>
        </p:nvPicPr>
        <p:blipFill>
          <a:blip r:embed="rId3"/>
          <a:stretch>
            <a:fillRect/>
          </a:stretch>
        </p:blipFill>
        <p:spPr>
          <a:xfrm>
            <a:off x="168043" y="1055087"/>
            <a:ext cx="3755090" cy="2036297"/>
          </a:xfrm>
          <a:prstGeom prst="rect">
            <a:avLst/>
          </a:prstGeom>
        </p:spPr>
      </p:pic>
      <p:pic>
        <p:nvPicPr>
          <p:cNvPr id="18" name="Picture 17">
            <a:extLst>
              <a:ext uri="{FF2B5EF4-FFF2-40B4-BE49-F238E27FC236}">
                <a16:creationId xmlns:a16="http://schemas.microsoft.com/office/drawing/2014/main" id="{764DEA76-C1F7-8F2C-4FD7-D296D250936B}"/>
              </a:ext>
            </a:extLst>
          </p:cNvPr>
          <p:cNvPicPr>
            <a:picLocks noChangeAspect="1"/>
          </p:cNvPicPr>
          <p:nvPr/>
        </p:nvPicPr>
        <p:blipFill>
          <a:blip r:embed="rId4"/>
          <a:stretch>
            <a:fillRect/>
          </a:stretch>
        </p:blipFill>
        <p:spPr>
          <a:xfrm>
            <a:off x="8201431" y="1013888"/>
            <a:ext cx="3754800" cy="2039682"/>
          </a:xfrm>
          <a:prstGeom prst="rect">
            <a:avLst/>
          </a:prstGeom>
        </p:spPr>
      </p:pic>
      <p:pic>
        <p:nvPicPr>
          <p:cNvPr id="24" name="Picture 23">
            <a:extLst>
              <a:ext uri="{FF2B5EF4-FFF2-40B4-BE49-F238E27FC236}">
                <a16:creationId xmlns:a16="http://schemas.microsoft.com/office/drawing/2014/main" id="{C0BEB4D0-B545-FF56-440D-FEBDBA44FD5C}"/>
              </a:ext>
            </a:extLst>
          </p:cNvPr>
          <p:cNvPicPr>
            <a:picLocks noChangeAspect="1"/>
          </p:cNvPicPr>
          <p:nvPr/>
        </p:nvPicPr>
        <p:blipFill>
          <a:blip r:embed="rId5"/>
          <a:stretch>
            <a:fillRect/>
          </a:stretch>
        </p:blipFill>
        <p:spPr>
          <a:xfrm>
            <a:off x="104820" y="3536961"/>
            <a:ext cx="6536587" cy="3279875"/>
          </a:xfrm>
          <a:prstGeom prst="rect">
            <a:avLst/>
          </a:prstGeom>
        </p:spPr>
      </p:pic>
      <p:sp>
        <p:nvSpPr>
          <p:cNvPr id="5" name="Rectangle 4">
            <a:extLst>
              <a:ext uri="{FF2B5EF4-FFF2-40B4-BE49-F238E27FC236}">
                <a16:creationId xmlns:a16="http://schemas.microsoft.com/office/drawing/2014/main" id="{EE0AE553-83B1-25E7-5A61-E7A66F3FF393}"/>
              </a:ext>
            </a:extLst>
          </p:cNvPr>
          <p:cNvSpPr/>
          <p:nvPr/>
        </p:nvSpPr>
        <p:spPr>
          <a:xfrm>
            <a:off x="7390765" y="587161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9" name="Picture 8">
            <a:extLst>
              <a:ext uri="{FF2B5EF4-FFF2-40B4-BE49-F238E27FC236}">
                <a16:creationId xmlns:a16="http://schemas.microsoft.com/office/drawing/2014/main" id="{1892ED9B-8762-ED13-1DD9-08168C52A89F}"/>
              </a:ext>
            </a:extLst>
          </p:cNvPr>
          <p:cNvPicPr>
            <a:picLocks noChangeAspect="1"/>
          </p:cNvPicPr>
          <p:nvPr/>
        </p:nvPicPr>
        <p:blipFill>
          <a:blip r:embed="rId6"/>
          <a:stretch>
            <a:fillRect/>
          </a:stretch>
        </p:blipFill>
        <p:spPr>
          <a:xfrm>
            <a:off x="10943391" y="6528787"/>
            <a:ext cx="1353429" cy="329213"/>
          </a:xfrm>
          <a:prstGeom prst="rect">
            <a:avLst/>
          </a:prstGeom>
        </p:spPr>
      </p:pic>
    </p:spTree>
    <p:extLst>
      <p:ext uri="{BB962C8B-B14F-4D97-AF65-F5344CB8AC3E}">
        <p14:creationId xmlns:p14="http://schemas.microsoft.com/office/powerpoint/2010/main" val="4169549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124950" y="522898"/>
            <a:ext cx="306705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PERFORMANCE SURVEY</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11467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846296" y="2928814"/>
            <a:ext cx="1587500" cy="1587500"/>
          </a:xfrm>
          <a:prstGeom prst="ellipse">
            <a:avLst/>
          </a:prstGeom>
          <a:solidFill>
            <a:srgbClr val="CB7A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4410868" y="1107833"/>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4481988" y="4749795"/>
            <a:ext cx="1587500" cy="15875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p:cNvCxnSpPr>
          <p:nvPr/>
        </p:nvCxnSpPr>
        <p:spPr>
          <a:xfrm>
            <a:off x="2433796" y="3722564"/>
            <a:ext cx="1772444"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stCxn id="76" idx="2"/>
            <a:endCxn id="77" idx="2"/>
          </p:cNvCxnSpPr>
          <p:nvPr/>
        </p:nvCxnSpPr>
        <p:spPr>
          <a:xfrm rot="10800000" flipH="1" flipV="1">
            <a:off x="4410868" y="1901583"/>
            <a:ext cx="71120" cy="3641962"/>
          </a:xfrm>
          <a:prstGeom prst="bentConnector3">
            <a:avLst>
              <a:gd name="adj1" fmla="val -321429"/>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2"/>
            <a:ext cx="1371600" cy="492443"/>
          </a:xfrm>
          <a:prstGeom prst="rect">
            <a:avLst/>
          </a:prstGeom>
        </p:spPr>
        <p:txBody>
          <a:bodyPr wrap="square" lIns="0" tIns="0" rIns="0" bIns="0" anchor="ctr">
            <a:spAutoFit/>
          </a:bodyPr>
          <a:lstStyle/>
          <a:p>
            <a:pPr algn="ctr"/>
            <a:r>
              <a:rPr lang="en-US" sz="1600" dirty="0">
                <a:solidFill>
                  <a:schemeClr val="bg1"/>
                </a:solidFill>
              </a:rPr>
              <a:t>Management Objectives</a:t>
            </a:r>
          </a:p>
        </p:txBody>
      </p:sp>
      <p:sp>
        <p:nvSpPr>
          <p:cNvPr id="4" name="TextBox 3">
            <a:extLst>
              <a:ext uri="{FF2B5EF4-FFF2-40B4-BE49-F238E27FC236}">
                <a16:creationId xmlns:a16="http://schemas.microsoft.com/office/drawing/2014/main" id="{B330B317-D79B-1A92-F915-9C1255711791}"/>
              </a:ext>
            </a:extLst>
          </p:cNvPr>
          <p:cNvSpPr txBox="1"/>
          <p:nvPr/>
        </p:nvSpPr>
        <p:spPr>
          <a:xfrm>
            <a:off x="864745" y="3574321"/>
            <a:ext cx="1502334" cy="461665"/>
          </a:xfrm>
          <a:prstGeom prst="rect">
            <a:avLst/>
          </a:prstGeom>
          <a:noFill/>
        </p:spPr>
        <p:txBody>
          <a:bodyPr wrap="none" rtlCol="0">
            <a:spAutoFit/>
          </a:bodyPr>
          <a:lstStyle/>
          <a:p>
            <a:pPr algn="ctr"/>
            <a:r>
              <a:rPr lang="en-US" sz="1200" b="1" dirty="0">
                <a:solidFill>
                  <a:schemeClr val="bg1"/>
                </a:solidFill>
                <a:latin typeface="Arial Black" panose="020B0A04020102020204" pitchFamily="34" charset="0"/>
                <a:ea typeface="+mj-ea"/>
                <a:cs typeface="+mj-cs"/>
              </a:rPr>
              <a:t>PERFORMANCE</a:t>
            </a:r>
          </a:p>
          <a:p>
            <a:pPr algn="ctr"/>
            <a:r>
              <a:rPr lang="en-US" sz="1200" b="1" dirty="0">
                <a:solidFill>
                  <a:schemeClr val="bg1"/>
                </a:solidFill>
                <a:latin typeface="Arial Black" panose="020B0A04020102020204" pitchFamily="34" charset="0"/>
                <a:ea typeface="+mj-ea"/>
                <a:cs typeface="+mj-cs"/>
              </a:rPr>
              <a:t>SURVEY</a:t>
            </a:r>
            <a:endParaRPr lang="en-IN" sz="1200" b="1" dirty="0">
              <a:solidFill>
                <a:schemeClr val="bg1"/>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22A79649-C08D-B703-3DE3-5EA6159868C7}"/>
              </a:ext>
            </a:extLst>
          </p:cNvPr>
          <p:cNvSpPr txBox="1"/>
          <p:nvPr/>
        </p:nvSpPr>
        <p:spPr>
          <a:xfrm>
            <a:off x="4511678" y="1589128"/>
            <a:ext cx="1397306" cy="523220"/>
          </a:xfrm>
          <a:prstGeom prst="rect">
            <a:avLst/>
          </a:prstGeom>
          <a:noFill/>
        </p:spPr>
        <p:txBody>
          <a:bodyPr wrap="none" rtlCol="0">
            <a:spAutoFit/>
          </a:bodyPr>
          <a:lstStyle/>
          <a:p>
            <a:pPr algn="ctr"/>
            <a:r>
              <a:rPr lang="en-US" sz="1400" b="1" dirty="0">
                <a:solidFill>
                  <a:schemeClr val="bg1"/>
                </a:solidFill>
                <a:latin typeface="Arial Black" panose="020B0A04020102020204" pitchFamily="34" charset="0"/>
                <a:ea typeface="+mj-ea"/>
                <a:cs typeface="+mj-cs"/>
              </a:rPr>
              <a:t>CURRENT</a:t>
            </a:r>
          </a:p>
          <a:p>
            <a:pPr algn="ctr"/>
            <a:r>
              <a:rPr lang="en-US" sz="1400" b="1" dirty="0">
                <a:solidFill>
                  <a:schemeClr val="bg1"/>
                </a:solidFill>
                <a:latin typeface="Arial Black" panose="020B0A04020102020204" pitchFamily="34" charset="0"/>
                <a:ea typeface="+mj-ea"/>
                <a:cs typeface="+mj-cs"/>
              </a:rPr>
              <a:t>EMPLOYEES</a:t>
            </a:r>
          </a:p>
        </p:txBody>
      </p:sp>
      <p:sp>
        <p:nvSpPr>
          <p:cNvPr id="6" name="TextBox 5">
            <a:extLst>
              <a:ext uri="{FF2B5EF4-FFF2-40B4-BE49-F238E27FC236}">
                <a16:creationId xmlns:a16="http://schemas.microsoft.com/office/drawing/2014/main" id="{CA4454C6-3E55-94F3-17C0-099F1234507C}"/>
              </a:ext>
            </a:extLst>
          </p:cNvPr>
          <p:cNvSpPr txBox="1"/>
          <p:nvPr/>
        </p:nvSpPr>
        <p:spPr>
          <a:xfrm>
            <a:off x="4383722" y="3450495"/>
            <a:ext cx="1723072" cy="584775"/>
          </a:xfrm>
          <a:prstGeom prst="rect">
            <a:avLst/>
          </a:prstGeom>
          <a:noFill/>
        </p:spPr>
        <p:txBody>
          <a:bodyPr wrap="square" rtlCol="0">
            <a:spAutoFit/>
          </a:bodyPr>
          <a:lstStyle/>
          <a:p>
            <a:pPr algn="ctr"/>
            <a:r>
              <a:rPr lang="en-US" sz="1600" b="1" dirty="0">
                <a:solidFill>
                  <a:schemeClr val="bg1"/>
                </a:solidFill>
                <a:latin typeface="+mj-lt"/>
                <a:ea typeface="+mj-ea"/>
                <a:cs typeface="+mj-cs"/>
              </a:rPr>
              <a:t>RELATIOSHIP</a:t>
            </a:r>
          </a:p>
          <a:p>
            <a:pPr algn="ctr"/>
            <a:r>
              <a:rPr lang="en-US" sz="1600" b="1" dirty="0">
                <a:solidFill>
                  <a:schemeClr val="bg1"/>
                </a:solidFill>
                <a:latin typeface="+mj-lt"/>
                <a:ea typeface="+mj-ea"/>
                <a:cs typeface="+mj-cs"/>
              </a:rPr>
              <a:t>SATISFACTION</a:t>
            </a:r>
          </a:p>
        </p:txBody>
      </p:sp>
      <p:sp>
        <p:nvSpPr>
          <p:cNvPr id="9" name="TextBox 8">
            <a:extLst>
              <a:ext uri="{FF2B5EF4-FFF2-40B4-BE49-F238E27FC236}">
                <a16:creationId xmlns:a16="http://schemas.microsoft.com/office/drawing/2014/main" id="{E861FEFF-8D86-3100-4146-31899604D5BA}"/>
              </a:ext>
            </a:extLst>
          </p:cNvPr>
          <p:cNvSpPr txBox="1"/>
          <p:nvPr/>
        </p:nvSpPr>
        <p:spPr>
          <a:xfrm>
            <a:off x="4592886" y="5240997"/>
            <a:ext cx="1397306" cy="523220"/>
          </a:xfrm>
          <a:prstGeom prst="rect">
            <a:avLst/>
          </a:prstGeom>
          <a:noFill/>
        </p:spPr>
        <p:txBody>
          <a:bodyPr wrap="none" rtlCol="0">
            <a:spAutoFit/>
          </a:bodyPr>
          <a:lstStyle/>
          <a:p>
            <a:pPr algn="ctr"/>
            <a:r>
              <a:rPr lang="en-US" sz="1400" b="1" dirty="0">
                <a:solidFill>
                  <a:schemeClr val="bg1"/>
                </a:solidFill>
                <a:latin typeface="Arial Black" panose="020B0A04020102020204" pitchFamily="34" charset="0"/>
                <a:ea typeface="+mj-ea"/>
                <a:cs typeface="+mj-cs"/>
              </a:rPr>
              <a:t>EX – </a:t>
            </a:r>
          </a:p>
          <a:p>
            <a:pPr algn="ctr"/>
            <a:r>
              <a:rPr lang="en-US" sz="1400" b="1" dirty="0">
                <a:solidFill>
                  <a:schemeClr val="bg1"/>
                </a:solidFill>
                <a:latin typeface="Arial Black" panose="020B0A04020102020204" pitchFamily="34" charset="0"/>
                <a:ea typeface="+mj-ea"/>
                <a:cs typeface="+mj-cs"/>
              </a:rPr>
              <a:t>EMPLOYEES</a:t>
            </a:r>
          </a:p>
        </p:txBody>
      </p:sp>
      <p:sp>
        <p:nvSpPr>
          <p:cNvPr id="12" name="Rectangle 11">
            <a:extLst>
              <a:ext uri="{FF2B5EF4-FFF2-40B4-BE49-F238E27FC236}">
                <a16:creationId xmlns:a16="http://schemas.microsoft.com/office/drawing/2014/main" id="{146F72A8-4BD4-6E68-75DA-11CB71FAFF81}"/>
              </a:ext>
            </a:extLst>
          </p:cNvPr>
          <p:cNvSpPr/>
          <p:nvPr/>
        </p:nvSpPr>
        <p:spPr>
          <a:xfrm>
            <a:off x="6969438" y="1497588"/>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Currently employed staff members have an average performance rating of 2.495 overall.</a:t>
            </a:r>
          </a:p>
        </p:txBody>
      </p:sp>
      <p:sp>
        <p:nvSpPr>
          <p:cNvPr id="16" name="Rectangle 15">
            <a:extLst>
              <a:ext uri="{FF2B5EF4-FFF2-40B4-BE49-F238E27FC236}">
                <a16:creationId xmlns:a16="http://schemas.microsoft.com/office/drawing/2014/main" id="{BEBA7591-E881-5C9D-108A-244CE72019D6}"/>
              </a:ext>
            </a:extLst>
          </p:cNvPr>
          <p:cNvSpPr/>
          <p:nvPr/>
        </p:nvSpPr>
        <p:spPr>
          <a:xfrm>
            <a:off x="6977335" y="5248449"/>
            <a:ext cx="2743195" cy="710707"/>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average performance rating of the former employees is 2.497 overall.</a:t>
            </a:r>
          </a:p>
        </p:txBody>
      </p:sp>
      <p:pic>
        <p:nvPicPr>
          <p:cNvPr id="2" name="Picture 1">
            <a:extLst>
              <a:ext uri="{FF2B5EF4-FFF2-40B4-BE49-F238E27FC236}">
                <a16:creationId xmlns:a16="http://schemas.microsoft.com/office/drawing/2014/main" id="{DACF1F8B-73D1-39C2-AF68-83B30C081253}"/>
              </a:ext>
            </a:extLst>
          </p:cNvPr>
          <p:cNvPicPr>
            <a:picLocks noChangeAspect="1"/>
          </p:cNvPicPr>
          <p:nvPr/>
        </p:nvPicPr>
        <p:blipFill>
          <a:blip r:embed="rId3"/>
          <a:stretch>
            <a:fillRect/>
          </a:stretch>
        </p:blipFill>
        <p:spPr>
          <a:xfrm>
            <a:off x="-80965" y="6528787"/>
            <a:ext cx="1353429" cy="329213"/>
          </a:xfrm>
          <a:prstGeom prst="rect">
            <a:avLst/>
          </a:prstGeom>
        </p:spPr>
      </p:pic>
    </p:spTree>
    <p:extLst>
      <p:ext uri="{BB962C8B-B14F-4D97-AF65-F5344CB8AC3E}">
        <p14:creationId xmlns:p14="http://schemas.microsoft.com/office/powerpoint/2010/main" val="1214134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C9C34-B9C5-3D86-6749-733786EDEBA6}"/>
              </a:ext>
            </a:extLst>
          </p:cNvPr>
          <p:cNvSpPr txBox="1"/>
          <p:nvPr/>
        </p:nvSpPr>
        <p:spPr>
          <a:xfrm>
            <a:off x="2052533" y="230270"/>
            <a:ext cx="7688912" cy="461665"/>
          </a:xfrm>
          <a:prstGeom prst="rect">
            <a:avLst/>
          </a:prstGeom>
          <a:noFill/>
        </p:spPr>
        <p:txBody>
          <a:bodyPr wrap="square" rtlCol="0">
            <a:spAutoFit/>
          </a:bodyPr>
          <a:lstStyle/>
          <a:p>
            <a:pPr algn="ctr"/>
            <a:r>
              <a:rPr lang="en-US" sz="2400" b="1" dirty="0">
                <a:solidFill>
                  <a:schemeClr val="tx1">
                    <a:lumMod val="75000"/>
                    <a:lumOff val="25000"/>
                  </a:schemeClr>
                </a:solidFill>
                <a:latin typeface="+mj-lt"/>
              </a:rPr>
              <a:t>Key Findings</a:t>
            </a:r>
            <a:endParaRPr lang="en-US" sz="2400" b="1" dirty="0">
              <a:latin typeface="+mj-lt"/>
            </a:endParaRPr>
          </a:p>
        </p:txBody>
      </p:sp>
      <p:sp>
        <p:nvSpPr>
          <p:cNvPr id="3" name="TextBox 2">
            <a:extLst>
              <a:ext uri="{FF2B5EF4-FFF2-40B4-BE49-F238E27FC236}">
                <a16:creationId xmlns:a16="http://schemas.microsoft.com/office/drawing/2014/main" id="{A731E475-FB46-747E-6245-0C2E113A5F5B}"/>
              </a:ext>
            </a:extLst>
          </p:cNvPr>
          <p:cNvSpPr txBox="1"/>
          <p:nvPr/>
        </p:nvSpPr>
        <p:spPr>
          <a:xfrm>
            <a:off x="593127" y="1087752"/>
            <a:ext cx="11270426" cy="5078313"/>
          </a:xfrm>
          <a:prstGeom prst="rect">
            <a:avLst/>
          </a:prstGeom>
          <a:noFill/>
        </p:spPr>
        <p:txBody>
          <a:bodyPr wrap="square" rtlCol="0">
            <a:spAutoFit/>
          </a:bodyPr>
          <a:lstStyle/>
          <a:p>
            <a:pPr algn="l"/>
            <a:r>
              <a:rPr lang="en-US" b="1" i="0" dirty="0">
                <a:solidFill>
                  <a:srgbClr val="095763"/>
                </a:solidFill>
                <a:effectLst/>
                <a:latin typeface="Söhne"/>
              </a:rPr>
              <a:t>High Attrition Rate:</a:t>
            </a:r>
            <a:endParaRPr lang="en-US" b="0" i="0" dirty="0">
              <a:solidFill>
                <a:srgbClr val="095763"/>
              </a:solidFill>
              <a:effectLst/>
              <a:latin typeface="Söhne"/>
            </a:endParaRPr>
          </a:p>
          <a:p>
            <a:pPr lvl="1" algn="l"/>
            <a:r>
              <a:rPr lang="en-US" b="1" i="0" dirty="0">
                <a:solidFill>
                  <a:srgbClr val="CB7A09"/>
                </a:solidFill>
                <a:effectLst/>
                <a:latin typeface="Söhne"/>
              </a:rPr>
              <a:t>Implication</a:t>
            </a:r>
            <a:r>
              <a:rPr lang="en-US" b="1" i="0" dirty="0">
                <a:solidFill>
                  <a:srgbClr val="CB7A09"/>
                </a:solidFill>
                <a:effectLst/>
                <a:latin typeface="Calibri" panose="020F0502020204030204" pitchFamily="34" charset="0"/>
                <a:cs typeface="Calibri" panose="020F0502020204030204" pitchFamily="34" charset="0"/>
              </a:rPr>
              <a:t>:</a:t>
            </a:r>
            <a:r>
              <a:rPr lang="en-US" b="0" i="0" dirty="0">
                <a:solidFill>
                  <a:srgbClr val="CB7A09"/>
                </a:solidFill>
                <a:effectLst/>
                <a:latin typeface="Calibri" panose="020F0502020204030204" pitchFamily="34" charset="0"/>
                <a:cs typeface="Calibri" panose="020F0502020204030204" pitchFamily="34" charset="0"/>
              </a:rPr>
              <a:t> </a:t>
            </a:r>
            <a:r>
              <a:rPr lang="en-US" b="0" i="0" dirty="0">
                <a:effectLst/>
                <a:latin typeface="Calibri" panose="020F0502020204030204" pitchFamily="34" charset="0"/>
                <a:cs typeface="Calibri" panose="020F0502020204030204" pitchFamily="34" charset="0"/>
              </a:rPr>
              <a:t>A 50% attrition rate is notably high and raises concerns about its impact on productivity, morale, and overall success.</a:t>
            </a:r>
          </a:p>
          <a:p>
            <a:pPr lvl="1" algn="l"/>
            <a:endParaRPr lang="en-US" b="0" i="0" dirty="0">
              <a:solidFill>
                <a:srgbClr val="095763"/>
              </a:solidFill>
              <a:effectLst/>
              <a:latin typeface="Söhne"/>
            </a:endParaRPr>
          </a:p>
          <a:p>
            <a:pPr algn="l"/>
            <a:r>
              <a:rPr lang="en-US" b="1" i="0" dirty="0">
                <a:solidFill>
                  <a:srgbClr val="095763"/>
                </a:solidFill>
                <a:effectLst/>
                <a:latin typeface="Söhne"/>
              </a:rPr>
              <a:t>Human Resources Department Dominance:</a:t>
            </a:r>
            <a:endParaRPr lang="en-US" b="0" i="0" dirty="0">
              <a:solidFill>
                <a:srgbClr val="095763"/>
              </a:solidFill>
              <a:effectLst/>
              <a:latin typeface="Söhne"/>
            </a:endParaRPr>
          </a:p>
          <a:p>
            <a:pPr lvl="1" algn="just"/>
            <a:r>
              <a:rPr lang="en-US" b="1" i="0" dirty="0">
                <a:solidFill>
                  <a:srgbClr val="CB7A09"/>
                </a:solidFill>
                <a:effectLst/>
                <a:latin typeface="Söhne"/>
              </a:rPr>
              <a:t>Implication:</a:t>
            </a:r>
            <a:r>
              <a:rPr lang="en-US" b="0" i="0" dirty="0">
                <a:solidFill>
                  <a:srgbClr val="CB7A09"/>
                </a:solidFill>
                <a:effectLst/>
                <a:latin typeface="Söhne"/>
              </a:rPr>
              <a:t> </a:t>
            </a:r>
            <a:r>
              <a:rPr lang="en-US" b="0" i="0" dirty="0">
                <a:effectLst/>
                <a:latin typeface="Calibri" panose="020F0502020204030204" pitchFamily="34" charset="0"/>
                <a:cs typeface="Calibri" panose="020F0502020204030204" pitchFamily="34" charset="0"/>
              </a:rPr>
              <a:t>The prevalence of HR as the most common department suggests potential workload or staffing imbalances. </a:t>
            </a:r>
            <a:r>
              <a:rPr lang="en-US" b="0" i="0" dirty="0">
                <a:effectLst/>
                <a:highlight>
                  <a:srgbClr val="FFFFFF"/>
                </a:highlight>
                <a:latin typeface="Calibri" panose="020F0502020204030204" pitchFamily="34" charset="0"/>
                <a:cs typeface="Calibri" panose="020F0502020204030204" pitchFamily="34" charset="0"/>
              </a:rPr>
              <a:t>Analyzing the workload and staffing patterns in this department can help determine if additional support is needed.</a:t>
            </a:r>
          </a:p>
          <a:p>
            <a:pPr lvl="1" algn="l"/>
            <a:endParaRPr lang="en-US" b="0" i="0" dirty="0">
              <a:effectLst/>
              <a:latin typeface="Söhne"/>
            </a:endParaRPr>
          </a:p>
          <a:p>
            <a:pPr algn="just"/>
            <a:r>
              <a:rPr lang="en-US" b="1" i="0" dirty="0">
                <a:solidFill>
                  <a:srgbClr val="095763"/>
                </a:solidFill>
                <a:effectLst/>
                <a:latin typeface="Söhne"/>
              </a:rPr>
              <a:t>Emphasis on Life Sciences(Educational Field):</a:t>
            </a:r>
            <a:endParaRPr lang="en-US" b="0" i="0" dirty="0">
              <a:solidFill>
                <a:srgbClr val="095763"/>
              </a:solidFill>
              <a:effectLst/>
              <a:latin typeface="Söhne"/>
            </a:endParaRPr>
          </a:p>
          <a:p>
            <a:pPr algn="just"/>
            <a:r>
              <a:rPr lang="en-US" b="1" i="0" dirty="0">
                <a:solidFill>
                  <a:srgbClr val="CB7A09"/>
                </a:solidFill>
                <a:effectLst/>
                <a:latin typeface="Söhne"/>
              </a:rPr>
              <a:t>        Implication:</a:t>
            </a:r>
            <a:r>
              <a:rPr lang="en-US" b="0" i="0" dirty="0">
                <a:solidFill>
                  <a:srgbClr val="E3E3E3"/>
                </a:solidFill>
                <a:effectLst/>
                <a:latin typeface="Google Sans"/>
              </a:rPr>
              <a:t> </a:t>
            </a:r>
            <a:r>
              <a:rPr lang="en-US" b="0" i="0" dirty="0">
                <a:effectLst/>
                <a:latin typeface="Calibri" panose="020F0502020204030204" pitchFamily="34" charset="0"/>
                <a:cs typeface="Calibri" panose="020F0502020204030204" pitchFamily="34" charset="0"/>
              </a:rPr>
              <a:t>The predominance of employees with a Life Sciences background indicates that this field of expertise is highly valued within the organization. This can be advantageous in attracting and retaining talent with specialized knowledge.</a:t>
            </a:r>
          </a:p>
          <a:p>
            <a:br>
              <a:rPr lang="en-US" dirty="0"/>
            </a:br>
            <a:r>
              <a:rPr lang="en-US" b="1" i="0" dirty="0">
                <a:solidFill>
                  <a:srgbClr val="095763"/>
                </a:solidFill>
                <a:effectLst/>
                <a:latin typeface="Söhne"/>
              </a:rPr>
              <a:t>Married Employee Majority:</a:t>
            </a:r>
            <a:endParaRPr lang="en-US" b="0" i="0" dirty="0">
              <a:solidFill>
                <a:srgbClr val="095763"/>
              </a:solidFill>
              <a:effectLst/>
              <a:latin typeface="Söhne"/>
            </a:endParaRPr>
          </a:p>
          <a:p>
            <a:r>
              <a:rPr lang="en-US" b="1" i="0" dirty="0">
                <a:solidFill>
                  <a:srgbClr val="CB7A09"/>
                </a:solidFill>
                <a:effectLst/>
                <a:latin typeface="Söhne"/>
              </a:rPr>
              <a:t>        Implication: </a:t>
            </a:r>
            <a:r>
              <a:rPr lang="en-US" b="0" i="0" dirty="0">
                <a:effectLst/>
                <a:latin typeface="Calibri" panose="020F0502020204030204" pitchFamily="34" charset="0"/>
                <a:cs typeface="Calibri" panose="020F0502020204030204" pitchFamily="34" charset="0"/>
              </a:rPr>
              <a:t>The majority of employees being married could imply that factors related to family life, such as work-life balance and family commitments, may influence employee retention. </a:t>
            </a:r>
            <a:br>
              <a:rPr lang="en-US" dirty="0">
                <a:latin typeface="Calibri" panose="020F0502020204030204" pitchFamily="34" charset="0"/>
                <a:cs typeface="Calibri" panose="020F0502020204030204" pitchFamily="34" charset="0"/>
              </a:rPr>
            </a:b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5674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837981-DE12-3C4F-EBFE-35568D4276EC}"/>
              </a:ext>
            </a:extLst>
          </p:cNvPr>
          <p:cNvSpPr txBox="1"/>
          <p:nvPr/>
        </p:nvSpPr>
        <p:spPr>
          <a:xfrm>
            <a:off x="618309" y="725562"/>
            <a:ext cx="10898401" cy="4062651"/>
          </a:xfrm>
          <a:prstGeom prst="rect">
            <a:avLst/>
          </a:prstGeom>
          <a:noFill/>
        </p:spPr>
        <p:txBody>
          <a:bodyPr wrap="square">
            <a:spAutoFit/>
          </a:bodyPr>
          <a:lstStyle/>
          <a:p>
            <a:r>
              <a:rPr lang="en-US" sz="1600" b="1" dirty="0">
                <a:solidFill>
                  <a:srgbClr val="095763"/>
                </a:solidFill>
                <a:latin typeface="Calibri" panose="020F0502020204030204" pitchFamily="34" charset="0"/>
                <a:cs typeface="Calibri" panose="020F0502020204030204" pitchFamily="34" charset="0"/>
              </a:rPr>
              <a:t>Encourage Gender Equality:</a:t>
            </a:r>
          </a:p>
          <a:p>
            <a:pPr algn="just"/>
            <a:r>
              <a:rPr lang="en-US" sz="1600" b="1" dirty="0">
                <a:solidFill>
                  <a:srgbClr val="CB7A09"/>
                </a:solidFill>
                <a:latin typeface="Calibri" panose="020F0502020204030204" pitchFamily="34" charset="0"/>
                <a:cs typeface="Calibri" panose="020F0502020204030204" pitchFamily="34" charset="0"/>
              </a:rPr>
              <a:t>Implication: </a:t>
            </a:r>
            <a:r>
              <a:rPr lang="en-US" sz="1600" dirty="0">
                <a:latin typeface="Calibri" panose="020F0502020204030204" pitchFamily="34" charset="0"/>
                <a:cs typeface="Calibri" panose="020F0502020204030204" pitchFamily="34" charset="0"/>
              </a:rPr>
              <a:t>Equal male-female ratio showcases commitment to gender equality. The Company Encourages women Empowerment.</a:t>
            </a:r>
          </a:p>
          <a:p>
            <a:endParaRPr lang="en-US" sz="1600" b="1" dirty="0">
              <a:latin typeface="Calibri" panose="020F0502020204030204" pitchFamily="34" charset="0"/>
              <a:cs typeface="Calibri" panose="020F0502020204030204" pitchFamily="34" charset="0"/>
            </a:endParaRPr>
          </a:p>
          <a:p>
            <a:r>
              <a:rPr lang="en-US" sz="1600" b="1" dirty="0">
                <a:solidFill>
                  <a:srgbClr val="095763"/>
                </a:solidFill>
                <a:latin typeface="Calibri" panose="020F0502020204030204" pitchFamily="34" charset="0"/>
                <a:cs typeface="Calibri" panose="020F0502020204030204" pitchFamily="34" charset="0"/>
              </a:rPr>
              <a:t>Low Job Satisfaction Rating:</a:t>
            </a:r>
          </a:p>
          <a:p>
            <a:r>
              <a:rPr lang="en-US" sz="1600" b="1" dirty="0">
                <a:solidFill>
                  <a:srgbClr val="CB7A09"/>
                </a:solidFill>
                <a:latin typeface="Calibri" panose="020F0502020204030204" pitchFamily="34" charset="0"/>
                <a:cs typeface="Calibri" panose="020F0502020204030204" pitchFamily="34" charset="0"/>
              </a:rPr>
              <a:t>Implication: </a:t>
            </a:r>
            <a:r>
              <a:rPr lang="en-US" sz="1600" dirty="0">
                <a:latin typeface="Calibri" panose="020F0502020204030204" pitchFamily="34" charset="0"/>
                <a:cs typeface="Calibri" panose="020F0502020204030204" pitchFamily="34" charset="0"/>
              </a:rPr>
              <a:t>The Job Satisfaction rating is comparatively low </a:t>
            </a:r>
            <a:r>
              <a:rPr lang="en-US" sz="1600" dirty="0" err="1">
                <a:latin typeface="Calibri" panose="020F0502020204030204" pitchFamily="34" charset="0"/>
                <a:cs typeface="Calibri" panose="020F0502020204030204" pitchFamily="34" charset="0"/>
              </a:rPr>
              <a:t>ie</a:t>
            </a:r>
            <a:r>
              <a:rPr lang="en-US" sz="1600" dirty="0">
                <a:latin typeface="Calibri" panose="020F0502020204030204" pitchFamily="34" charset="0"/>
                <a:cs typeface="Calibri" panose="020F0502020204030204" pitchFamily="34" charset="0"/>
              </a:rPr>
              <a:t> 2.5.</a:t>
            </a:r>
          </a:p>
          <a:p>
            <a:endParaRPr lang="en-US" sz="1600" dirty="0">
              <a:latin typeface="Calibri" panose="020F0502020204030204" pitchFamily="34" charset="0"/>
              <a:cs typeface="Calibri" panose="020F0502020204030204" pitchFamily="34" charset="0"/>
            </a:endParaRPr>
          </a:p>
          <a:p>
            <a:pPr algn="l"/>
            <a:r>
              <a:rPr lang="en-US" sz="1600" b="1" i="0" dirty="0">
                <a:solidFill>
                  <a:srgbClr val="095763"/>
                </a:solidFill>
                <a:effectLst/>
                <a:latin typeface="Calibri" panose="020F0502020204030204" pitchFamily="34" charset="0"/>
                <a:cs typeface="Calibri" panose="020F0502020204030204" pitchFamily="34" charset="0"/>
              </a:rPr>
              <a:t>Relationship Satisfaction:</a:t>
            </a:r>
            <a:endParaRPr lang="en-US" sz="1600" b="0" i="0" dirty="0">
              <a:solidFill>
                <a:srgbClr val="095763"/>
              </a:solidFill>
              <a:effectLst/>
              <a:latin typeface="Calibri" panose="020F0502020204030204" pitchFamily="34" charset="0"/>
              <a:cs typeface="Calibri" panose="020F0502020204030204" pitchFamily="34" charset="0"/>
            </a:endParaRPr>
          </a:p>
          <a:p>
            <a:pPr algn="l"/>
            <a:r>
              <a:rPr lang="en-US" sz="1600" b="1" i="0" dirty="0">
                <a:solidFill>
                  <a:srgbClr val="CB7A09"/>
                </a:solidFill>
                <a:effectLst/>
                <a:latin typeface="Söhne"/>
              </a:rPr>
              <a:t>Implication: </a:t>
            </a:r>
            <a:r>
              <a:rPr lang="en-US" sz="1600" b="0" i="0" dirty="0">
                <a:solidFill>
                  <a:srgbClr val="0F0F0F"/>
                </a:solidFill>
                <a:effectLst/>
                <a:latin typeface="Söhne"/>
              </a:rPr>
              <a:t>Diverse levels of relationship satisfaction among employees.</a:t>
            </a:r>
          </a:p>
          <a:p>
            <a:pPr algn="l"/>
            <a:endParaRPr lang="en-US" dirty="0">
              <a:solidFill>
                <a:srgbClr val="0F0F0F"/>
              </a:solidFill>
              <a:latin typeface="Calibri" panose="020F0502020204030204" pitchFamily="34" charset="0"/>
              <a:cs typeface="Calibri" panose="020F0502020204030204" pitchFamily="34" charset="0"/>
            </a:endParaRPr>
          </a:p>
          <a:p>
            <a:pPr algn="l"/>
            <a:endParaRPr lang="en-US" sz="1600" b="0" i="0" dirty="0">
              <a:solidFill>
                <a:srgbClr val="CB7A09"/>
              </a:solidFill>
              <a:effectLst/>
              <a:latin typeface="Söhne"/>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b="1" dirty="0">
              <a:solidFill>
                <a:srgbClr val="CB7A09"/>
              </a:solidFill>
              <a:latin typeface="Calibri" panose="020F0502020204030204" pitchFamily="34" charset="0"/>
              <a:cs typeface="Calibri" panose="020F0502020204030204" pitchFamily="34" charset="0"/>
            </a:endParaRPr>
          </a:p>
          <a:p>
            <a:endParaRPr lang="en-US" sz="1600" b="1" dirty="0">
              <a:solidFill>
                <a:srgbClr val="CB7A09"/>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149DDC6-F8CD-FE2B-2857-A23154B86D7C}"/>
              </a:ext>
            </a:extLst>
          </p:cNvPr>
          <p:cNvSpPr txBox="1"/>
          <p:nvPr/>
        </p:nvSpPr>
        <p:spPr>
          <a:xfrm>
            <a:off x="1576552" y="241829"/>
            <a:ext cx="8639503" cy="461665"/>
          </a:xfrm>
          <a:prstGeom prst="rect">
            <a:avLst/>
          </a:prstGeom>
          <a:noFill/>
        </p:spPr>
        <p:txBody>
          <a:bodyPr wrap="square">
            <a:spAutoFit/>
          </a:bodyPr>
          <a:lstStyle/>
          <a:p>
            <a:pPr algn="ctr"/>
            <a:r>
              <a:rPr lang="en-US" sz="2400" b="1" dirty="0">
                <a:solidFill>
                  <a:schemeClr val="tx1">
                    <a:lumMod val="75000"/>
                    <a:lumOff val="25000"/>
                  </a:schemeClr>
                </a:solidFill>
                <a:latin typeface="+mj-lt"/>
              </a:rPr>
              <a:t>Key Findings</a:t>
            </a:r>
            <a:endParaRPr lang="en-US" sz="2400" b="1" dirty="0">
              <a:latin typeface="+mj-lt"/>
            </a:endParaRPr>
          </a:p>
        </p:txBody>
      </p:sp>
    </p:spTree>
    <p:extLst>
      <p:ext uri="{BB962C8B-B14F-4D97-AF65-F5344CB8AC3E}">
        <p14:creationId xmlns:p14="http://schemas.microsoft.com/office/powerpoint/2010/main" val="1135796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C8C3B2-25BB-D9AF-F4DD-4472E5E2BB61}"/>
              </a:ext>
            </a:extLst>
          </p:cNvPr>
          <p:cNvSpPr txBox="1"/>
          <p:nvPr/>
        </p:nvSpPr>
        <p:spPr>
          <a:xfrm>
            <a:off x="1323704" y="304800"/>
            <a:ext cx="9126582" cy="830997"/>
          </a:xfrm>
          <a:prstGeom prst="rect">
            <a:avLst/>
          </a:prstGeom>
          <a:noFill/>
        </p:spPr>
        <p:txBody>
          <a:bodyPr wrap="square" rtlCol="0">
            <a:spAutoFit/>
          </a:bodyPr>
          <a:lstStyle/>
          <a:p>
            <a:pPr algn="ctr"/>
            <a:r>
              <a:rPr lang="en-US" sz="2400" b="1" dirty="0">
                <a:solidFill>
                  <a:schemeClr val="tx1">
                    <a:lumMod val="75000"/>
                    <a:lumOff val="25000"/>
                  </a:schemeClr>
                </a:solidFill>
                <a:latin typeface="+mj-lt"/>
              </a:rPr>
              <a:t>Recommendations</a:t>
            </a:r>
            <a:endParaRPr lang="en-US" sz="2400" b="1" dirty="0">
              <a:latin typeface="+mj-lt"/>
            </a:endParaRPr>
          </a:p>
          <a:p>
            <a:pPr algn="ctr"/>
            <a:endParaRPr lang="en-US" sz="24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8882FA6-DB29-A603-297B-2F91CF25971E}"/>
              </a:ext>
            </a:extLst>
          </p:cNvPr>
          <p:cNvSpPr txBox="1"/>
          <p:nvPr/>
        </p:nvSpPr>
        <p:spPr>
          <a:xfrm>
            <a:off x="418011" y="879566"/>
            <a:ext cx="11321143" cy="5632311"/>
          </a:xfrm>
          <a:prstGeom prst="rect">
            <a:avLst/>
          </a:prstGeom>
          <a:noFill/>
        </p:spPr>
        <p:txBody>
          <a:bodyPr wrap="square" rtlCol="0">
            <a:spAutoFit/>
          </a:bodyPr>
          <a:lstStyle/>
          <a:p>
            <a:pPr algn="just"/>
            <a:r>
              <a:rPr lang="en-US" b="0" i="0" dirty="0">
                <a:effectLst/>
                <a:latin typeface="Calibri" panose="020F0502020204030204" pitchFamily="34" charset="0"/>
                <a:cs typeface="Calibri" panose="020F0502020204030204" pitchFamily="34" charset="0"/>
              </a:rPr>
              <a:t>To address the key findings and improve employee retention, consider the following recommendations:</a:t>
            </a:r>
          </a:p>
          <a:p>
            <a:pPr algn="just"/>
            <a:endParaRPr lang="en-US" b="0" i="0" dirty="0">
              <a:solidFill>
                <a:srgbClr val="095763"/>
              </a:solidFill>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Investigate Attrition Causes: </a:t>
            </a:r>
          </a:p>
          <a:p>
            <a:pPr algn="just"/>
            <a:r>
              <a:rPr lang="en-US" b="0" i="0" dirty="0">
                <a:effectLst/>
                <a:latin typeface="Calibri" panose="020F0502020204030204" pitchFamily="34" charset="0"/>
                <a:cs typeface="Calibri" panose="020F0502020204030204" pitchFamily="34" charset="0"/>
              </a:rPr>
              <a:t>Conduct exit interviews and surveys to gather insights into the reasons behind employee departures. Analyze the feedback and identify common themes, such as dissatisfaction with work-life balance, lack of growth opportunities, or concerns about compensation and benefits. </a:t>
            </a:r>
          </a:p>
          <a:p>
            <a:pPr algn="just"/>
            <a:endParaRPr lang="en-US" b="0" i="0" dirty="0">
              <a:effectLst/>
              <a:latin typeface="Calibri" panose="020F0502020204030204" pitchFamily="34" charset="0"/>
              <a:cs typeface="Calibri" panose="020F0502020204030204" pitchFamily="34" charset="0"/>
            </a:endParaRPr>
          </a:p>
          <a:p>
            <a:pPr algn="just"/>
            <a:r>
              <a:rPr lang="en-US" b="1" i="0" dirty="0">
                <a:solidFill>
                  <a:srgbClr val="095763"/>
                </a:solidFill>
                <a:effectLst/>
                <a:latin typeface="Calibri" panose="020F0502020204030204" pitchFamily="34" charset="0"/>
                <a:cs typeface="Calibri" panose="020F0502020204030204" pitchFamily="34" charset="0"/>
              </a:rPr>
              <a:t>Address Workload Imbalance: </a:t>
            </a:r>
          </a:p>
          <a:p>
            <a:pPr algn="just"/>
            <a:r>
              <a:rPr lang="en-US" b="0" i="0" dirty="0">
                <a:effectLst/>
                <a:latin typeface="Calibri" panose="020F0502020204030204" pitchFamily="34" charset="0"/>
                <a:cs typeface="Calibri" panose="020F0502020204030204" pitchFamily="34" charset="0"/>
              </a:rPr>
              <a:t>Assess the workload and staffing levels in Human Resources. If necessary, consider hiring additional staff to enhance efficiency and reduce the burden on employees.</a:t>
            </a:r>
          </a:p>
          <a:p>
            <a:pPr algn="just">
              <a:buFont typeface="Arial" panose="020B0604020202020204" pitchFamily="34" charset="0"/>
              <a:buChar char="•"/>
            </a:pPr>
            <a:endParaRPr lang="en-US" b="0" i="0" dirty="0">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Leverage Life Sciences Expertise: </a:t>
            </a:r>
          </a:p>
          <a:p>
            <a:pPr algn="just"/>
            <a:r>
              <a:rPr lang="en-US" b="0" i="0" dirty="0">
                <a:effectLst/>
                <a:latin typeface="Calibri" panose="020F0502020204030204" pitchFamily="34" charset="0"/>
                <a:cs typeface="Calibri" panose="020F0502020204030204" pitchFamily="34" charset="0"/>
              </a:rPr>
              <a:t>Continue to invest in attracting and retaining talent with Life Sciences expertise. This can involve targeted recruitment efforts, offering competitive compensation and benefits, and providing opportunities for professional development in this field.</a:t>
            </a:r>
          </a:p>
          <a:p>
            <a:pPr algn="just"/>
            <a:endParaRPr lang="en-US" b="0" i="0" dirty="0">
              <a:effectLst/>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b="1" i="0" dirty="0">
                <a:solidFill>
                  <a:srgbClr val="095763"/>
                </a:solidFill>
                <a:effectLst/>
                <a:latin typeface="Calibri" panose="020F0502020204030204" pitchFamily="34" charset="0"/>
                <a:cs typeface="Calibri" panose="020F0502020204030204" pitchFamily="34" charset="0"/>
              </a:rPr>
              <a:t>Promote Work-Life Balance: </a:t>
            </a:r>
          </a:p>
          <a:p>
            <a:pPr algn="just"/>
            <a:r>
              <a:rPr lang="en-US" b="0" i="0" dirty="0">
                <a:effectLst/>
                <a:latin typeface="Calibri" panose="020F0502020204030204" pitchFamily="34" charset="0"/>
                <a:cs typeface="Calibri" panose="020F0502020204030204" pitchFamily="34" charset="0"/>
              </a:rPr>
              <a:t>Implement policies that support work-life balance, such as flexible work arrangements, family-friendly benefits, and wellness programs. This can help employees manage their personal and professional commitments effectively, contributing to improved job satisfaction and retention.</a:t>
            </a:r>
          </a:p>
        </p:txBody>
      </p:sp>
    </p:spTree>
    <p:extLst>
      <p:ext uri="{BB962C8B-B14F-4D97-AF65-F5344CB8AC3E}">
        <p14:creationId xmlns:p14="http://schemas.microsoft.com/office/powerpoint/2010/main" val="2426427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16D3B-1631-EAAD-8BAC-ECC6181D545D}"/>
              </a:ext>
            </a:extLst>
          </p:cNvPr>
          <p:cNvSpPr txBox="1"/>
          <p:nvPr/>
        </p:nvSpPr>
        <p:spPr>
          <a:xfrm>
            <a:off x="2741064" y="255442"/>
            <a:ext cx="6097424" cy="400110"/>
          </a:xfrm>
          <a:prstGeom prst="rect">
            <a:avLst/>
          </a:prstGeom>
          <a:noFill/>
        </p:spPr>
        <p:txBody>
          <a:bodyPr wrap="square">
            <a:spAutoFit/>
          </a:bodyPr>
          <a:lstStyle/>
          <a:p>
            <a:pPr algn="ctr"/>
            <a:r>
              <a:rPr lang="en-US" sz="2000" b="1" dirty="0">
                <a:solidFill>
                  <a:schemeClr val="tx1">
                    <a:lumMod val="75000"/>
                    <a:lumOff val="25000"/>
                  </a:schemeClr>
                </a:solidFill>
                <a:latin typeface="+mj-lt"/>
              </a:rPr>
              <a:t>Recommendations</a:t>
            </a:r>
            <a:endParaRPr lang="en-US" sz="2000" b="1" dirty="0">
              <a:latin typeface="+mj-lt"/>
            </a:endParaRPr>
          </a:p>
        </p:txBody>
      </p:sp>
      <p:sp>
        <p:nvSpPr>
          <p:cNvPr id="5" name="TextBox 4">
            <a:extLst>
              <a:ext uri="{FF2B5EF4-FFF2-40B4-BE49-F238E27FC236}">
                <a16:creationId xmlns:a16="http://schemas.microsoft.com/office/drawing/2014/main" id="{BCA763D2-1085-8A81-83BE-928C0D887367}"/>
              </a:ext>
            </a:extLst>
          </p:cNvPr>
          <p:cNvSpPr txBox="1"/>
          <p:nvPr/>
        </p:nvSpPr>
        <p:spPr>
          <a:xfrm>
            <a:off x="418744" y="743484"/>
            <a:ext cx="11477002" cy="1477328"/>
          </a:xfrm>
          <a:prstGeom prst="rect">
            <a:avLst/>
          </a:prstGeom>
          <a:noFill/>
        </p:spPr>
        <p:txBody>
          <a:bodyPr wrap="square" rtlCol="0">
            <a:spAutoFit/>
          </a:bodyPr>
          <a:lstStyle/>
          <a:p>
            <a:pPr algn="l"/>
            <a:r>
              <a:rPr lang="en-US" b="1" i="0" dirty="0">
                <a:solidFill>
                  <a:srgbClr val="095763"/>
                </a:solidFill>
                <a:effectLst/>
                <a:latin typeface="Calibri" panose="020F0502020204030204" pitchFamily="34" charset="0"/>
                <a:cs typeface="Calibri" panose="020F0502020204030204" pitchFamily="34" charset="0"/>
              </a:rPr>
              <a:t>Employee Engagement and Satisfaction:</a:t>
            </a:r>
            <a:endParaRPr lang="en-US" b="0" i="0" dirty="0">
              <a:solidFill>
                <a:srgbClr val="095763"/>
              </a:solidFill>
              <a:effectLst/>
              <a:latin typeface="Calibri" panose="020F0502020204030204" pitchFamily="34" charset="0"/>
              <a:cs typeface="Calibri" panose="020F0502020204030204" pitchFamily="34" charset="0"/>
            </a:endParaRPr>
          </a:p>
          <a:p>
            <a:pPr algn="l"/>
            <a:r>
              <a:rPr lang="en-US" b="0" i="0" dirty="0">
                <a:solidFill>
                  <a:srgbClr val="0F0F0F"/>
                </a:solidFill>
                <a:effectLst/>
                <a:latin typeface="Söhne"/>
              </a:rPr>
              <a:t>Conduct regular surveys or interviews to gather detailed insights into employee satisfaction. Implement programs to enhance overall employee engagement and job satisfaction.</a:t>
            </a:r>
          </a:p>
          <a:p>
            <a:pPr algn="l"/>
            <a:endParaRPr lang="en-US" dirty="0">
              <a:solidFill>
                <a:srgbClr val="0F0F0F"/>
              </a:solidFill>
              <a:latin typeface="Söhne"/>
            </a:endParaRPr>
          </a:p>
          <a:p>
            <a:pPr algn="l"/>
            <a:endParaRPr lang="en-US" b="0" i="0" dirty="0">
              <a:solidFill>
                <a:srgbClr val="0F0F0F"/>
              </a:solidFill>
              <a:effectLst/>
              <a:latin typeface="Söhne"/>
            </a:endParaRPr>
          </a:p>
        </p:txBody>
      </p:sp>
    </p:spTree>
    <p:extLst>
      <p:ext uri="{BB962C8B-B14F-4D97-AF65-F5344CB8AC3E}">
        <p14:creationId xmlns:p14="http://schemas.microsoft.com/office/powerpoint/2010/main" val="660145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3" name="Title 1">
            <a:extLst>
              <a:ext uri="{FF2B5EF4-FFF2-40B4-BE49-F238E27FC236}">
                <a16:creationId xmlns:a16="http://schemas.microsoft.com/office/drawing/2014/main" id="{D7259510-D04B-14DD-339A-C33581B048F0}"/>
              </a:ext>
            </a:extLst>
          </p:cNvPr>
          <p:cNvSpPr txBox="1">
            <a:spLocks/>
          </p:cNvSpPr>
          <p:nvPr/>
        </p:nvSpPr>
        <p:spPr>
          <a:xfrm>
            <a:off x="0" y="6585267"/>
            <a:ext cx="1352940" cy="166199"/>
          </a:xfrm>
          <a:prstGeom prst="rect">
            <a:avLst/>
          </a:prstGeom>
        </p:spPr>
        <p:txBody>
          <a:bodyPr vert="horz" wrap="square" lIns="0" tIns="0" rIns="0" bIns="0" rtlCol="0" anchor="t">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200" b="1" dirty="0">
                <a:solidFill>
                  <a:srgbClr val="FF0000"/>
                </a:solidFill>
                <a:latin typeface="Arial Black" panose="020B0A04020102020204" pitchFamily="34" charset="0"/>
              </a:rPr>
              <a:t>GROUP</a:t>
            </a:r>
            <a:r>
              <a:rPr lang="en-US" sz="1200" b="1" dirty="0">
                <a:solidFill>
                  <a:schemeClr val="bg1"/>
                </a:solidFill>
                <a:latin typeface="Arial Black" panose="020B0A04020102020204" pitchFamily="34" charset="0"/>
              </a:rPr>
              <a:t> - 6</a:t>
            </a:r>
            <a:endParaRPr lang="en-US" sz="1200" dirty="0">
              <a:solidFill>
                <a:schemeClr val="accent4"/>
              </a:solidFill>
              <a:latin typeface="Arial Black" panose="020B0A04020102020204" pitchFamily="34" charset="0"/>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HR Analytics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EMPLOYEE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ATTRITION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454887" y="2901442"/>
            <a:ext cx="1708140"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SATISFACTION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555735" y="2886560"/>
            <a:ext cx="1752041" cy="492443"/>
          </a:xfrm>
          <a:prstGeom prst="rect">
            <a:avLst/>
          </a:prstGeom>
        </p:spPr>
        <p:txBody>
          <a:bodyPr wrap="square" lIns="0" tIns="0" rIns="0" bIns="0">
            <a:spAutoFit/>
          </a:bodyPr>
          <a:lstStyle/>
          <a:p>
            <a:pPr algn="ctr"/>
            <a:r>
              <a:rPr lang="en-US" sz="1600" b="1" dirty="0">
                <a:solidFill>
                  <a:schemeClr val="bg1"/>
                </a:solidFill>
                <a:latin typeface="Arial Black" panose="020B0A04020102020204" pitchFamily="34" charset="0"/>
              </a:rPr>
              <a:t>PERFORMANCE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685333"/>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This section provides a brief overview of the analysis of the Employees, including department-wise, gender-wise, and total count.</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198020"/>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 summary of the analysis of the employees who departed the company is given in this section.</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685333"/>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An overview of the financial analysis is given in this part, including information on income, expenses, salary hikes, and other topics.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A synopsis of the analysis of the job, work, and relationship satisfaction of Employees is given in this part.</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198020"/>
          </a:xfrm>
          <a:prstGeom prst="rect">
            <a:avLst/>
          </a:prstGeom>
        </p:spPr>
        <p:txBody>
          <a:bodyPr wrap="square" lIns="0" tIns="0" rIns="0" bIns="0" anchor="t">
            <a:spAutoFit/>
          </a:bodyPr>
          <a:lstStyle/>
          <a:p>
            <a:pPr algn="ctr">
              <a:lnSpc>
                <a:spcPts val="1900"/>
              </a:lnSpc>
            </a:pPr>
            <a:r>
              <a:rPr lang="en-US" sz="1400" b="1" dirty="0">
                <a:solidFill>
                  <a:schemeClr val="bg1"/>
                </a:solidFill>
                <a:cs typeface="Segoe UI" panose="020B0502040204020203" pitchFamily="34" charset="0"/>
              </a:rPr>
              <a:t>The analysis of the Employee's performance is summarized in this section. </a:t>
            </a:r>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Graphic 4" descr="Employee badge with solid fill">
            <a:extLst>
              <a:ext uri="{FF2B5EF4-FFF2-40B4-BE49-F238E27FC236}">
                <a16:creationId xmlns:a16="http://schemas.microsoft.com/office/drawing/2014/main" id="{219DF1D4-C320-5723-731B-172A4EBB36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104" y="2227022"/>
            <a:ext cx="492443" cy="492443"/>
          </a:xfrm>
          <a:prstGeom prst="rect">
            <a:avLst/>
          </a:prstGeom>
        </p:spPr>
      </p:pic>
      <p:sp>
        <p:nvSpPr>
          <p:cNvPr id="6" name="Freeform 1676" descr="Icon of check box. ">
            <a:extLst>
              <a:ext uri="{FF2B5EF4-FFF2-40B4-BE49-F238E27FC236}">
                <a16:creationId xmlns:a16="http://schemas.microsoft.com/office/drawing/2014/main" id="{2426BF8F-AC36-FB9B-DA0E-81D2230EBB69}"/>
              </a:ext>
            </a:extLst>
          </p:cNvPr>
          <p:cNvSpPr>
            <a:spLocks noEditPoints="1"/>
          </p:cNvSpPr>
          <p:nvPr/>
        </p:nvSpPr>
        <p:spPr bwMode="auto">
          <a:xfrm>
            <a:off x="3756324" y="232819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7" name="Graphic 6" descr="Stars with solid fill">
            <a:extLst>
              <a:ext uri="{FF2B5EF4-FFF2-40B4-BE49-F238E27FC236}">
                <a16:creationId xmlns:a16="http://schemas.microsoft.com/office/drawing/2014/main" id="{09C1D77D-A7AD-6149-A9AE-96C526D89D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45669" y="2150556"/>
            <a:ext cx="599440" cy="599440"/>
          </a:xfrm>
          <a:prstGeom prst="rect">
            <a:avLst/>
          </a:prstGeom>
        </p:spPr>
      </p:pic>
      <p:pic>
        <p:nvPicPr>
          <p:cNvPr id="12" name="Graphic 11" descr="Angel face outline with solid fill">
            <a:extLst>
              <a:ext uri="{FF2B5EF4-FFF2-40B4-BE49-F238E27FC236}">
                <a16:creationId xmlns:a16="http://schemas.microsoft.com/office/drawing/2014/main" id="{33A828F9-09AB-9046-0366-E58D457A38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43477" y="2201563"/>
            <a:ext cx="524523" cy="524523"/>
          </a:xfrm>
          <a:prstGeom prst="rect">
            <a:avLst/>
          </a:prstGeom>
        </p:spPr>
      </p:pic>
      <p:pic>
        <p:nvPicPr>
          <p:cNvPr id="10" name="Picture 9">
            <a:extLst>
              <a:ext uri="{FF2B5EF4-FFF2-40B4-BE49-F238E27FC236}">
                <a16:creationId xmlns:a16="http://schemas.microsoft.com/office/drawing/2014/main" id="{EB6D4208-EAF6-5242-6EB3-B555C589CF01}"/>
              </a:ext>
            </a:extLst>
          </p:cNvPr>
          <p:cNvPicPr>
            <a:picLocks noChangeAspect="1"/>
          </p:cNvPicPr>
          <p:nvPr/>
        </p:nvPicPr>
        <p:blipFill>
          <a:blip r:embed="rId9"/>
          <a:stretch>
            <a:fillRect/>
          </a:stretch>
        </p:blipFill>
        <p:spPr>
          <a:xfrm>
            <a:off x="0" y="6528787"/>
            <a:ext cx="1353429" cy="329213"/>
          </a:xfrm>
          <a:prstGeom prst="rect">
            <a:avLst/>
          </a:prstGeom>
        </p:spPr>
      </p:pic>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618CA42-6604-444B-0DD4-FE5635977496}"/>
              </a:ext>
              <a:ext uri="{C183D7F6-B498-43B3-948B-1728B52AA6E4}">
                <adec:decorative xmlns:adec="http://schemas.microsoft.com/office/drawing/2017/decorative" val="1"/>
              </a:ext>
            </a:extLst>
          </p:cNvPr>
          <p:cNvCxnSpPr>
            <a:cxnSpLocks/>
          </p:cNvCxnSpPr>
          <p:nvPr/>
        </p:nvCxnSpPr>
        <p:spPr>
          <a:xfrm>
            <a:off x="853440" y="522898"/>
            <a:ext cx="0" cy="3775361"/>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EMPLOYEE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employees by department wise.</a:t>
            </a:r>
          </a:p>
        </p:txBody>
      </p:sp>
      <p:sp>
        <p:nvSpPr>
          <p:cNvPr id="34" name="Rectangle 33">
            <a:extLst>
              <a:ext uri="{FF2B5EF4-FFF2-40B4-BE49-F238E27FC236}">
                <a16:creationId xmlns:a16="http://schemas.microsoft.com/office/drawing/2014/main" id="{53F5EDC0-C02E-4790-A681-CA7AB9133338}"/>
              </a:ext>
            </a:extLst>
          </p:cNvPr>
          <p:cNvSpPr/>
          <p:nvPr/>
        </p:nvSpPr>
        <p:spPr>
          <a:xfrm>
            <a:off x="9534525" y="3534716"/>
            <a:ext cx="242887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 average age of the company's workforce is 39 years old.</a:t>
            </a:r>
          </a:p>
        </p:txBody>
      </p:sp>
      <p:sp>
        <p:nvSpPr>
          <p:cNvPr id="35" name="Rectangle 34">
            <a:extLst>
              <a:ext uri="{FF2B5EF4-FFF2-40B4-BE49-F238E27FC236}">
                <a16:creationId xmlns:a16="http://schemas.microsoft.com/office/drawing/2014/main" id="{857F5370-BF8E-406B-BEAE-B1224615626A}"/>
              </a:ext>
            </a:extLst>
          </p:cNvPr>
          <p:cNvSpPr/>
          <p:nvPr/>
        </p:nvSpPr>
        <p:spPr>
          <a:xfrm>
            <a:off x="1812850" y="5332295"/>
            <a:ext cx="242887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There are fifty thousand people working for the company.</a:t>
            </a:r>
          </a:p>
        </p:txBody>
      </p:sp>
      <p:sp>
        <p:nvSpPr>
          <p:cNvPr id="4" name="TextBox 3">
            <a:extLst>
              <a:ext uri="{FF2B5EF4-FFF2-40B4-BE49-F238E27FC236}">
                <a16:creationId xmlns:a16="http://schemas.microsoft.com/office/drawing/2014/main" id="{96DB7BF7-5072-2022-8B1F-4F22435D7ACD}"/>
              </a:ext>
            </a:extLst>
          </p:cNvPr>
          <p:cNvSpPr txBox="1"/>
          <p:nvPr/>
        </p:nvSpPr>
        <p:spPr>
          <a:xfrm>
            <a:off x="3757375" y="2927202"/>
            <a:ext cx="1159292"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Hardware</a:t>
            </a:r>
          </a:p>
          <a:p>
            <a:pPr algn="ctr"/>
            <a:r>
              <a:rPr lang="en-US" sz="1200" b="1" dirty="0">
                <a:solidFill>
                  <a:srgbClr val="FF0000"/>
                </a:solidFill>
                <a:latin typeface="Arial Black" panose="020B0A04020102020204" pitchFamily="34" charset="0"/>
                <a:ea typeface="+mj-ea"/>
                <a:cs typeface="+mj-cs"/>
              </a:rPr>
              <a:t>8169</a:t>
            </a:r>
            <a:endParaRPr lang="en-IN" sz="1200" b="1" dirty="0">
              <a:solidFill>
                <a:srgbClr val="FF0000"/>
              </a:solidFill>
              <a:latin typeface="Arial Black" panose="020B0A04020102020204" pitchFamily="34" charset="0"/>
              <a:ea typeface="+mj-ea"/>
              <a:cs typeface="+mj-cs"/>
            </a:endParaRPr>
          </a:p>
        </p:txBody>
      </p:sp>
      <p:sp>
        <p:nvSpPr>
          <p:cNvPr id="5" name="TextBox 4">
            <a:extLst>
              <a:ext uri="{FF2B5EF4-FFF2-40B4-BE49-F238E27FC236}">
                <a16:creationId xmlns:a16="http://schemas.microsoft.com/office/drawing/2014/main" id="{09C49F4D-8978-8127-F045-BC23CF356B64}"/>
              </a:ext>
            </a:extLst>
          </p:cNvPr>
          <p:cNvSpPr txBox="1"/>
          <p:nvPr/>
        </p:nvSpPr>
        <p:spPr>
          <a:xfrm>
            <a:off x="6802130" y="2879422"/>
            <a:ext cx="702436" cy="523220"/>
          </a:xfrm>
          <a:prstGeom prst="rect">
            <a:avLst/>
          </a:prstGeom>
          <a:noFill/>
        </p:spPr>
        <p:txBody>
          <a:bodyPr wrap="none" rtlCol="0">
            <a:spAutoFit/>
          </a:bodyPr>
          <a:lstStyle/>
          <a:p>
            <a:pPr algn="ctr"/>
            <a:r>
              <a:rPr lang="en-US" sz="1600" b="1" dirty="0">
                <a:solidFill>
                  <a:schemeClr val="tx1">
                    <a:lumMod val="75000"/>
                    <a:lumOff val="25000"/>
                  </a:schemeClr>
                </a:solidFill>
                <a:latin typeface="+mj-lt"/>
                <a:ea typeface="+mj-ea"/>
                <a:cs typeface="+mj-cs"/>
              </a:rPr>
              <a:t>R &amp; D</a:t>
            </a:r>
          </a:p>
          <a:p>
            <a:pPr algn="ctr"/>
            <a:r>
              <a:rPr lang="en-US" sz="1200" b="1" dirty="0">
                <a:solidFill>
                  <a:srgbClr val="FF0000"/>
                </a:solidFill>
                <a:latin typeface="Arial Black" panose="020B0A04020102020204" pitchFamily="34" charset="0"/>
                <a:ea typeface="+mj-ea"/>
                <a:cs typeface="+mj-cs"/>
              </a:rPr>
              <a:t>8319</a:t>
            </a:r>
          </a:p>
        </p:txBody>
      </p:sp>
      <p:sp>
        <p:nvSpPr>
          <p:cNvPr id="6" name="TextBox 5">
            <a:extLst>
              <a:ext uri="{FF2B5EF4-FFF2-40B4-BE49-F238E27FC236}">
                <a16:creationId xmlns:a16="http://schemas.microsoft.com/office/drawing/2014/main" id="{4B8FA7AA-D9B4-91D3-C01E-4BB56DD7EFE1}"/>
              </a:ext>
            </a:extLst>
          </p:cNvPr>
          <p:cNvSpPr txBox="1"/>
          <p:nvPr/>
        </p:nvSpPr>
        <p:spPr>
          <a:xfrm>
            <a:off x="5490659" y="2799046"/>
            <a:ext cx="595035" cy="523220"/>
          </a:xfrm>
          <a:prstGeom prst="rect">
            <a:avLst/>
          </a:prstGeom>
          <a:noFill/>
        </p:spPr>
        <p:txBody>
          <a:bodyPr wrap="none" rtlCol="0">
            <a:spAutoFit/>
          </a:bodyPr>
          <a:lstStyle/>
          <a:p>
            <a:pPr algn="ctr"/>
            <a:r>
              <a:rPr lang="en-US" sz="1600" b="1" dirty="0">
                <a:solidFill>
                  <a:schemeClr val="tx1">
                    <a:lumMod val="75000"/>
                    <a:lumOff val="25000"/>
                  </a:schemeClr>
                </a:solidFill>
                <a:latin typeface="+mj-lt"/>
                <a:ea typeface="+mj-ea"/>
                <a:cs typeface="+mj-cs"/>
              </a:rPr>
              <a:t>HR</a:t>
            </a:r>
          </a:p>
          <a:p>
            <a:pPr algn="ctr"/>
            <a:r>
              <a:rPr lang="en-US" sz="1200" b="1" dirty="0">
                <a:solidFill>
                  <a:srgbClr val="FF0000"/>
                </a:solidFill>
                <a:latin typeface="Arial Black" panose="020B0A04020102020204" pitchFamily="34" charset="0"/>
                <a:ea typeface="+mj-ea"/>
                <a:cs typeface="+mj-cs"/>
              </a:rPr>
              <a:t>8412</a:t>
            </a:r>
            <a:endParaRPr lang="en-IN" sz="1200" b="1" dirty="0">
              <a:solidFill>
                <a:srgbClr val="FF0000"/>
              </a:solidFill>
              <a:latin typeface="Arial Black" panose="020B0A04020102020204" pitchFamily="34" charset="0"/>
              <a:ea typeface="+mj-ea"/>
              <a:cs typeface="+mj-cs"/>
            </a:endParaRPr>
          </a:p>
        </p:txBody>
      </p:sp>
      <p:sp>
        <p:nvSpPr>
          <p:cNvPr id="9" name="TextBox 8">
            <a:extLst>
              <a:ext uri="{FF2B5EF4-FFF2-40B4-BE49-F238E27FC236}">
                <a16:creationId xmlns:a16="http://schemas.microsoft.com/office/drawing/2014/main" id="{B6B065DA-0C36-1DA1-1066-1DB6BB9FC570}"/>
              </a:ext>
            </a:extLst>
          </p:cNvPr>
          <p:cNvSpPr txBox="1"/>
          <p:nvPr/>
        </p:nvSpPr>
        <p:spPr>
          <a:xfrm>
            <a:off x="4676794" y="4155044"/>
            <a:ext cx="699230"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Sales</a:t>
            </a:r>
          </a:p>
          <a:p>
            <a:pPr algn="ctr"/>
            <a:r>
              <a:rPr lang="en-US" sz="1200" b="1" dirty="0">
                <a:solidFill>
                  <a:srgbClr val="FF0000"/>
                </a:solidFill>
                <a:latin typeface="Arial Black" panose="020B0A04020102020204" pitchFamily="34" charset="0"/>
                <a:ea typeface="+mj-ea"/>
                <a:cs typeface="+mj-cs"/>
              </a:rPr>
              <a:t>8453</a:t>
            </a:r>
            <a:endParaRPr lang="en-IN" sz="1200" b="1" dirty="0">
              <a:solidFill>
                <a:srgbClr val="FF0000"/>
              </a:solidFill>
              <a:latin typeface="Arial Black" panose="020B0A04020102020204" pitchFamily="34" charset="0"/>
              <a:ea typeface="+mj-ea"/>
              <a:cs typeface="+mj-cs"/>
            </a:endParaRPr>
          </a:p>
        </p:txBody>
      </p:sp>
      <p:sp>
        <p:nvSpPr>
          <p:cNvPr id="10" name="TextBox 9">
            <a:extLst>
              <a:ext uri="{FF2B5EF4-FFF2-40B4-BE49-F238E27FC236}">
                <a16:creationId xmlns:a16="http://schemas.microsoft.com/office/drawing/2014/main" id="{F49B2DF5-B695-3C8A-4987-FA9587EB96E6}"/>
              </a:ext>
            </a:extLst>
          </p:cNvPr>
          <p:cNvSpPr txBox="1"/>
          <p:nvPr/>
        </p:nvSpPr>
        <p:spPr>
          <a:xfrm>
            <a:off x="5938801" y="4134349"/>
            <a:ext cx="1039067"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Software</a:t>
            </a:r>
          </a:p>
          <a:p>
            <a:pPr algn="ctr"/>
            <a:r>
              <a:rPr lang="en-US" sz="1200" b="1" dirty="0">
                <a:solidFill>
                  <a:srgbClr val="FF0000"/>
                </a:solidFill>
                <a:latin typeface="Arial Black" panose="020B0A04020102020204" pitchFamily="34" charset="0"/>
                <a:ea typeface="+mj-ea"/>
                <a:cs typeface="+mj-cs"/>
              </a:rPr>
              <a:t>8336</a:t>
            </a:r>
            <a:endParaRPr lang="en-IN" sz="1200" b="1" dirty="0">
              <a:solidFill>
                <a:srgbClr val="FF0000"/>
              </a:solidFill>
              <a:latin typeface="Arial Black" panose="020B0A04020102020204" pitchFamily="34" charset="0"/>
              <a:ea typeface="+mj-ea"/>
              <a:cs typeface="+mj-cs"/>
            </a:endParaRPr>
          </a:p>
        </p:txBody>
      </p:sp>
      <p:sp>
        <p:nvSpPr>
          <p:cNvPr id="12" name="TextBox 11">
            <a:extLst>
              <a:ext uri="{FF2B5EF4-FFF2-40B4-BE49-F238E27FC236}">
                <a16:creationId xmlns:a16="http://schemas.microsoft.com/office/drawing/2014/main" id="{1275C9D3-B8A8-BB7E-1A21-4FB6B0630164}"/>
              </a:ext>
            </a:extLst>
          </p:cNvPr>
          <p:cNvSpPr txBox="1"/>
          <p:nvPr/>
        </p:nvSpPr>
        <p:spPr>
          <a:xfrm>
            <a:off x="7402621" y="4129279"/>
            <a:ext cx="946093" cy="523220"/>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Support</a:t>
            </a:r>
          </a:p>
          <a:p>
            <a:pPr algn="ctr"/>
            <a:r>
              <a:rPr lang="en-US" sz="1200" b="1" dirty="0">
                <a:solidFill>
                  <a:srgbClr val="FF0000"/>
                </a:solidFill>
                <a:latin typeface="Arial Black" panose="020B0A04020102020204" pitchFamily="34" charset="0"/>
                <a:ea typeface="+mj-ea"/>
                <a:cs typeface="+mj-cs"/>
              </a:rPr>
              <a:t>8305</a:t>
            </a:r>
          </a:p>
        </p:txBody>
      </p:sp>
      <p:sp>
        <p:nvSpPr>
          <p:cNvPr id="18" name="Circle: Hollow 17">
            <a:extLst>
              <a:ext uri="{FF2B5EF4-FFF2-40B4-BE49-F238E27FC236}">
                <a16:creationId xmlns:a16="http://schemas.microsoft.com/office/drawing/2014/main" id="{629DEF53-FFC8-D0C7-FC45-F5F5C482DAE0}"/>
              </a:ext>
              <a:ext uri="{C183D7F6-B498-43B3-948B-1728B52AA6E4}">
                <adec:decorative xmlns:adec="http://schemas.microsoft.com/office/drawing/2017/decorative" val="1"/>
              </a:ext>
            </a:extLst>
          </p:cNvPr>
          <p:cNvSpPr/>
          <p:nvPr/>
        </p:nvSpPr>
        <p:spPr>
          <a:xfrm>
            <a:off x="69781" y="419221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8D6476F7-3973-7D7E-E251-743508EF7920}"/>
              </a:ext>
            </a:extLst>
          </p:cNvPr>
          <p:cNvSpPr txBox="1"/>
          <p:nvPr/>
        </p:nvSpPr>
        <p:spPr>
          <a:xfrm>
            <a:off x="268630" y="4712781"/>
            <a:ext cx="1196160" cy="538609"/>
          </a:xfrm>
          <a:prstGeom prst="rect">
            <a:avLst/>
          </a:prstGeom>
          <a:noFill/>
        </p:spPr>
        <p:txBody>
          <a:bodyPr wrap="none" rtlCol="0">
            <a:spAutoFit/>
          </a:bodyPr>
          <a:lstStyle/>
          <a:p>
            <a:pPr algn="ctr"/>
            <a:r>
              <a:rPr lang="en-US" sz="2100" b="1" dirty="0">
                <a:solidFill>
                  <a:schemeClr val="accent3">
                    <a:lumMod val="50000"/>
                  </a:schemeClr>
                </a:solidFill>
                <a:latin typeface="Arial Black" panose="020B0A04020102020204" pitchFamily="34" charset="0"/>
                <a:ea typeface="+mj-ea"/>
                <a:cs typeface="+mj-cs"/>
              </a:rPr>
              <a:t>50000</a:t>
            </a:r>
          </a:p>
          <a:p>
            <a:pPr algn="ctr"/>
            <a:r>
              <a:rPr lang="en-US" sz="800" b="1" dirty="0">
                <a:latin typeface="Arial" panose="020B0604020202020204" pitchFamily="34" charset="0"/>
                <a:ea typeface="+mj-ea"/>
                <a:cs typeface="Arial" panose="020B0604020202020204" pitchFamily="34" charset="0"/>
              </a:rPr>
              <a:t>TOTAL EMPLOYEES</a:t>
            </a:r>
            <a:endParaRPr lang="en-IN" sz="800" b="1" dirty="0">
              <a:latin typeface="Arial" panose="020B0604020202020204" pitchFamily="34" charset="0"/>
              <a:ea typeface="+mj-ea"/>
              <a:cs typeface="Arial" panose="020B0604020202020204" pitchFamily="34" charset="0"/>
            </a:endParaRPr>
          </a:p>
        </p:txBody>
      </p:sp>
      <p:cxnSp>
        <p:nvCxnSpPr>
          <p:cNvPr id="20" name="Straight Connector 19">
            <a:extLst>
              <a:ext uri="{FF2B5EF4-FFF2-40B4-BE49-F238E27FC236}">
                <a16:creationId xmlns:a16="http://schemas.microsoft.com/office/drawing/2014/main" id="{85505507-2E1F-8740-48D8-B887E8733A44}"/>
              </a:ext>
              <a:ext uri="{C183D7F6-B498-43B3-948B-1728B52AA6E4}">
                <adec:decorative xmlns:adec="http://schemas.microsoft.com/office/drawing/2017/decorative" val="1"/>
              </a:ext>
            </a:extLst>
          </p:cNvPr>
          <p:cNvCxnSpPr>
            <a:cxnSpLocks/>
          </p:cNvCxnSpPr>
          <p:nvPr/>
        </p:nvCxnSpPr>
        <p:spPr>
          <a:xfrm>
            <a:off x="11064240" y="522898"/>
            <a:ext cx="0" cy="1189805"/>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Circle: Hollow 25">
            <a:extLst>
              <a:ext uri="{FF2B5EF4-FFF2-40B4-BE49-F238E27FC236}">
                <a16:creationId xmlns:a16="http://schemas.microsoft.com/office/drawing/2014/main" id="{42153778-D23D-E97B-512B-6BE45BB20481}"/>
              </a:ext>
              <a:ext uri="{C183D7F6-B498-43B3-948B-1728B52AA6E4}">
                <adec:decorative xmlns:adec="http://schemas.microsoft.com/office/drawing/2017/decorative" val="1"/>
              </a:ext>
            </a:extLst>
          </p:cNvPr>
          <p:cNvSpPr/>
          <p:nvPr/>
        </p:nvSpPr>
        <p:spPr>
          <a:xfrm>
            <a:off x="10287631" y="160654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B921BCC9-F44F-0211-D5D7-C0B811BD1F0E}"/>
              </a:ext>
            </a:extLst>
          </p:cNvPr>
          <p:cNvSpPr txBox="1"/>
          <p:nvPr/>
        </p:nvSpPr>
        <p:spPr>
          <a:xfrm>
            <a:off x="10482475" y="2114712"/>
            <a:ext cx="1204176" cy="553998"/>
          </a:xfrm>
          <a:prstGeom prst="rect">
            <a:avLst/>
          </a:prstGeom>
          <a:noFill/>
        </p:spPr>
        <p:txBody>
          <a:bodyPr wrap="none" rtlCol="0">
            <a:spAutoFit/>
          </a:bodyPr>
          <a:lstStyle/>
          <a:p>
            <a:pPr algn="ctr"/>
            <a:r>
              <a:rPr lang="en-US" sz="2100" b="1" dirty="0">
                <a:solidFill>
                  <a:schemeClr val="accent3">
                    <a:lumMod val="50000"/>
                  </a:schemeClr>
                </a:solidFill>
                <a:latin typeface="Arial Black" panose="020B0A04020102020204" pitchFamily="34" charset="0"/>
                <a:ea typeface="+mj-ea"/>
                <a:cs typeface="+mj-cs"/>
              </a:rPr>
              <a:t>39</a:t>
            </a:r>
          </a:p>
          <a:p>
            <a:pPr algn="ctr"/>
            <a:r>
              <a:rPr lang="en-US" sz="900" b="1" dirty="0">
                <a:latin typeface="Arial" panose="020B0604020202020204" pitchFamily="34" charset="0"/>
                <a:ea typeface="+mj-ea"/>
                <a:cs typeface="Arial" panose="020B0604020202020204" pitchFamily="34" charset="0"/>
              </a:rPr>
              <a:t>Emp Average Age</a:t>
            </a:r>
            <a:endParaRPr lang="en-IN" sz="900" b="1" dirty="0">
              <a:latin typeface="Arial" panose="020B0604020202020204" pitchFamily="34" charset="0"/>
              <a:ea typeface="+mj-ea"/>
              <a:cs typeface="Arial" panose="020B0604020202020204" pitchFamily="34" charset="0"/>
            </a:endParaRPr>
          </a:p>
        </p:txBody>
      </p:sp>
      <p:pic>
        <p:nvPicPr>
          <p:cNvPr id="16" name="Picture 15">
            <a:extLst>
              <a:ext uri="{FF2B5EF4-FFF2-40B4-BE49-F238E27FC236}">
                <a16:creationId xmlns:a16="http://schemas.microsoft.com/office/drawing/2014/main" id="{F711EF57-42AB-11A5-D223-62BC04D58C34}"/>
              </a:ext>
            </a:extLst>
          </p:cNvPr>
          <p:cNvPicPr>
            <a:picLocks noChangeAspect="1"/>
          </p:cNvPicPr>
          <p:nvPr/>
        </p:nvPicPr>
        <p:blipFill>
          <a:blip r:embed="rId3"/>
          <a:stretch>
            <a:fillRect/>
          </a:stretch>
        </p:blipFill>
        <p:spPr>
          <a:xfrm>
            <a:off x="0" y="6528787"/>
            <a:ext cx="1353429" cy="329213"/>
          </a:xfrm>
          <a:prstGeom prst="rect">
            <a:avLst/>
          </a:prstGeom>
        </p:spPr>
      </p:pic>
    </p:spTree>
    <p:extLst>
      <p:ext uri="{BB962C8B-B14F-4D97-AF65-F5344CB8AC3E}">
        <p14:creationId xmlns:p14="http://schemas.microsoft.com/office/powerpoint/2010/main" val="3887579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746175"/>
            <a:ext cx="12192000" cy="37335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EMPLOYEE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547877" y="5619420"/>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lists the current workers for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24,895</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ACTIVE EMPLOYEES</a:t>
            </a:r>
          </a:p>
        </p:txBody>
      </p:sp>
      <p:sp>
        <p:nvSpPr>
          <p:cNvPr id="46" name="Rectangle 45">
            <a:extLst>
              <a:ext uri="{FF2B5EF4-FFF2-40B4-BE49-F238E27FC236}">
                <a16:creationId xmlns:a16="http://schemas.microsoft.com/office/drawing/2014/main" id="{84176128-6116-4C3C-9CC3-394E6E116762}"/>
              </a:ext>
            </a:extLst>
          </p:cNvPr>
          <p:cNvSpPr/>
          <p:nvPr/>
        </p:nvSpPr>
        <p:spPr>
          <a:xfrm>
            <a:off x="4434074" y="5619419"/>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latin typeface="Arial Black" panose="020B0A04020102020204" pitchFamily="34" charset="0"/>
                <a:cs typeface="Segoe UI" panose="020B0502040204020203" pitchFamily="34" charset="0"/>
              </a:rPr>
              <a:t>25,105</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EX - EMPLOYEES</a:t>
            </a:r>
          </a:p>
        </p:txBody>
      </p:sp>
      <p:sp>
        <p:nvSpPr>
          <p:cNvPr id="49" name="Rectangle 48">
            <a:extLst>
              <a:ext uri="{FF2B5EF4-FFF2-40B4-BE49-F238E27FC236}">
                <a16:creationId xmlns:a16="http://schemas.microsoft.com/office/drawing/2014/main" id="{7FA68D61-8BDC-4C14-9F0D-CF0C946CD30A}"/>
              </a:ext>
            </a:extLst>
          </p:cNvPr>
          <p:cNvSpPr/>
          <p:nvPr/>
        </p:nvSpPr>
        <p:spPr>
          <a:xfrm>
            <a:off x="8357054" y="5564691"/>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represents the Employee’s average age at company.</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latin typeface="Arial Black" panose="020B0A04020102020204" pitchFamily="34" charset="0"/>
                <a:cs typeface="Segoe UI" panose="020B0502040204020203" pitchFamily="34" charset="0"/>
              </a:rPr>
              <a:t>11 Years</a:t>
            </a:r>
          </a:p>
        </p:txBody>
      </p:sp>
      <p:sp>
        <p:nvSpPr>
          <p:cNvPr id="10" name="TextBox 9">
            <a:extLst>
              <a:ext uri="{FF2B5EF4-FFF2-40B4-BE49-F238E27FC236}">
                <a16:creationId xmlns:a16="http://schemas.microsoft.com/office/drawing/2014/main" id="{52F437FD-ECE7-BA58-FDA0-25D53917661A}"/>
              </a:ext>
            </a:extLst>
          </p:cNvPr>
          <p:cNvSpPr txBox="1"/>
          <p:nvPr/>
        </p:nvSpPr>
        <p:spPr>
          <a:xfrm>
            <a:off x="1280158" y="766566"/>
            <a:ext cx="3571760" cy="307777"/>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chemeClr val="tx1">
                    <a:lumMod val="75000"/>
                    <a:lumOff val="25000"/>
                  </a:schemeClr>
                </a:solidFill>
                <a:latin typeface="+mj-lt"/>
                <a:ea typeface="+mj-ea"/>
                <a:cs typeface="+mj-cs"/>
              </a:rPr>
              <a:t>ENTIRE WORKFORCE BY DESIGNATION</a:t>
            </a:r>
            <a:endParaRPr lang="en-IN" sz="1050" dirty="0"/>
          </a:p>
        </p:txBody>
      </p:sp>
      <p:pic>
        <p:nvPicPr>
          <p:cNvPr id="22" name="Picture 21">
            <a:extLst>
              <a:ext uri="{FF2B5EF4-FFF2-40B4-BE49-F238E27FC236}">
                <a16:creationId xmlns:a16="http://schemas.microsoft.com/office/drawing/2014/main" id="{14732D7F-827A-2843-D84E-937779F011EC}"/>
              </a:ext>
            </a:extLst>
          </p:cNvPr>
          <p:cNvPicPr>
            <a:picLocks noChangeAspect="1"/>
          </p:cNvPicPr>
          <p:nvPr/>
        </p:nvPicPr>
        <p:blipFill>
          <a:blip r:embed="rId3"/>
          <a:stretch>
            <a:fillRect/>
          </a:stretch>
        </p:blipFill>
        <p:spPr>
          <a:xfrm>
            <a:off x="9455033" y="2524518"/>
            <a:ext cx="2492926" cy="1641081"/>
          </a:xfrm>
          <a:prstGeom prst="rect">
            <a:avLst/>
          </a:prstGeom>
        </p:spPr>
      </p:pic>
      <p:pic>
        <p:nvPicPr>
          <p:cNvPr id="24" name="Picture 23">
            <a:extLst>
              <a:ext uri="{FF2B5EF4-FFF2-40B4-BE49-F238E27FC236}">
                <a16:creationId xmlns:a16="http://schemas.microsoft.com/office/drawing/2014/main" id="{3F2312A9-5682-B9B9-3372-733BB785CCE9}"/>
              </a:ext>
            </a:extLst>
          </p:cNvPr>
          <p:cNvPicPr>
            <a:picLocks noChangeAspect="1"/>
          </p:cNvPicPr>
          <p:nvPr/>
        </p:nvPicPr>
        <p:blipFill>
          <a:blip r:embed="rId4"/>
          <a:stretch>
            <a:fillRect/>
          </a:stretch>
        </p:blipFill>
        <p:spPr>
          <a:xfrm>
            <a:off x="6546253" y="1104823"/>
            <a:ext cx="2492927" cy="1641081"/>
          </a:xfrm>
          <a:prstGeom prst="rect">
            <a:avLst/>
          </a:prstGeom>
        </p:spPr>
      </p:pic>
      <p:sp>
        <p:nvSpPr>
          <p:cNvPr id="25" name="TextBox 24">
            <a:extLst>
              <a:ext uri="{FF2B5EF4-FFF2-40B4-BE49-F238E27FC236}">
                <a16:creationId xmlns:a16="http://schemas.microsoft.com/office/drawing/2014/main" id="{485461E2-ECDC-FF29-EF8F-C4E05ADF13EA}"/>
              </a:ext>
            </a:extLst>
          </p:cNvPr>
          <p:cNvSpPr txBox="1"/>
          <p:nvPr/>
        </p:nvSpPr>
        <p:spPr>
          <a:xfrm>
            <a:off x="7330673" y="1686560"/>
            <a:ext cx="785793" cy="430887"/>
          </a:xfrm>
          <a:prstGeom prst="rect">
            <a:avLst/>
          </a:prstGeom>
          <a:noFill/>
        </p:spPr>
        <p:txBody>
          <a:bodyPr wrap="none" rtlCol="0">
            <a:spAutoFit/>
          </a:bodyPr>
          <a:lstStyle/>
          <a:p>
            <a:pPr algn="ctr"/>
            <a:r>
              <a:rPr lang="en-US" sz="1400" b="1" dirty="0">
                <a:solidFill>
                  <a:schemeClr val="tx1">
                    <a:lumMod val="75000"/>
                    <a:lumOff val="25000"/>
                  </a:schemeClr>
                </a:solidFill>
                <a:latin typeface="Arial Black" panose="020B0A04020102020204" pitchFamily="34" charset="0"/>
                <a:ea typeface="+mj-ea"/>
                <a:cs typeface="+mj-cs"/>
              </a:rPr>
              <a:t>24941</a:t>
            </a:r>
          </a:p>
          <a:p>
            <a:pPr algn="ctr"/>
            <a:r>
              <a:rPr lang="en-US" sz="800" b="1" dirty="0">
                <a:solidFill>
                  <a:schemeClr val="tx1">
                    <a:lumMod val="75000"/>
                    <a:lumOff val="25000"/>
                  </a:schemeClr>
                </a:solidFill>
                <a:latin typeface="Arial Black" panose="020B0A04020102020204" pitchFamily="34" charset="0"/>
                <a:ea typeface="+mj-ea"/>
                <a:cs typeface="+mj-cs"/>
              </a:rPr>
              <a:t>(49.88</a:t>
            </a:r>
            <a:r>
              <a:rPr lang="en-US" sz="800" b="1" dirty="0">
                <a:latin typeface="Arial Black" panose="020B0A04020102020204" pitchFamily="34" charset="0"/>
              </a:rPr>
              <a:t>%)</a:t>
            </a:r>
            <a:endParaRPr lang="en-IN" sz="800" b="1" dirty="0">
              <a:latin typeface="Arial Black" panose="020B0A04020102020204" pitchFamily="34" charset="0"/>
            </a:endParaRPr>
          </a:p>
        </p:txBody>
      </p:sp>
      <p:sp>
        <p:nvSpPr>
          <p:cNvPr id="26" name="TextBox 25">
            <a:extLst>
              <a:ext uri="{FF2B5EF4-FFF2-40B4-BE49-F238E27FC236}">
                <a16:creationId xmlns:a16="http://schemas.microsoft.com/office/drawing/2014/main" id="{4A01C74E-A4BC-59A5-F359-4FBC46BF577B}"/>
              </a:ext>
            </a:extLst>
          </p:cNvPr>
          <p:cNvSpPr txBox="1"/>
          <p:nvPr/>
        </p:nvSpPr>
        <p:spPr>
          <a:xfrm>
            <a:off x="9455033" y="1607828"/>
            <a:ext cx="2905780" cy="369332"/>
          </a:xfrm>
          <a:prstGeom prst="rect">
            <a:avLst/>
          </a:prstGeom>
          <a:noFill/>
        </p:spPr>
        <p:txBody>
          <a:bodyPr wrap="square" rtlCol="0">
            <a:spAutoFit/>
          </a:bodyPr>
          <a:lstStyle/>
          <a:p>
            <a:r>
              <a:rPr lang="en-US" b="1" dirty="0"/>
              <a:t>Female Count Information</a:t>
            </a:r>
            <a:endParaRPr lang="en-IN" b="1" dirty="0"/>
          </a:p>
        </p:txBody>
      </p:sp>
      <p:sp>
        <p:nvSpPr>
          <p:cNvPr id="27" name="TextBox 26">
            <a:extLst>
              <a:ext uri="{FF2B5EF4-FFF2-40B4-BE49-F238E27FC236}">
                <a16:creationId xmlns:a16="http://schemas.microsoft.com/office/drawing/2014/main" id="{7BBBFB3C-6510-79E2-139B-FCFC448B83DD}"/>
              </a:ext>
            </a:extLst>
          </p:cNvPr>
          <p:cNvSpPr txBox="1"/>
          <p:nvPr/>
        </p:nvSpPr>
        <p:spPr>
          <a:xfrm>
            <a:off x="10314456" y="3134360"/>
            <a:ext cx="785793" cy="430887"/>
          </a:xfrm>
          <a:prstGeom prst="rect">
            <a:avLst/>
          </a:prstGeom>
          <a:noFill/>
        </p:spPr>
        <p:txBody>
          <a:bodyPr wrap="none" rtlCol="0">
            <a:spAutoFit/>
          </a:bodyPr>
          <a:lstStyle/>
          <a:p>
            <a:pPr algn="ctr"/>
            <a:r>
              <a:rPr lang="en-US" sz="1400" b="1" dirty="0">
                <a:solidFill>
                  <a:schemeClr val="tx1">
                    <a:lumMod val="75000"/>
                    <a:lumOff val="25000"/>
                  </a:schemeClr>
                </a:solidFill>
                <a:latin typeface="Arial Black" panose="020B0A04020102020204" pitchFamily="34" charset="0"/>
                <a:ea typeface="+mj-ea"/>
                <a:cs typeface="+mj-cs"/>
              </a:rPr>
              <a:t>25059</a:t>
            </a:r>
          </a:p>
          <a:p>
            <a:pPr algn="ctr"/>
            <a:r>
              <a:rPr lang="en-US" sz="800" b="1" dirty="0">
                <a:solidFill>
                  <a:schemeClr val="tx1">
                    <a:lumMod val="75000"/>
                    <a:lumOff val="25000"/>
                  </a:schemeClr>
                </a:solidFill>
                <a:latin typeface="Arial Black" panose="020B0A04020102020204" pitchFamily="34" charset="0"/>
                <a:ea typeface="+mj-ea"/>
                <a:cs typeface="+mj-cs"/>
              </a:rPr>
              <a:t>(50.12%)</a:t>
            </a:r>
            <a:endParaRPr lang="en-IN" sz="800" b="1" dirty="0">
              <a:solidFill>
                <a:schemeClr val="tx1">
                  <a:lumMod val="75000"/>
                  <a:lumOff val="25000"/>
                </a:schemeClr>
              </a:solidFill>
              <a:latin typeface="Arial Black" panose="020B0A04020102020204" pitchFamily="34" charset="0"/>
              <a:ea typeface="+mj-ea"/>
              <a:cs typeface="+mj-cs"/>
            </a:endParaRPr>
          </a:p>
        </p:txBody>
      </p:sp>
      <p:sp>
        <p:nvSpPr>
          <p:cNvPr id="28" name="TextBox 27">
            <a:extLst>
              <a:ext uri="{FF2B5EF4-FFF2-40B4-BE49-F238E27FC236}">
                <a16:creationId xmlns:a16="http://schemas.microsoft.com/office/drawing/2014/main" id="{B5308F29-CF61-BA33-9168-B8A6FB0DE5B0}"/>
              </a:ext>
            </a:extLst>
          </p:cNvPr>
          <p:cNvSpPr txBox="1"/>
          <p:nvPr/>
        </p:nvSpPr>
        <p:spPr>
          <a:xfrm>
            <a:off x="6546253" y="3169544"/>
            <a:ext cx="2810793" cy="369332"/>
          </a:xfrm>
          <a:prstGeom prst="rect">
            <a:avLst/>
          </a:prstGeom>
          <a:noFill/>
        </p:spPr>
        <p:txBody>
          <a:bodyPr wrap="square" rtlCol="0">
            <a:spAutoFit/>
          </a:bodyPr>
          <a:lstStyle/>
          <a:p>
            <a:r>
              <a:rPr lang="en-US" b="1" dirty="0"/>
              <a:t>Male Count Information</a:t>
            </a:r>
            <a:endParaRPr lang="en-IN" b="1" dirty="0"/>
          </a:p>
        </p:txBody>
      </p:sp>
      <p:sp>
        <p:nvSpPr>
          <p:cNvPr id="29" name="Rectangle 28">
            <a:extLst>
              <a:ext uri="{FF2B5EF4-FFF2-40B4-BE49-F238E27FC236}">
                <a16:creationId xmlns:a16="http://schemas.microsoft.com/office/drawing/2014/main" id="{38A37A99-3BAC-9BCE-B6A9-52AAA1A0E09D}"/>
              </a:ext>
            </a:extLst>
          </p:cNvPr>
          <p:cNvSpPr/>
          <p:nvPr/>
        </p:nvSpPr>
        <p:spPr>
          <a:xfrm>
            <a:off x="8653100" y="4776990"/>
            <a:ext cx="2743195" cy="223394"/>
          </a:xfrm>
          <a:prstGeom prst="rect">
            <a:avLst/>
          </a:prstGeom>
        </p:spPr>
        <p:txBody>
          <a:bodyPr wrap="square" lIns="0" tIns="0" rIns="0" bIns="0" anchor="t">
            <a:spAutoFit/>
          </a:bodyPr>
          <a:lstStyle/>
          <a:p>
            <a:pPr>
              <a:lnSpc>
                <a:spcPts val="1900"/>
              </a:lnSpc>
            </a:pPr>
            <a:r>
              <a:rPr lang="en-US" sz="1400" b="1" dirty="0">
                <a:solidFill>
                  <a:schemeClr val="bg2">
                    <a:lumMod val="25000"/>
                  </a:schemeClr>
                </a:solidFill>
                <a:latin typeface="+mj-lt"/>
                <a:cs typeface="Segoe UI" panose="020B0502040204020203" pitchFamily="34" charset="0"/>
              </a:rPr>
              <a:t>AVERAGE AGE AT COMPANY</a:t>
            </a:r>
          </a:p>
        </p:txBody>
      </p:sp>
      <p:cxnSp>
        <p:nvCxnSpPr>
          <p:cNvPr id="37" name="Straight Arrow Connector 36">
            <a:extLst>
              <a:ext uri="{FF2B5EF4-FFF2-40B4-BE49-F238E27FC236}">
                <a16:creationId xmlns:a16="http://schemas.microsoft.com/office/drawing/2014/main" id="{71470EA6-CDDA-50B6-BA2B-356FE06A75A1}"/>
              </a:ext>
            </a:extLst>
          </p:cNvPr>
          <p:cNvCxnSpPr>
            <a:cxnSpLocks/>
          </p:cNvCxnSpPr>
          <p:nvPr/>
        </p:nvCxnSpPr>
        <p:spPr>
          <a:xfrm>
            <a:off x="9052560" y="1792494"/>
            <a:ext cx="365760"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1" name="Straight Arrow Connector 40">
            <a:extLst>
              <a:ext uri="{FF2B5EF4-FFF2-40B4-BE49-F238E27FC236}">
                <a16:creationId xmlns:a16="http://schemas.microsoft.com/office/drawing/2014/main" id="{7F5ACDD6-2D7A-C023-217F-BE61018B418B}"/>
              </a:ext>
            </a:extLst>
          </p:cNvPr>
          <p:cNvCxnSpPr>
            <a:cxnSpLocks/>
            <a:stCxn id="22" idx="1"/>
          </p:cNvCxnSpPr>
          <p:nvPr/>
        </p:nvCxnSpPr>
        <p:spPr>
          <a:xfrm flipH="1">
            <a:off x="9052560" y="3345059"/>
            <a:ext cx="402473" cy="91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55" name="Picture 54">
            <a:extLst>
              <a:ext uri="{FF2B5EF4-FFF2-40B4-BE49-F238E27FC236}">
                <a16:creationId xmlns:a16="http://schemas.microsoft.com/office/drawing/2014/main" id="{296FDF4E-6B19-F688-F8F0-BD5967FDF2D4}"/>
              </a:ext>
            </a:extLst>
          </p:cNvPr>
          <p:cNvPicPr>
            <a:picLocks noChangeAspect="1"/>
          </p:cNvPicPr>
          <p:nvPr/>
        </p:nvPicPr>
        <p:blipFill>
          <a:blip r:embed="rId5"/>
          <a:stretch>
            <a:fillRect/>
          </a:stretch>
        </p:blipFill>
        <p:spPr>
          <a:xfrm>
            <a:off x="139966" y="1111792"/>
            <a:ext cx="6302212" cy="3053807"/>
          </a:xfrm>
          <a:prstGeom prst="rect">
            <a:avLst/>
          </a:prstGeom>
        </p:spPr>
      </p:pic>
      <p:pic>
        <p:nvPicPr>
          <p:cNvPr id="3" name="Picture 2">
            <a:extLst>
              <a:ext uri="{FF2B5EF4-FFF2-40B4-BE49-F238E27FC236}">
                <a16:creationId xmlns:a16="http://schemas.microsoft.com/office/drawing/2014/main" id="{C3D060A7-266D-CF14-FD57-0C9E4E5A517D}"/>
              </a:ext>
            </a:extLst>
          </p:cNvPr>
          <p:cNvPicPr>
            <a:picLocks noChangeAspect="1"/>
          </p:cNvPicPr>
          <p:nvPr/>
        </p:nvPicPr>
        <p:blipFill>
          <a:blip r:embed="rId6"/>
          <a:stretch>
            <a:fillRect/>
          </a:stretch>
        </p:blipFill>
        <p:spPr>
          <a:xfrm>
            <a:off x="0" y="6528787"/>
            <a:ext cx="1353429" cy="329213"/>
          </a:xfrm>
          <a:prstGeom prst="rect">
            <a:avLst/>
          </a:prstGeom>
        </p:spPr>
      </p:pic>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22912" y="3203470"/>
            <a:ext cx="12192000" cy="36309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9083045" y="5011734"/>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9444063" y="4352251"/>
            <a:ext cx="1659366"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25,105</a:t>
            </a:r>
          </a:p>
        </p:txBody>
      </p:sp>
      <p:sp>
        <p:nvSpPr>
          <p:cNvPr id="45" name="Rectangle 44">
            <a:extLst>
              <a:ext uri="{FF2B5EF4-FFF2-40B4-BE49-F238E27FC236}">
                <a16:creationId xmlns:a16="http://schemas.microsoft.com/office/drawing/2014/main" id="{69F7E025-DDEC-4748-AAE9-9FA2A4BF1E49}"/>
              </a:ext>
            </a:extLst>
          </p:cNvPr>
          <p:cNvSpPr/>
          <p:nvPr/>
        </p:nvSpPr>
        <p:spPr>
          <a:xfrm>
            <a:off x="9548838" y="4048124"/>
            <a:ext cx="1471588"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EX - EMPLOYEES</a:t>
            </a:r>
          </a:p>
        </p:txBody>
      </p:sp>
      <p:pic>
        <p:nvPicPr>
          <p:cNvPr id="3" name="Picture 2">
            <a:extLst>
              <a:ext uri="{FF2B5EF4-FFF2-40B4-BE49-F238E27FC236}">
                <a16:creationId xmlns:a16="http://schemas.microsoft.com/office/drawing/2014/main" id="{F8E716DA-74E7-3045-22C3-43D3DA0B0286}"/>
              </a:ext>
            </a:extLst>
          </p:cNvPr>
          <p:cNvPicPr>
            <a:picLocks noChangeAspect="1"/>
          </p:cNvPicPr>
          <p:nvPr/>
        </p:nvPicPr>
        <p:blipFill>
          <a:blip r:embed="rId3"/>
          <a:stretch>
            <a:fillRect/>
          </a:stretch>
        </p:blipFill>
        <p:spPr>
          <a:xfrm>
            <a:off x="4743" y="3594674"/>
            <a:ext cx="7969660" cy="3255385"/>
          </a:xfrm>
          <a:prstGeom prst="rect">
            <a:avLst/>
          </a:prstGeom>
        </p:spPr>
      </p:pic>
      <p:sp>
        <p:nvSpPr>
          <p:cNvPr id="21" name="Rectangle 20">
            <a:extLst>
              <a:ext uri="{FF2B5EF4-FFF2-40B4-BE49-F238E27FC236}">
                <a16:creationId xmlns:a16="http://schemas.microsoft.com/office/drawing/2014/main" id="{4C55282B-4C83-A9A8-A8A1-46807C269D22}"/>
              </a:ext>
            </a:extLst>
          </p:cNvPr>
          <p:cNvSpPr/>
          <p:nvPr/>
        </p:nvSpPr>
        <p:spPr>
          <a:xfrm>
            <a:off x="4648205" y="1366289"/>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Number of former employees and their percentage of total workers aged 31 and up.</a:t>
            </a:r>
          </a:p>
        </p:txBody>
      </p:sp>
      <p:sp>
        <p:nvSpPr>
          <p:cNvPr id="35" name="TextBox 34">
            <a:extLst>
              <a:ext uri="{FF2B5EF4-FFF2-40B4-BE49-F238E27FC236}">
                <a16:creationId xmlns:a16="http://schemas.microsoft.com/office/drawing/2014/main" id="{31622903-A9A0-9ABD-B35E-3EF6E7E193FF}"/>
              </a:ext>
            </a:extLst>
          </p:cNvPr>
          <p:cNvSpPr txBox="1"/>
          <p:nvPr/>
        </p:nvSpPr>
        <p:spPr>
          <a:xfrm>
            <a:off x="2064385" y="3235502"/>
            <a:ext cx="3179075" cy="338554"/>
          </a:xfrm>
          <a:prstGeom prst="rect">
            <a:avLst/>
          </a:prstGeom>
          <a:noFill/>
        </p:spPr>
        <p:txBody>
          <a:bodyPr wrap="none" rtlCol="0">
            <a:spAutoFit/>
          </a:bodyPr>
          <a:lstStyle/>
          <a:p>
            <a:r>
              <a:rPr lang="en-US" sz="1600" b="1" dirty="0">
                <a:solidFill>
                  <a:schemeClr val="tx1">
                    <a:lumMod val="75000"/>
                    <a:lumOff val="25000"/>
                  </a:schemeClr>
                </a:solidFill>
                <a:latin typeface="+mj-lt"/>
                <a:ea typeface="+mj-ea"/>
                <a:cs typeface="+mj-cs"/>
              </a:rPr>
              <a:t>EX-WORKERS BY DESIGNATION</a:t>
            </a:r>
            <a:endParaRPr lang="en-IN" sz="1600" b="1" dirty="0">
              <a:solidFill>
                <a:schemeClr val="tx1">
                  <a:lumMod val="75000"/>
                  <a:lumOff val="25000"/>
                </a:schemeClr>
              </a:solidFill>
              <a:latin typeface="+mj-lt"/>
              <a:ea typeface="+mj-ea"/>
              <a:cs typeface="+mj-cs"/>
            </a:endParaRPr>
          </a:p>
        </p:txBody>
      </p:sp>
      <p:pic>
        <p:nvPicPr>
          <p:cNvPr id="36" name="Picture 35">
            <a:extLst>
              <a:ext uri="{FF2B5EF4-FFF2-40B4-BE49-F238E27FC236}">
                <a16:creationId xmlns:a16="http://schemas.microsoft.com/office/drawing/2014/main" id="{427DF4AF-D8BE-447B-E04D-B431BBFB4893}"/>
              </a:ext>
            </a:extLst>
          </p:cNvPr>
          <p:cNvPicPr>
            <a:picLocks noChangeAspect="1"/>
          </p:cNvPicPr>
          <p:nvPr/>
        </p:nvPicPr>
        <p:blipFill>
          <a:blip r:embed="rId4"/>
          <a:stretch>
            <a:fillRect/>
          </a:stretch>
        </p:blipFill>
        <p:spPr>
          <a:xfrm>
            <a:off x="7719060" y="558749"/>
            <a:ext cx="4358640" cy="2644721"/>
          </a:xfrm>
          <a:prstGeom prst="rect">
            <a:avLst/>
          </a:prstGeom>
        </p:spPr>
      </p:pic>
      <p:sp>
        <p:nvSpPr>
          <p:cNvPr id="2" name="TextBox 1">
            <a:extLst>
              <a:ext uri="{FF2B5EF4-FFF2-40B4-BE49-F238E27FC236}">
                <a16:creationId xmlns:a16="http://schemas.microsoft.com/office/drawing/2014/main" id="{9295D5F5-6F04-30F2-7563-DF044C2EEF8A}"/>
              </a:ext>
            </a:extLst>
          </p:cNvPr>
          <p:cNvSpPr txBox="1"/>
          <p:nvPr/>
        </p:nvSpPr>
        <p:spPr>
          <a:xfrm>
            <a:off x="9378749" y="1706373"/>
            <a:ext cx="959570" cy="369332"/>
          </a:xfrm>
          <a:prstGeom prst="rect">
            <a:avLst/>
          </a:prstGeom>
          <a:noFill/>
        </p:spPr>
        <p:txBody>
          <a:bodyPr wrap="square" rtlCol="0" anchor="ctr">
            <a:spAutoFit/>
          </a:bodyPr>
          <a:lstStyle/>
          <a:p>
            <a:pPr algn="ctr"/>
            <a:r>
              <a:rPr lang="en-IN" b="1" dirty="0">
                <a:latin typeface="Arial Black" panose="020B0A04020102020204" pitchFamily="34" charset="0"/>
              </a:rPr>
              <a:t>25105</a:t>
            </a:r>
          </a:p>
        </p:txBody>
      </p:sp>
      <p:pic>
        <p:nvPicPr>
          <p:cNvPr id="7" name="Picture 6">
            <a:extLst>
              <a:ext uri="{FF2B5EF4-FFF2-40B4-BE49-F238E27FC236}">
                <a16:creationId xmlns:a16="http://schemas.microsoft.com/office/drawing/2014/main" id="{862D759A-712A-6C97-F74E-2B54EC3E81DB}"/>
              </a:ext>
            </a:extLst>
          </p:cNvPr>
          <p:cNvPicPr>
            <a:picLocks noChangeAspect="1"/>
          </p:cNvPicPr>
          <p:nvPr/>
        </p:nvPicPr>
        <p:blipFill>
          <a:blip r:embed="rId5"/>
          <a:stretch>
            <a:fillRect/>
          </a:stretch>
        </p:blipFill>
        <p:spPr>
          <a:xfrm>
            <a:off x="10815659" y="6530608"/>
            <a:ext cx="1353429" cy="329213"/>
          </a:xfrm>
          <a:prstGeom prst="rect">
            <a:avLst/>
          </a:prstGeom>
        </p:spPr>
      </p:pic>
      <p:sp>
        <p:nvSpPr>
          <p:cNvPr id="6" name="Rectangle 5">
            <a:extLst>
              <a:ext uri="{FF2B5EF4-FFF2-40B4-BE49-F238E27FC236}">
                <a16:creationId xmlns:a16="http://schemas.microsoft.com/office/drawing/2014/main" id="{0770C874-D3AC-23D8-1186-6697B3A1C1F5}"/>
              </a:ext>
            </a:extLst>
          </p:cNvPr>
          <p:cNvSpPr/>
          <p:nvPr/>
        </p:nvSpPr>
        <p:spPr>
          <a:xfrm>
            <a:off x="671514" y="2071143"/>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represents the attrition rate for those who departed the Company.</a:t>
            </a:r>
          </a:p>
        </p:txBody>
      </p:sp>
      <p:sp>
        <p:nvSpPr>
          <p:cNvPr id="10" name="Rectangle 9">
            <a:extLst>
              <a:ext uri="{FF2B5EF4-FFF2-40B4-BE49-F238E27FC236}">
                <a16:creationId xmlns:a16="http://schemas.microsoft.com/office/drawing/2014/main" id="{BC274C41-1E15-A8B2-4787-99543B8D1212}"/>
              </a:ext>
            </a:extLst>
          </p:cNvPr>
          <p:cNvSpPr/>
          <p:nvPr/>
        </p:nvSpPr>
        <p:spPr>
          <a:xfrm>
            <a:off x="1246379" y="1510069"/>
            <a:ext cx="1662446" cy="492443"/>
          </a:xfrm>
          <a:prstGeom prst="rect">
            <a:avLst/>
          </a:prstGeom>
        </p:spPr>
        <p:txBody>
          <a:bodyPr wrap="square" lIns="0" tIns="0" rIns="0" bIns="0" anchor="t">
            <a:spAutoFit/>
          </a:bodyPr>
          <a:lstStyle/>
          <a:p>
            <a:r>
              <a:rPr lang="en-US" sz="3200" dirty="0">
                <a:solidFill>
                  <a:schemeClr val="tx1">
                    <a:lumMod val="75000"/>
                    <a:lumOff val="25000"/>
                  </a:schemeClr>
                </a:solidFill>
                <a:latin typeface="Arial Black" panose="020B0A04020102020204" pitchFamily="34" charset="0"/>
                <a:cs typeface="Segoe UI" panose="020B0502040204020203" pitchFamily="34" charset="0"/>
              </a:rPr>
              <a:t>50.21%</a:t>
            </a:r>
          </a:p>
        </p:txBody>
      </p:sp>
      <p:sp>
        <p:nvSpPr>
          <p:cNvPr id="12" name="Rectangle 11">
            <a:extLst>
              <a:ext uri="{FF2B5EF4-FFF2-40B4-BE49-F238E27FC236}">
                <a16:creationId xmlns:a16="http://schemas.microsoft.com/office/drawing/2014/main" id="{DB43C05E-59AF-A650-29E4-A9C624765B95}"/>
              </a:ext>
            </a:extLst>
          </p:cNvPr>
          <p:cNvSpPr/>
          <p:nvPr/>
        </p:nvSpPr>
        <p:spPr>
          <a:xfrm>
            <a:off x="1322236" y="1191338"/>
            <a:ext cx="1369997" cy="221920"/>
          </a:xfrm>
          <a:prstGeom prst="rect">
            <a:avLst/>
          </a:prstGeom>
        </p:spPr>
        <p:txBody>
          <a:bodyPr wrap="square" lIns="0" tIns="0" rIns="0" bIns="0" anchor="t">
            <a:spAutoFit/>
          </a:bodyPr>
          <a:lstStyle/>
          <a:p>
            <a:pPr>
              <a:lnSpc>
                <a:spcPts val="1900"/>
              </a:lnSpc>
            </a:pPr>
            <a:r>
              <a:rPr lang="en-US" sz="1400" b="1" dirty="0">
                <a:solidFill>
                  <a:schemeClr val="bg2">
                    <a:lumMod val="25000"/>
                  </a:schemeClr>
                </a:solidFill>
                <a:latin typeface="+mj-lt"/>
                <a:cs typeface="Segoe UI" panose="020B0502040204020203" pitchFamily="34" charset="0"/>
              </a:rPr>
              <a:t>ATTRITION RATE</a:t>
            </a:r>
          </a:p>
        </p:txBody>
      </p:sp>
    </p:spTree>
    <p:extLst>
      <p:ext uri="{BB962C8B-B14F-4D97-AF65-F5344CB8AC3E}">
        <p14:creationId xmlns:p14="http://schemas.microsoft.com/office/powerpoint/2010/main" val="374676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e chart with text on it&#10;&#10;Description automatically generated">
            <a:extLst>
              <a:ext uri="{FF2B5EF4-FFF2-40B4-BE49-F238E27FC236}">
                <a16:creationId xmlns:a16="http://schemas.microsoft.com/office/drawing/2014/main" id="{D968E038-71C7-8DC9-432E-C02377B38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376" y="621356"/>
            <a:ext cx="4335623" cy="2510285"/>
          </a:xfrm>
          <a:prstGeom prst="rect">
            <a:avLst/>
          </a:prstGeom>
        </p:spPr>
      </p:pic>
      <p:sp>
        <p:nvSpPr>
          <p:cNvPr id="20" name="Rectangle 19">
            <a:extLst>
              <a:ext uri="{FF2B5EF4-FFF2-40B4-BE49-F238E27FC236}">
                <a16:creationId xmlns:a16="http://schemas.microsoft.com/office/drawing/2014/main" id="{A50E94D7-6EEE-20F1-5F16-43720A8C8F6B}"/>
              </a:ext>
            </a:extLst>
          </p:cNvPr>
          <p:cNvSpPr/>
          <p:nvPr/>
        </p:nvSpPr>
        <p:spPr>
          <a:xfrm>
            <a:off x="0" y="3317156"/>
            <a:ext cx="12192000" cy="354084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ATTRITION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510589" y="5084444"/>
            <a:ext cx="2743195"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number of workers who have departed the company.</a:t>
            </a:r>
          </a:p>
        </p:txBody>
      </p:sp>
      <p:sp>
        <p:nvSpPr>
          <p:cNvPr id="44" name="Rectangle 43">
            <a:extLst>
              <a:ext uri="{FF2B5EF4-FFF2-40B4-BE49-F238E27FC236}">
                <a16:creationId xmlns:a16="http://schemas.microsoft.com/office/drawing/2014/main" id="{71E47AC8-8358-4724-91F8-0D1B21FC5F47}"/>
              </a:ext>
            </a:extLst>
          </p:cNvPr>
          <p:cNvSpPr/>
          <p:nvPr/>
        </p:nvSpPr>
        <p:spPr>
          <a:xfrm>
            <a:off x="9043989" y="4416232"/>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25,105</a:t>
            </a:r>
          </a:p>
        </p:txBody>
      </p:sp>
      <p:sp>
        <p:nvSpPr>
          <p:cNvPr id="45" name="Rectangle 44">
            <a:extLst>
              <a:ext uri="{FF2B5EF4-FFF2-40B4-BE49-F238E27FC236}">
                <a16:creationId xmlns:a16="http://schemas.microsoft.com/office/drawing/2014/main" id="{69F7E025-DDEC-4748-AAE9-9FA2A4BF1E49}"/>
              </a:ext>
            </a:extLst>
          </p:cNvPr>
          <p:cNvSpPr/>
          <p:nvPr/>
        </p:nvSpPr>
        <p:spPr>
          <a:xfrm>
            <a:off x="9043989" y="4145213"/>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EX - EMPLOYEES</a:t>
            </a:r>
          </a:p>
        </p:txBody>
      </p:sp>
      <p:sp>
        <p:nvSpPr>
          <p:cNvPr id="6" name="TextBox 5">
            <a:extLst>
              <a:ext uri="{FF2B5EF4-FFF2-40B4-BE49-F238E27FC236}">
                <a16:creationId xmlns:a16="http://schemas.microsoft.com/office/drawing/2014/main" id="{AF9B4600-125A-130B-1101-BCF3AE901637}"/>
              </a:ext>
            </a:extLst>
          </p:cNvPr>
          <p:cNvSpPr txBox="1"/>
          <p:nvPr/>
        </p:nvSpPr>
        <p:spPr>
          <a:xfrm>
            <a:off x="1977798" y="3317156"/>
            <a:ext cx="3695214" cy="338554"/>
          </a:xfrm>
          <a:prstGeom prst="rect">
            <a:avLst/>
          </a:prstGeom>
          <a:noFill/>
        </p:spPr>
        <p:txBody>
          <a:bodyPr wrap="square" rtlCol="0">
            <a:spAutoFit/>
          </a:bodyPr>
          <a:lstStyle/>
          <a:p>
            <a:r>
              <a:rPr lang="en-US" sz="1600" b="1" dirty="0">
                <a:solidFill>
                  <a:schemeClr val="tx1">
                    <a:lumMod val="75000"/>
                    <a:lumOff val="25000"/>
                  </a:schemeClr>
                </a:solidFill>
                <a:latin typeface="+mj-lt"/>
                <a:ea typeface="+mj-ea"/>
                <a:cs typeface="+mj-cs"/>
              </a:rPr>
              <a:t>EX - Workers by Education Sector</a:t>
            </a:r>
            <a:endParaRPr lang="en-IN" sz="1600" b="1" dirty="0">
              <a:solidFill>
                <a:schemeClr val="tx1">
                  <a:lumMod val="75000"/>
                  <a:lumOff val="25000"/>
                </a:schemeClr>
              </a:solidFill>
              <a:latin typeface="+mj-lt"/>
              <a:ea typeface="+mj-ea"/>
              <a:cs typeface="+mj-cs"/>
            </a:endParaRPr>
          </a:p>
        </p:txBody>
      </p:sp>
      <p:pic>
        <p:nvPicPr>
          <p:cNvPr id="16" name="Picture 15">
            <a:extLst>
              <a:ext uri="{FF2B5EF4-FFF2-40B4-BE49-F238E27FC236}">
                <a16:creationId xmlns:a16="http://schemas.microsoft.com/office/drawing/2014/main" id="{5302260F-6649-8C38-818C-3B6546A79D44}"/>
              </a:ext>
            </a:extLst>
          </p:cNvPr>
          <p:cNvPicPr>
            <a:picLocks noChangeAspect="1"/>
          </p:cNvPicPr>
          <p:nvPr/>
        </p:nvPicPr>
        <p:blipFill>
          <a:blip r:embed="rId4"/>
          <a:stretch>
            <a:fillRect/>
          </a:stretch>
        </p:blipFill>
        <p:spPr>
          <a:xfrm>
            <a:off x="4743" y="3655710"/>
            <a:ext cx="7594937" cy="3202290"/>
          </a:xfrm>
          <a:prstGeom prst="rect">
            <a:avLst/>
          </a:prstGeom>
        </p:spPr>
      </p:pic>
      <p:sp>
        <p:nvSpPr>
          <p:cNvPr id="25" name="Rectangle: Rounded Corners 24">
            <a:extLst>
              <a:ext uri="{FF2B5EF4-FFF2-40B4-BE49-F238E27FC236}">
                <a16:creationId xmlns:a16="http://schemas.microsoft.com/office/drawing/2014/main" id="{2340C57B-1650-EA45-D55B-CAA9E9E30ACC}"/>
              </a:ext>
            </a:extLst>
          </p:cNvPr>
          <p:cNvSpPr/>
          <p:nvPr/>
        </p:nvSpPr>
        <p:spPr>
          <a:xfrm>
            <a:off x="604966" y="1296946"/>
            <a:ext cx="2092960" cy="1133749"/>
          </a:xfrm>
          <a:prstGeom prst="round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pPr>
            <a:r>
              <a:rPr lang="en-US" b="1" dirty="0">
                <a:solidFill>
                  <a:schemeClr val="tx1"/>
                </a:solidFill>
                <a:latin typeface="+mj-lt"/>
                <a:ea typeface="+mj-ea"/>
                <a:cs typeface="+mj-cs"/>
              </a:rPr>
              <a:t>Former Workers by Distance and Education</a:t>
            </a:r>
            <a:endParaRPr lang="en-IN" b="1" dirty="0">
              <a:solidFill>
                <a:schemeClr val="tx1"/>
              </a:solidFill>
              <a:latin typeface="+mj-lt"/>
              <a:ea typeface="+mj-ea"/>
              <a:cs typeface="+mj-cs"/>
            </a:endParaRPr>
          </a:p>
        </p:txBody>
      </p:sp>
      <p:sp>
        <p:nvSpPr>
          <p:cNvPr id="26" name="TextBox 25">
            <a:extLst>
              <a:ext uri="{FF2B5EF4-FFF2-40B4-BE49-F238E27FC236}">
                <a16:creationId xmlns:a16="http://schemas.microsoft.com/office/drawing/2014/main" id="{14B81FA2-627B-20AF-BA64-71FC85FC6437}"/>
              </a:ext>
            </a:extLst>
          </p:cNvPr>
          <p:cNvSpPr txBox="1"/>
          <p:nvPr/>
        </p:nvSpPr>
        <p:spPr>
          <a:xfrm>
            <a:off x="9564006" y="1750750"/>
            <a:ext cx="865943" cy="338554"/>
          </a:xfrm>
          <a:prstGeom prst="rect">
            <a:avLst/>
          </a:prstGeom>
          <a:noFill/>
        </p:spPr>
        <p:txBody>
          <a:bodyPr wrap="none" rtlCol="0">
            <a:spAutoFit/>
          </a:bodyPr>
          <a:lstStyle/>
          <a:p>
            <a:pPr algn="ctr"/>
            <a:r>
              <a:rPr lang="en-US" sz="1600" b="1" dirty="0">
                <a:solidFill>
                  <a:schemeClr val="tx1">
                    <a:lumMod val="75000"/>
                    <a:lumOff val="25000"/>
                  </a:schemeClr>
                </a:solidFill>
                <a:latin typeface="Arial Black" panose="020B0A04020102020204" pitchFamily="34" charset="0"/>
                <a:ea typeface="+mj-ea"/>
                <a:cs typeface="+mj-cs"/>
              </a:rPr>
              <a:t>25105</a:t>
            </a:r>
          </a:p>
        </p:txBody>
      </p:sp>
      <p:sp>
        <p:nvSpPr>
          <p:cNvPr id="27" name="Rectangle 26">
            <a:extLst>
              <a:ext uri="{FF2B5EF4-FFF2-40B4-BE49-F238E27FC236}">
                <a16:creationId xmlns:a16="http://schemas.microsoft.com/office/drawing/2014/main" id="{CC1D8D46-3ACF-4323-25F3-072B2B061DEA}"/>
              </a:ext>
            </a:extLst>
          </p:cNvPr>
          <p:cNvSpPr/>
          <p:nvPr/>
        </p:nvSpPr>
        <p:spPr>
          <a:xfrm>
            <a:off x="4620220" y="1457151"/>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Percentage and the number of former employees by distance from the workplace.</a:t>
            </a:r>
          </a:p>
        </p:txBody>
      </p:sp>
      <p:pic>
        <p:nvPicPr>
          <p:cNvPr id="7" name="Picture 6">
            <a:extLst>
              <a:ext uri="{FF2B5EF4-FFF2-40B4-BE49-F238E27FC236}">
                <a16:creationId xmlns:a16="http://schemas.microsoft.com/office/drawing/2014/main" id="{98927C7D-BD84-868A-AB61-1A98E0C5194B}"/>
              </a:ext>
            </a:extLst>
          </p:cNvPr>
          <p:cNvPicPr>
            <a:picLocks noChangeAspect="1"/>
          </p:cNvPicPr>
          <p:nvPr/>
        </p:nvPicPr>
        <p:blipFill>
          <a:blip r:embed="rId5"/>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21707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p:cNvSpPr txBox="1"/>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FINANCIAL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27702" y="1530955"/>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the company's total income as well as income broken down by position.</a:t>
            </a:r>
          </a:p>
        </p:txBody>
      </p:sp>
      <p:sp>
        <p:nvSpPr>
          <p:cNvPr id="15" name="Freeform 931" descr="Icon of line chart."/>
          <p:cNvSpPr>
            <a:spLocks noEditPoints="1"/>
          </p:cNvSpPr>
          <p:nvPr/>
        </p:nvSpPr>
        <p:spPr bwMode="auto">
          <a:xfrm>
            <a:off x="3867150" y="105568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lstStyle/>
          <a:p>
            <a:endParaRPr lang="en-US" dirty="0"/>
          </a:p>
        </p:txBody>
      </p:sp>
      <p:pic>
        <p:nvPicPr>
          <p:cNvPr id="6" name="Picture 5"/>
          <p:cNvPicPr>
            <a:picLocks noChangeAspect="1"/>
          </p:cNvPicPr>
          <p:nvPr/>
        </p:nvPicPr>
        <p:blipFill>
          <a:blip r:embed="rId3"/>
          <a:stretch>
            <a:fillRect/>
          </a:stretch>
        </p:blipFill>
        <p:spPr>
          <a:xfrm>
            <a:off x="314325" y="2706851"/>
            <a:ext cx="7791450" cy="3835237"/>
          </a:xfrm>
          <a:prstGeom prst="rect">
            <a:avLst/>
          </a:prstGeom>
        </p:spPr>
      </p:pic>
      <p:sp>
        <p:nvSpPr>
          <p:cNvPr id="9" name="TextBox 8"/>
          <p:cNvSpPr txBox="1"/>
          <p:nvPr/>
        </p:nvSpPr>
        <p:spPr>
          <a:xfrm>
            <a:off x="3007357" y="2365344"/>
            <a:ext cx="2911374"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POSITION</a:t>
            </a:r>
            <a:endParaRPr lang="en-IN" sz="1400" b="1" dirty="0">
              <a:solidFill>
                <a:schemeClr val="tx1">
                  <a:lumMod val="75000"/>
                  <a:lumOff val="25000"/>
                </a:schemeClr>
              </a:solidFill>
              <a:latin typeface="+mj-lt"/>
              <a:ea typeface="+mj-ea"/>
              <a:cs typeface="+mj-cs"/>
            </a:endParaRPr>
          </a:p>
        </p:txBody>
      </p:sp>
      <p:sp>
        <p:nvSpPr>
          <p:cNvPr id="27" name="Rectangle 26"/>
          <p:cNvSpPr/>
          <p:nvPr/>
        </p:nvSpPr>
        <p:spPr>
          <a:xfrm>
            <a:off x="9220205" y="1341432"/>
            <a:ext cx="1411090"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INCOME</a:t>
            </a:r>
          </a:p>
        </p:txBody>
      </p:sp>
      <p:sp>
        <p:nvSpPr>
          <p:cNvPr id="28" name="Rectangle 27"/>
          <p:cNvSpPr/>
          <p:nvPr/>
        </p:nvSpPr>
        <p:spPr>
          <a:xfrm>
            <a:off x="9066188" y="1606662"/>
            <a:ext cx="2209795"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1,301M</a:t>
            </a:r>
          </a:p>
        </p:txBody>
      </p:sp>
      <p:sp>
        <p:nvSpPr>
          <p:cNvPr id="2" name="Rectangle 1">
            <a:extLst>
              <a:ext uri="{FF2B5EF4-FFF2-40B4-BE49-F238E27FC236}">
                <a16:creationId xmlns:a16="http://schemas.microsoft.com/office/drawing/2014/main" id="{0A029D5B-3696-9C06-772C-38E85A22DC48}"/>
              </a:ext>
            </a:extLst>
          </p:cNvPr>
          <p:cNvSpPr/>
          <p:nvPr/>
        </p:nvSpPr>
        <p:spPr>
          <a:xfrm>
            <a:off x="9220205" y="2892305"/>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MAXIMUM INCOME</a:t>
            </a:r>
          </a:p>
        </p:txBody>
      </p:sp>
      <p:sp>
        <p:nvSpPr>
          <p:cNvPr id="3" name="Rectangle 2">
            <a:extLst>
              <a:ext uri="{FF2B5EF4-FFF2-40B4-BE49-F238E27FC236}">
                <a16:creationId xmlns:a16="http://schemas.microsoft.com/office/drawing/2014/main" id="{C0A51CF5-5572-831B-F05F-3643D6DC6595}"/>
              </a:ext>
            </a:extLst>
          </p:cNvPr>
          <p:cNvSpPr/>
          <p:nvPr/>
        </p:nvSpPr>
        <p:spPr>
          <a:xfrm>
            <a:off x="9326016" y="3229755"/>
            <a:ext cx="1690137"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50,999</a:t>
            </a:r>
          </a:p>
        </p:txBody>
      </p:sp>
      <p:sp>
        <p:nvSpPr>
          <p:cNvPr id="4" name="Rectangle 3">
            <a:extLst>
              <a:ext uri="{FF2B5EF4-FFF2-40B4-BE49-F238E27FC236}">
                <a16:creationId xmlns:a16="http://schemas.microsoft.com/office/drawing/2014/main" id="{0E87BA78-ACF4-8A3C-BA5E-E4AB7D9CC1A3}"/>
              </a:ext>
            </a:extLst>
          </p:cNvPr>
          <p:cNvSpPr/>
          <p:nvPr/>
        </p:nvSpPr>
        <p:spPr>
          <a:xfrm>
            <a:off x="9354591" y="4588820"/>
            <a:ext cx="1766337"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MINIMUM INCOME</a:t>
            </a:r>
          </a:p>
        </p:txBody>
      </p:sp>
      <p:sp>
        <p:nvSpPr>
          <p:cNvPr id="5" name="Rectangle 4">
            <a:extLst>
              <a:ext uri="{FF2B5EF4-FFF2-40B4-BE49-F238E27FC236}">
                <a16:creationId xmlns:a16="http://schemas.microsoft.com/office/drawing/2014/main" id="{778F9DEE-4F0B-ECAC-AF52-CC70A4632D26}"/>
              </a:ext>
            </a:extLst>
          </p:cNvPr>
          <p:cNvSpPr/>
          <p:nvPr/>
        </p:nvSpPr>
        <p:spPr>
          <a:xfrm>
            <a:off x="9494369" y="4971724"/>
            <a:ext cx="1353430" cy="492443"/>
          </a:xfrm>
          <a:prstGeom prst="rect">
            <a:avLst/>
          </a:prstGeom>
        </p:spPr>
        <p:txBody>
          <a:bodyPr wrap="square" lIns="0" tIns="0" rIns="0" bIns="0" anchor="t">
            <a:spAutoFit/>
          </a:bodyPr>
          <a:lstStyle/>
          <a:p>
            <a:r>
              <a:rPr lang="en-US" sz="3200" dirty="0">
                <a:solidFill>
                  <a:schemeClr val="accent3">
                    <a:lumMod val="75000"/>
                  </a:schemeClr>
                </a:solidFill>
                <a:latin typeface="Arial Black" panose="020B0A04020102020204" pitchFamily="34" charset="0"/>
                <a:cs typeface="Segoe UI" panose="020B0502040204020203" pitchFamily="34" charset="0"/>
              </a:rPr>
              <a:t>1,001</a:t>
            </a:r>
          </a:p>
        </p:txBody>
      </p:sp>
      <p:pic>
        <p:nvPicPr>
          <p:cNvPr id="10" name="Picture 9">
            <a:extLst>
              <a:ext uri="{FF2B5EF4-FFF2-40B4-BE49-F238E27FC236}">
                <a16:creationId xmlns:a16="http://schemas.microsoft.com/office/drawing/2014/main" id="{F7314A38-45A5-37EE-C8ED-76002B6C6DF2}"/>
              </a:ext>
            </a:extLst>
          </p:cNvPr>
          <p:cNvPicPr>
            <a:picLocks noChangeAspect="1"/>
          </p:cNvPicPr>
          <p:nvPr/>
        </p:nvPicPr>
        <p:blipFill>
          <a:blip r:embed="rId4"/>
          <a:stretch>
            <a:fillRect/>
          </a:stretch>
        </p:blipFill>
        <p:spPr>
          <a:xfrm>
            <a:off x="10830875" y="6528787"/>
            <a:ext cx="1353429" cy="329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FINANCIAL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7CFFC1-B3DC-51F2-9280-2A52EBB3B76D}"/>
              </a:ext>
            </a:extLst>
          </p:cNvPr>
          <p:cNvSpPr/>
          <p:nvPr/>
        </p:nvSpPr>
        <p:spPr>
          <a:xfrm>
            <a:off x="0" y="855296"/>
            <a:ext cx="12192000" cy="2822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CF3981C-8C3A-2045-B103-EF3F19F201E3}"/>
              </a:ext>
            </a:extLst>
          </p:cNvPr>
          <p:cNvPicPr>
            <a:picLocks noChangeAspect="1"/>
          </p:cNvPicPr>
          <p:nvPr/>
        </p:nvPicPr>
        <p:blipFill>
          <a:blip r:embed="rId3"/>
          <a:stretch>
            <a:fillRect/>
          </a:stretch>
        </p:blipFill>
        <p:spPr>
          <a:xfrm>
            <a:off x="58255" y="1187695"/>
            <a:ext cx="3944785" cy="2419104"/>
          </a:xfrm>
          <a:prstGeom prst="rect">
            <a:avLst/>
          </a:prstGeom>
        </p:spPr>
      </p:pic>
      <p:sp>
        <p:nvSpPr>
          <p:cNvPr id="5" name="TextBox 4">
            <a:extLst>
              <a:ext uri="{FF2B5EF4-FFF2-40B4-BE49-F238E27FC236}">
                <a16:creationId xmlns:a16="http://schemas.microsoft.com/office/drawing/2014/main" id="{22DAEE1E-F3E7-B804-CB6B-1380BAC2203F}"/>
              </a:ext>
            </a:extLst>
          </p:cNvPr>
          <p:cNvSpPr txBox="1"/>
          <p:nvPr/>
        </p:nvSpPr>
        <p:spPr>
          <a:xfrm>
            <a:off x="241977" y="878379"/>
            <a:ext cx="3602268"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WORKING YEARS</a:t>
            </a:r>
            <a:endParaRPr lang="en-IN" sz="1400" b="1" dirty="0">
              <a:solidFill>
                <a:schemeClr val="tx1">
                  <a:lumMod val="75000"/>
                  <a:lumOff val="25000"/>
                </a:schemeClr>
              </a:solidFill>
              <a:latin typeface="+mj-lt"/>
              <a:ea typeface="+mj-ea"/>
              <a:cs typeface="+mj-cs"/>
            </a:endParaRPr>
          </a:p>
        </p:txBody>
      </p:sp>
      <p:pic>
        <p:nvPicPr>
          <p:cNvPr id="21" name="Picture 20">
            <a:extLst>
              <a:ext uri="{FF2B5EF4-FFF2-40B4-BE49-F238E27FC236}">
                <a16:creationId xmlns:a16="http://schemas.microsoft.com/office/drawing/2014/main" id="{7229F588-114E-E47E-144F-99658296ACA5}"/>
              </a:ext>
            </a:extLst>
          </p:cNvPr>
          <p:cNvPicPr>
            <a:picLocks noChangeAspect="1"/>
          </p:cNvPicPr>
          <p:nvPr/>
        </p:nvPicPr>
        <p:blipFill>
          <a:blip r:embed="rId4"/>
          <a:stretch>
            <a:fillRect/>
          </a:stretch>
        </p:blipFill>
        <p:spPr>
          <a:xfrm>
            <a:off x="8031301" y="1187694"/>
            <a:ext cx="4099739" cy="2419104"/>
          </a:xfrm>
          <a:prstGeom prst="rect">
            <a:avLst/>
          </a:prstGeom>
        </p:spPr>
      </p:pic>
      <p:sp>
        <p:nvSpPr>
          <p:cNvPr id="22" name="TextBox 21">
            <a:extLst>
              <a:ext uri="{FF2B5EF4-FFF2-40B4-BE49-F238E27FC236}">
                <a16:creationId xmlns:a16="http://schemas.microsoft.com/office/drawing/2014/main" id="{3E714029-281E-55C7-B057-E5AFEB36F610}"/>
              </a:ext>
            </a:extLst>
          </p:cNvPr>
          <p:cNvSpPr txBox="1"/>
          <p:nvPr/>
        </p:nvSpPr>
        <p:spPr>
          <a:xfrm>
            <a:off x="8544000" y="865455"/>
            <a:ext cx="2949846" cy="286232"/>
          </a:xfrm>
          <a:prstGeom prst="rect">
            <a:avLst/>
          </a:prstGeom>
          <a:noFill/>
        </p:spPr>
        <p:txBody>
          <a:bodyPr wrap="none" rtlCol="0">
            <a:spAutoFit/>
          </a:bodyPr>
          <a:lstStyle/>
          <a:p>
            <a:pPr algn="ctr">
              <a:lnSpc>
                <a:spcPct val="90000"/>
              </a:lnSpc>
              <a:spcBef>
                <a:spcPct val="0"/>
              </a:spcBef>
            </a:pPr>
            <a:r>
              <a:rPr lang="en-US" sz="1400" b="1" dirty="0">
                <a:solidFill>
                  <a:schemeClr val="tx1">
                    <a:lumMod val="75000"/>
                    <a:lumOff val="25000"/>
                  </a:schemeClr>
                </a:solidFill>
                <a:latin typeface="+mj-lt"/>
                <a:ea typeface="+mj-ea"/>
                <a:cs typeface="+mj-cs"/>
              </a:rPr>
              <a:t>MONTHLY INCOME BY DISTANCE</a:t>
            </a:r>
            <a:endParaRPr lang="en-IN" sz="1400" b="1" dirty="0">
              <a:solidFill>
                <a:schemeClr val="tx1">
                  <a:lumMod val="75000"/>
                  <a:lumOff val="25000"/>
                </a:schemeClr>
              </a:solidFill>
              <a:latin typeface="+mj-lt"/>
              <a:ea typeface="+mj-ea"/>
              <a:cs typeface="+mj-cs"/>
            </a:endParaRPr>
          </a:p>
        </p:txBody>
      </p:sp>
      <p:sp>
        <p:nvSpPr>
          <p:cNvPr id="23" name="Rectangle 22">
            <a:extLst>
              <a:ext uri="{FF2B5EF4-FFF2-40B4-BE49-F238E27FC236}">
                <a16:creationId xmlns:a16="http://schemas.microsoft.com/office/drawing/2014/main" id="{DE0A90BF-10AF-9813-B948-158F6185D619}"/>
              </a:ext>
            </a:extLst>
          </p:cNvPr>
          <p:cNvSpPr/>
          <p:nvPr/>
        </p:nvSpPr>
        <p:spPr>
          <a:xfrm>
            <a:off x="4630017" y="2041892"/>
            <a:ext cx="2743195" cy="710707"/>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This section displays Percentage and Total Monthly Income by Working Years and Distance</a:t>
            </a:r>
          </a:p>
        </p:txBody>
      </p:sp>
      <p:pic>
        <p:nvPicPr>
          <p:cNvPr id="25" name="Picture 24">
            <a:extLst>
              <a:ext uri="{FF2B5EF4-FFF2-40B4-BE49-F238E27FC236}">
                <a16:creationId xmlns:a16="http://schemas.microsoft.com/office/drawing/2014/main" id="{61B0519F-06E5-55D2-D159-4C3587E78CAB}"/>
              </a:ext>
            </a:extLst>
          </p:cNvPr>
          <p:cNvPicPr>
            <a:picLocks noChangeAspect="1"/>
          </p:cNvPicPr>
          <p:nvPr/>
        </p:nvPicPr>
        <p:blipFill>
          <a:blip r:embed="rId5"/>
          <a:stretch>
            <a:fillRect/>
          </a:stretch>
        </p:blipFill>
        <p:spPr>
          <a:xfrm>
            <a:off x="76015" y="3810000"/>
            <a:ext cx="6019985" cy="3048000"/>
          </a:xfrm>
          <a:prstGeom prst="rect">
            <a:avLst/>
          </a:prstGeom>
        </p:spPr>
      </p:pic>
      <p:sp>
        <p:nvSpPr>
          <p:cNvPr id="29" name="TextBox 28">
            <a:extLst>
              <a:ext uri="{FF2B5EF4-FFF2-40B4-BE49-F238E27FC236}">
                <a16:creationId xmlns:a16="http://schemas.microsoft.com/office/drawing/2014/main" id="{CAE3C24D-3E51-03ED-C009-7B8F753FEB61}"/>
              </a:ext>
            </a:extLst>
          </p:cNvPr>
          <p:cNvSpPr txBox="1"/>
          <p:nvPr/>
        </p:nvSpPr>
        <p:spPr>
          <a:xfrm>
            <a:off x="7268961" y="4374668"/>
            <a:ext cx="3536546" cy="286232"/>
          </a:xfrm>
          <a:prstGeom prst="rect">
            <a:avLst/>
          </a:prstGeom>
          <a:noFill/>
        </p:spPr>
        <p:txBody>
          <a:bodyPr wrap="none" rtlCol="0">
            <a:spAutoFit/>
          </a:bodyPr>
          <a:lstStyle/>
          <a:p>
            <a:pPr algn="ctr">
              <a:lnSpc>
                <a:spcPct val="90000"/>
              </a:lnSpc>
              <a:spcBef>
                <a:spcPct val="0"/>
              </a:spcBef>
            </a:pPr>
            <a:r>
              <a:rPr lang="en-US" sz="1400" b="1" dirty="0">
                <a:solidFill>
                  <a:schemeClr val="accent3">
                    <a:lumMod val="50000"/>
                  </a:schemeClr>
                </a:solidFill>
                <a:latin typeface="+mj-lt"/>
                <a:ea typeface="+mj-ea"/>
                <a:cs typeface="+mj-cs"/>
              </a:rPr>
              <a:t>MONTHLY INCOME BY MARIATL/TRAVEL</a:t>
            </a:r>
            <a:endParaRPr lang="en-IN" sz="1400" b="1" dirty="0">
              <a:solidFill>
                <a:schemeClr val="accent3">
                  <a:lumMod val="50000"/>
                </a:schemeClr>
              </a:solidFill>
              <a:latin typeface="+mj-lt"/>
              <a:ea typeface="+mj-ea"/>
              <a:cs typeface="+mj-cs"/>
            </a:endParaRPr>
          </a:p>
        </p:txBody>
      </p:sp>
      <p:sp>
        <p:nvSpPr>
          <p:cNvPr id="30" name="Rectangle 29">
            <a:extLst>
              <a:ext uri="{FF2B5EF4-FFF2-40B4-BE49-F238E27FC236}">
                <a16:creationId xmlns:a16="http://schemas.microsoft.com/office/drawing/2014/main" id="{1E428243-A767-0C50-3AFB-5B66202DB847}"/>
              </a:ext>
            </a:extLst>
          </p:cNvPr>
          <p:cNvSpPr/>
          <p:nvPr/>
        </p:nvSpPr>
        <p:spPr>
          <a:xfrm>
            <a:off x="6903085" y="4959599"/>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Total Monthly Income broken down by Travel and Marital Status is shown in this section.</a:t>
            </a:r>
            <a:r>
              <a:rPr lang="en-US" sz="1400" dirty="0">
                <a:solidFill>
                  <a:schemeClr val="tx1">
                    <a:lumMod val="75000"/>
                    <a:lumOff val="25000"/>
                  </a:schemeClr>
                </a:solidFill>
                <a:cs typeface="Segoe UI" panose="020B0502040204020203" pitchFamily="34" charset="0"/>
              </a:rPr>
              <a:t> </a:t>
            </a:r>
          </a:p>
        </p:txBody>
      </p:sp>
      <p:sp>
        <p:nvSpPr>
          <p:cNvPr id="9" name="Rectangle 8">
            <a:extLst>
              <a:ext uri="{FF2B5EF4-FFF2-40B4-BE49-F238E27FC236}">
                <a16:creationId xmlns:a16="http://schemas.microsoft.com/office/drawing/2014/main" id="{858AFFA7-9CBE-3558-41B9-22DA9D214A1A}"/>
              </a:ext>
            </a:extLst>
          </p:cNvPr>
          <p:cNvSpPr/>
          <p:nvPr/>
        </p:nvSpPr>
        <p:spPr>
          <a:xfrm>
            <a:off x="6903085" y="5709054"/>
            <a:ext cx="4268298" cy="467051"/>
          </a:xfrm>
          <a:prstGeom prst="rect">
            <a:avLst/>
          </a:prstGeom>
        </p:spPr>
        <p:txBody>
          <a:bodyPr wrap="square" lIns="0" tIns="0" rIns="0" bIns="0" anchor="t">
            <a:spAutoFit/>
          </a:bodyPr>
          <a:lstStyle/>
          <a:p>
            <a:pPr algn="ctr">
              <a:lnSpc>
                <a:spcPts val="1900"/>
              </a:lnSpc>
            </a:pPr>
            <a:r>
              <a:rPr lang="en-US" sz="1400" b="1" dirty="0">
                <a:solidFill>
                  <a:schemeClr val="tx1">
                    <a:lumMod val="75000"/>
                    <a:lumOff val="25000"/>
                  </a:schemeClr>
                </a:solidFill>
                <a:cs typeface="Segoe UI" panose="020B0502040204020203" pitchFamily="34" charset="0"/>
              </a:rPr>
              <a:t>Orange color indicates divorce, grey color indicates married, and blue color indicates single status. </a:t>
            </a:r>
            <a:endParaRPr lang="en-US" sz="1400" dirty="0">
              <a:solidFill>
                <a:schemeClr val="tx1">
                  <a:lumMod val="75000"/>
                  <a:lumOff val="25000"/>
                </a:schemeClr>
              </a:solidFill>
              <a:cs typeface="Segoe UI" panose="020B0502040204020203" pitchFamily="34" charset="0"/>
            </a:endParaRPr>
          </a:p>
        </p:txBody>
      </p:sp>
      <p:pic>
        <p:nvPicPr>
          <p:cNvPr id="3" name="Picture 2">
            <a:extLst>
              <a:ext uri="{FF2B5EF4-FFF2-40B4-BE49-F238E27FC236}">
                <a16:creationId xmlns:a16="http://schemas.microsoft.com/office/drawing/2014/main" id="{DECDC982-16F1-0BB4-84E2-E1CD5096CCF6}"/>
              </a:ext>
            </a:extLst>
          </p:cNvPr>
          <p:cNvPicPr>
            <a:picLocks noChangeAspect="1"/>
          </p:cNvPicPr>
          <p:nvPr/>
        </p:nvPicPr>
        <p:blipFill>
          <a:blip r:embed="rId6"/>
          <a:stretch>
            <a:fillRect/>
          </a:stretch>
        </p:blipFill>
        <p:spPr>
          <a:xfrm>
            <a:off x="10830875" y="6528787"/>
            <a:ext cx="1353429" cy="329213"/>
          </a:xfrm>
          <a:prstGeom prst="rect">
            <a:avLst/>
          </a:prstGeom>
        </p:spPr>
      </p:pic>
    </p:spTree>
    <p:extLst>
      <p:ext uri="{BB962C8B-B14F-4D97-AF65-F5344CB8AC3E}">
        <p14:creationId xmlns:p14="http://schemas.microsoft.com/office/powerpoint/2010/main" val="4023443658"/>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1732</TotalTime>
  <Words>1722</Words>
  <Application>Microsoft Macintosh PowerPoint</Application>
  <PresentationFormat>Widescreen</PresentationFormat>
  <Paragraphs>293</Paragraphs>
  <Slides>27</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Century Gothic</vt:lpstr>
      <vt:lpstr>Google Sans</vt:lpstr>
      <vt:lpstr>Segoe UI Light</vt:lpstr>
      <vt:lpstr>Söhne</vt:lpstr>
      <vt:lpstr>Office Theme</vt:lpstr>
      <vt:lpstr>HR ANALYTICS PRESENTATION</vt:lpstr>
      <vt:lpstr>Project analysis slide 2</vt:lpstr>
      <vt:lpstr>Project analysis slide 3</vt:lpstr>
      <vt:lpstr>Project analysis slide 6</vt:lpstr>
      <vt:lpstr>Project analysis slide 5</vt:lpstr>
      <vt:lpstr>Project analysis slide 5</vt:lpstr>
      <vt:lpstr>Project analysis slide 5</vt:lpstr>
      <vt:lpstr>Project analysis slide 10</vt:lpstr>
      <vt:lpstr>Project analysis slide 10</vt:lpstr>
      <vt:lpstr>Project analysis slide 5</vt:lpstr>
      <vt:lpstr>Project analysis slide 10</vt:lpstr>
      <vt:lpstr>Project analysis slide 10</vt:lpstr>
      <vt:lpstr>Project analysis slide 10</vt:lpstr>
      <vt:lpstr>Project analysis slide 10</vt:lpstr>
      <vt:lpstr>Project analysis slide 10</vt:lpstr>
      <vt:lpstr>Project analysis slide 10</vt:lpstr>
      <vt:lpstr>Project analysis slide 10</vt:lpstr>
      <vt:lpstr>Project analysis slide 4</vt:lpstr>
      <vt:lpstr>Project analysis slide 10</vt:lpstr>
      <vt:lpstr>Project analysis slide 10</vt:lpstr>
      <vt:lpstr>Project analysis slide 10</vt:lpstr>
      <vt:lpstr>Project analysis slide 4</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ANALYTICS Presentation</dc:title>
  <dc:creator>Manoharan Jagadeesh</dc:creator>
  <cp:lastModifiedBy>hanamitha@gmail.com</cp:lastModifiedBy>
  <cp:revision>79</cp:revision>
  <dcterms:created xsi:type="dcterms:W3CDTF">2023-11-17T13:25:22Z</dcterms:created>
  <dcterms:modified xsi:type="dcterms:W3CDTF">2023-11-22T03:40:36Z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