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2" r:id="rId15"/>
    <p:sldId id="273" r:id="rId16"/>
    <p:sldId id="271" r:id="rId17"/>
    <p:sldId id="267" r:id="rId18"/>
    <p:sldId id="268"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FB4D0F-536F-4BB5-AE07-1F9926D00E4E}" type="datetimeFigureOut">
              <a:rPr lang="en-US" smtClean="0"/>
              <a:pPr/>
              <a:t>8/3/2021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D5343-9417-4F18-A80A-6C1784476B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CD5343-9417-4F18-A80A-6C1784476B6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B921D-021C-4AE6-BE63-C6ED9EECF218}"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B921D-021C-4AE6-BE63-C6ED9EECF218}"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B921D-021C-4AE6-BE63-C6ED9EECF218}"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B921D-021C-4AE6-BE63-C6ED9EECF218}"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B921D-021C-4AE6-BE63-C6ED9EECF218}"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B921D-021C-4AE6-BE63-C6ED9EECF218}"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B921D-021C-4AE6-BE63-C6ED9EECF218}" type="datetimeFigureOut">
              <a:rPr lang="en-US" smtClean="0"/>
              <a:pPr/>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B921D-021C-4AE6-BE63-C6ED9EECF218}" type="datetimeFigureOut">
              <a:rPr lang="en-US" smtClean="0"/>
              <a:pPr/>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B921D-021C-4AE6-BE63-C6ED9EECF218}" type="datetimeFigureOut">
              <a:rPr lang="en-US" smtClean="0"/>
              <a:pPr/>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B921D-021C-4AE6-BE63-C6ED9EECF218}"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B921D-021C-4AE6-BE63-C6ED9EECF218}"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8628-FFFE-4D23-97E5-7E8A7EAAC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B921D-021C-4AE6-BE63-C6ED9EECF218}" type="datetimeFigureOut">
              <a:rPr lang="en-US" smtClean="0"/>
              <a:pPr/>
              <a:t>8/3/2021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28628-FFFE-4D23-97E5-7E8A7EAAC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AMAZON TOP SELLING BOOKS FROM 2009 TO 2019-ANALYSIS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nam</a:t>
            </a:r>
            <a:endParaRPr lang="en-US" dirty="0"/>
          </a:p>
        </p:txBody>
      </p:sp>
      <p:pic>
        <p:nvPicPr>
          <p:cNvPr id="6" name="Content Placeholder 5" descr="amzonimage.jpg"/>
          <p:cNvPicPr>
            <a:picLocks noGrp="1" noChangeAspect="1"/>
          </p:cNvPicPr>
          <p:nvPr>
            <p:ph idx="1"/>
          </p:nvPr>
        </p:nvPicPr>
        <p:blipFill>
          <a:blip r:embed="rId3"/>
          <a:stretch>
            <a:fillRect/>
          </a:stretch>
        </p:blipFill>
        <p:spPr>
          <a:xfrm>
            <a:off x="1327181" y="1600200"/>
            <a:ext cx="6489638" cy="4525963"/>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200" dirty="0" smtClean="0"/>
              <a:t>Does price effect User Rating?</a:t>
            </a:r>
            <a:endParaRPr lang="en-US" sz="3200" dirty="0"/>
          </a:p>
        </p:txBody>
      </p:sp>
      <p:sp>
        <p:nvSpPr>
          <p:cNvPr id="6" name="Content Placeholder 5"/>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sz="2400" dirty="0" smtClean="0"/>
              <a:t>The distribution of books by users rating and price. </a:t>
            </a:r>
          </a:p>
          <a:p>
            <a:r>
              <a:rPr lang="en-US" sz="2400" dirty="0" smtClean="0"/>
              <a:t>The highest numbers of books received rating in range of 4.6 - 4.8 points. The price of that books are average.</a:t>
            </a:r>
          </a:p>
          <a:p>
            <a:endParaRPr lang="en-US" dirty="0" smtClean="0"/>
          </a:p>
        </p:txBody>
      </p:sp>
      <p:pic>
        <p:nvPicPr>
          <p:cNvPr id="9" name="Picture 8" descr="pr.png"/>
          <p:cNvPicPr>
            <a:picLocks noChangeAspect="1"/>
          </p:cNvPicPr>
          <p:nvPr/>
        </p:nvPicPr>
        <p:blipFill>
          <a:blip r:embed="rId2"/>
          <a:stretch>
            <a:fillRect/>
          </a:stretch>
        </p:blipFill>
        <p:spPr>
          <a:xfrm>
            <a:off x="1981199" y="1219200"/>
            <a:ext cx="5791201" cy="3200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over the Year</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sz="1800" dirty="0" smtClean="0"/>
          </a:p>
          <a:p>
            <a:r>
              <a:rPr lang="en-US" sz="1800" dirty="0" smtClean="0"/>
              <a:t>This violin plot shows the relationship of year to book pricing. The box plot elements show the median price information  for book sold in 2015 was lower than for other years</a:t>
            </a:r>
            <a:r>
              <a:rPr lang="en-US" sz="1700" dirty="0" smtClean="0"/>
              <a:t>.</a:t>
            </a:r>
          </a:p>
          <a:p>
            <a:pPr>
              <a:buNone/>
            </a:pPr>
            <a:r>
              <a:rPr lang="en-US" dirty="0" smtClean="0"/>
              <a:t>   </a:t>
            </a:r>
            <a:r>
              <a:rPr lang="en-US" sz="1800" dirty="0" smtClean="0"/>
              <a:t>The shape of the distribution; the extremely skinny on each end and wide in the middle, indicates that the price of books in year 2009 </a:t>
            </a:r>
            <a:r>
              <a:rPr lang="en-US" sz="1800" smtClean="0"/>
              <a:t>was higher</a:t>
            </a:r>
            <a:endParaRPr lang="en-US" sz="1800" dirty="0" smtClean="0"/>
          </a:p>
          <a:p>
            <a:pPr>
              <a:buNone/>
            </a:pPr>
            <a:endParaRPr lang="en-US" dirty="0"/>
          </a:p>
        </p:txBody>
      </p:sp>
      <p:pic>
        <p:nvPicPr>
          <p:cNvPr id="4" name="Picture 3" descr="Trent.png"/>
          <p:cNvPicPr>
            <a:picLocks noChangeAspect="1"/>
          </p:cNvPicPr>
          <p:nvPr/>
        </p:nvPicPr>
        <p:blipFill>
          <a:blip r:embed="rId2"/>
          <a:stretch>
            <a:fillRect/>
          </a:stretch>
        </p:blipFill>
        <p:spPr>
          <a:xfrm>
            <a:off x="685800" y="1676400"/>
            <a:ext cx="7010400" cy="2590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7" name="Content Placeholder 6"/>
          <p:cNvSpPr>
            <a:spLocks noGrp="1"/>
          </p:cNvSpPr>
          <p:nvPr>
            <p:ph idx="1"/>
          </p:nvPr>
        </p:nvSpPr>
        <p:spPr>
          <a:xfrm>
            <a:off x="457200" y="228600"/>
            <a:ext cx="8229600" cy="6324600"/>
          </a:xfrm>
        </p:spPr>
        <p:txBody>
          <a:bodyPr/>
          <a:lstStyle/>
          <a:p>
            <a:pPr>
              <a:buFont typeface="Wingdings" pitchFamily="2" charset="2"/>
              <a:buChar char="Ø"/>
            </a:pPr>
            <a:endParaRPr lang="en-US" sz="2400" dirty="0" smtClean="0"/>
          </a:p>
          <a:p>
            <a:pPr>
              <a:buFont typeface="Wingdings" pitchFamily="2" charset="2"/>
              <a:buChar char="Ø"/>
            </a:pPr>
            <a:r>
              <a:rPr lang="en-US" sz="2400" dirty="0" smtClean="0"/>
              <a:t>Top 3 Based On Highest User Rating In Amazon's Catalogue</a:t>
            </a:r>
          </a:p>
          <a:p>
            <a:pPr>
              <a:buNone/>
            </a:pPr>
            <a:endParaRPr lang="en-US" sz="2000" dirty="0" smtClean="0"/>
          </a:p>
          <a:p>
            <a:pPr>
              <a:buNone/>
            </a:pPr>
            <a:endParaRPr lang="en-US" dirty="0" smtClean="0"/>
          </a:p>
          <a:p>
            <a:endParaRPr lang="en-US" dirty="0" smtClean="0"/>
          </a:p>
          <a:p>
            <a:pPr>
              <a:buFont typeface="Wingdings" pitchFamily="2" charset="2"/>
              <a:buChar char="Ø"/>
            </a:pPr>
            <a:endParaRPr lang="en-US" sz="2000" dirty="0" smtClean="0"/>
          </a:p>
          <a:p>
            <a:pPr>
              <a:buFont typeface="Wingdings" pitchFamily="2" charset="2"/>
              <a:buChar char="Ø"/>
            </a:pPr>
            <a:r>
              <a:rPr lang="en-US" sz="2000" dirty="0" smtClean="0"/>
              <a:t>Top 3 Based On Highest Reviews Given In Amazon's Catalogue</a:t>
            </a:r>
          </a:p>
          <a:p>
            <a:pPr>
              <a:buNone/>
            </a:pPr>
            <a:r>
              <a:rPr lang="en-US" sz="2000" dirty="0" smtClean="0"/>
              <a:t>  </a:t>
            </a:r>
          </a:p>
          <a:p>
            <a:pPr>
              <a:buNone/>
            </a:pPr>
            <a:endParaRPr lang="en-US" sz="2000" dirty="0" smtClean="0"/>
          </a:p>
          <a:p>
            <a:pPr>
              <a:buNone/>
            </a:pPr>
            <a:endParaRPr lang="en-US" sz="2000" dirty="0" smtClean="0"/>
          </a:p>
          <a:p>
            <a:pPr>
              <a:buFont typeface="Wingdings" pitchFamily="2" charset="2"/>
              <a:buChar char="Ø"/>
            </a:pPr>
            <a:endParaRPr lang="en-US" sz="2000" dirty="0" smtClean="0"/>
          </a:p>
          <a:p>
            <a:pPr>
              <a:buFont typeface="Wingdings" pitchFamily="2" charset="2"/>
              <a:buChar char="Ø"/>
            </a:pPr>
            <a:endParaRPr lang="en-US" sz="2000" dirty="0" smtClean="0"/>
          </a:p>
          <a:p>
            <a:pPr>
              <a:buFont typeface="Wingdings" pitchFamily="2" charset="2"/>
              <a:buChar char="Ø"/>
            </a:pPr>
            <a:endParaRPr lang="en-US" sz="2000" dirty="0" smtClean="0"/>
          </a:p>
          <a:p>
            <a:pPr>
              <a:buNone/>
            </a:pPr>
            <a:endParaRPr lang="en-US" sz="2000" dirty="0" smtClean="0"/>
          </a:p>
          <a:p>
            <a:endParaRPr lang="en-US" dirty="0"/>
          </a:p>
        </p:txBody>
      </p:sp>
      <p:graphicFrame>
        <p:nvGraphicFramePr>
          <p:cNvPr id="4" name="Table 3"/>
          <p:cNvGraphicFramePr>
            <a:graphicFrameLocks noGrp="1"/>
          </p:cNvGraphicFramePr>
          <p:nvPr/>
        </p:nvGraphicFramePr>
        <p:xfrm>
          <a:off x="533400" y="1524000"/>
          <a:ext cx="7467598" cy="3657600"/>
        </p:xfrm>
        <a:graphic>
          <a:graphicData uri="http://schemas.openxmlformats.org/drawingml/2006/table">
            <a:tbl>
              <a:tblPr firstRow="1" bandRow="1">
                <a:tableStyleId>{5C22544A-7EE6-4342-B048-85BDC9FD1C3A}</a:tableStyleId>
              </a:tblPr>
              <a:tblGrid>
                <a:gridCol w="1029037"/>
                <a:gridCol w="1029037"/>
                <a:gridCol w="1029037"/>
                <a:gridCol w="1029037"/>
                <a:gridCol w="1029037"/>
                <a:gridCol w="1029037"/>
                <a:gridCol w="1293376"/>
              </a:tblGrid>
              <a:tr h="0">
                <a:tc>
                  <a:txBody>
                    <a:bodyPr/>
                    <a:lstStyle/>
                    <a:p>
                      <a:r>
                        <a:rPr lang="en-US" dirty="0" smtClean="0"/>
                        <a:t>Name</a:t>
                      </a:r>
                      <a:endParaRPr lang="en-US" dirty="0"/>
                    </a:p>
                  </a:txBody>
                  <a:tcPr/>
                </a:tc>
                <a:tc>
                  <a:txBody>
                    <a:bodyPr/>
                    <a:lstStyle/>
                    <a:p>
                      <a:r>
                        <a:rPr lang="en-US" dirty="0" smtClean="0"/>
                        <a:t>Author</a:t>
                      </a:r>
                      <a:endParaRPr lang="en-US" dirty="0"/>
                    </a:p>
                  </a:txBody>
                  <a:tcPr/>
                </a:tc>
                <a:tc>
                  <a:txBody>
                    <a:bodyPr/>
                    <a:lstStyle/>
                    <a:p>
                      <a:r>
                        <a:rPr lang="en-US" dirty="0" smtClean="0"/>
                        <a:t>User</a:t>
                      </a:r>
                      <a:r>
                        <a:rPr lang="en-US" baseline="0" dirty="0" smtClean="0"/>
                        <a:t> rating</a:t>
                      </a:r>
                      <a:endParaRPr lang="en-US" dirty="0"/>
                    </a:p>
                  </a:txBody>
                  <a:tcPr/>
                </a:tc>
                <a:tc>
                  <a:txBody>
                    <a:bodyPr/>
                    <a:lstStyle/>
                    <a:p>
                      <a:r>
                        <a:rPr lang="en-US" dirty="0" smtClean="0"/>
                        <a:t>Review</a:t>
                      </a:r>
                      <a:endParaRPr lang="en-US" dirty="0"/>
                    </a:p>
                  </a:txBody>
                  <a:tcPr/>
                </a:tc>
                <a:tc>
                  <a:txBody>
                    <a:bodyPr/>
                    <a:lstStyle/>
                    <a:p>
                      <a:r>
                        <a:rPr lang="en-US" dirty="0" smtClean="0"/>
                        <a:t>Price</a:t>
                      </a:r>
                      <a:endParaRPr lang="en-US" dirty="0"/>
                    </a:p>
                  </a:txBody>
                  <a:tcPr/>
                </a:tc>
                <a:tc>
                  <a:txBody>
                    <a:bodyPr/>
                    <a:lstStyle/>
                    <a:p>
                      <a:r>
                        <a:rPr lang="en-US" dirty="0" smtClean="0"/>
                        <a:t>Genre</a:t>
                      </a:r>
                      <a:endParaRPr lang="en-US" dirty="0"/>
                    </a:p>
                  </a:txBody>
                  <a:tcPr/>
                </a:tc>
                <a:tc>
                  <a:txBody>
                    <a:bodyPr/>
                    <a:lstStyle/>
                    <a:p>
                      <a:r>
                        <a:rPr lang="en-US" dirty="0" smtClean="0"/>
                        <a:t>year</a:t>
                      </a:r>
                      <a:endParaRPr lang="en-US" dirty="0"/>
                    </a:p>
                  </a:txBody>
                  <a:tcPr/>
                </a:tc>
              </a:tr>
              <a:tr h="609600">
                <a:tc>
                  <a:txBody>
                    <a:bodyPr/>
                    <a:lstStyle/>
                    <a:p>
                      <a:r>
                        <a:rPr lang="en-US" dirty="0" smtClean="0"/>
                        <a:t>The Magnolia</a:t>
                      </a:r>
                      <a:r>
                        <a:rPr lang="en-US" baseline="0" dirty="0" smtClean="0"/>
                        <a:t> story</a:t>
                      </a:r>
                      <a:endParaRPr lang="en-US" dirty="0"/>
                    </a:p>
                  </a:txBody>
                  <a:tcPr/>
                </a:tc>
                <a:tc>
                  <a:txBody>
                    <a:bodyPr/>
                    <a:lstStyle/>
                    <a:p>
                      <a:r>
                        <a:rPr lang="en-US" dirty="0" smtClean="0"/>
                        <a:t>Chip Gaines</a:t>
                      </a:r>
                      <a:endParaRPr lang="en-US" dirty="0"/>
                    </a:p>
                  </a:txBody>
                  <a:tcPr/>
                </a:tc>
                <a:tc>
                  <a:txBody>
                    <a:bodyPr/>
                    <a:lstStyle/>
                    <a:p>
                      <a:r>
                        <a:rPr lang="en-US" dirty="0" smtClean="0"/>
                        <a:t>4.9</a:t>
                      </a:r>
                      <a:endParaRPr lang="en-US" dirty="0"/>
                    </a:p>
                  </a:txBody>
                  <a:tcPr/>
                </a:tc>
                <a:tc>
                  <a:txBody>
                    <a:bodyPr/>
                    <a:lstStyle/>
                    <a:p>
                      <a:r>
                        <a:rPr lang="en-US" dirty="0" smtClean="0"/>
                        <a:t>7861</a:t>
                      </a:r>
                      <a:endParaRPr lang="en-US" dirty="0"/>
                    </a:p>
                  </a:txBody>
                  <a:tcPr/>
                </a:tc>
                <a:tc>
                  <a:txBody>
                    <a:bodyPr/>
                    <a:lstStyle/>
                    <a:p>
                      <a:r>
                        <a:rPr lang="en-US" dirty="0" smtClean="0"/>
                        <a:t>5</a:t>
                      </a:r>
                      <a:endParaRPr lang="en-US" dirty="0"/>
                    </a:p>
                  </a:txBody>
                  <a:tcPr/>
                </a:tc>
                <a:tc>
                  <a:txBody>
                    <a:bodyPr/>
                    <a:lstStyle/>
                    <a:p>
                      <a:r>
                        <a:rPr lang="en-US" dirty="0" smtClean="0"/>
                        <a:t>Non fiction</a:t>
                      </a:r>
                      <a:endParaRPr lang="en-US" dirty="0"/>
                    </a:p>
                  </a:txBody>
                  <a:tcPr/>
                </a:tc>
                <a:tc>
                  <a:txBody>
                    <a:bodyPr/>
                    <a:lstStyle/>
                    <a:p>
                      <a:r>
                        <a:rPr lang="en-US" dirty="0" smtClean="0"/>
                        <a:t>2016</a:t>
                      </a:r>
                      <a:endParaRPr lang="en-US" dirty="0"/>
                    </a:p>
                  </a:txBody>
                  <a:tcPr/>
                </a:tc>
              </a:tr>
              <a:tr h="792480">
                <a:tc>
                  <a:txBody>
                    <a:bodyPr/>
                    <a:lstStyle/>
                    <a:p>
                      <a:r>
                        <a:rPr lang="en-US" dirty="0" smtClean="0"/>
                        <a:t>Dog </a:t>
                      </a:r>
                      <a:r>
                        <a:rPr lang="en-US" dirty="0" err="1" smtClean="0"/>
                        <a:t>man:Lord</a:t>
                      </a:r>
                      <a:r>
                        <a:rPr lang="en-US" dirty="0" smtClean="0"/>
                        <a:t> of the fleas</a:t>
                      </a:r>
                      <a:endParaRPr lang="en-US" dirty="0"/>
                    </a:p>
                  </a:txBody>
                  <a:tcPr/>
                </a:tc>
                <a:tc>
                  <a:txBody>
                    <a:bodyPr/>
                    <a:lstStyle/>
                    <a:p>
                      <a:r>
                        <a:rPr lang="en-US" dirty="0" err="1" smtClean="0"/>
                        <a:t>Dav</a:t>
                      </a:r>
                      <a:r>
                        <a:rPr lang="en-US" dirty="0" smtClean="0"/>
                        <a:t> </a:t>
                      </a:r>
                      <a:r>
                        <a:rPr lang="en-US" dirty="0" err="1" smtClean="0"/>
                        <a:t>pilkey</a:t>
                      </a:r>
                      <a:endParaRPr lang="en-US" dirty="0"/>
                    </a:p>
                  </a:txBody>
                  <a:tcPr/>
                </a:tc>
                <a:tc>
                  <a:txBody>
                    <a:bodyPr/>
                    <a:lstStyle/>
                    <a:p>
                      <a:r>
                        <a:rPr lang="en-US" dirty="0" smtClean="0"/>
                        <a:t>4.9</a:t>
                      </a:r>
                      <a:endParaRPr lang="en-US" dirty="0"/>
                    </a:p>
                  </a:txBody>
                  <a:tcPr/>
                </a:tc>
                <a:tc>
                  <a:txBody>
                    <a:bodyPr/>
                    <a:lstStyle/>
                    <a:p>
                      <a:r>
                        <a:rPr lang="en-US" dirty="0" smtClean="0"/>
                        <a:t>5470</a:t>
                      </a:r>
                      <a:endParaRPr lang="en-US" dirty="0"/>
                    </a:p>
                  </a:txBody>
                  <a:tcPr/>
                </a:tc>
                <a:tc>
                  <a:txBody>
                    <a:bodyPr/>
                    <a:lstStyle/>
                    <a:p>
                      <a:r>
                        <a:rPr lang="en-US" dirty="0" smtClean="0"/>
                        <a:t>6</a:t>
                      </a:r>
                      <a:endParaRPr lang="en-US" dirty="0"/>
                    </a:p>
                  </a:txBody>
                  <a:tcPr/>
                </a:tc>
                <a:tc>
                  <a:txBody>
                    <a:bodyPr/>
                    <a:lstStyle/>
                    <a:p>
                      <a:r>
                        <a:rPr lang="en-US" dirty="0" smtClean="0"/>
                        <a:t>fiction</a:t>
                      </a:r>
                      <a:endParaRPr lang="en-US" dirty="0"/>
                    </a:p>
                  </a:txBody>
                  <a:tcPr/>
                </a:tc>
                <a:tc>
                  <a:txBody>
                    <a:bodyPr/>
                    <a:lstStyle/>
                    <a:p>
                      <a:r>
                        <a:rPr lang="en-US" dirty="0" smtClean="0"/>
                        <a:t>2018</a:t>
                      </a:r>
                      <a:endParaRPr lang="en-US" dirty="0"/>
                    </a:p>
                  </a:txBody>
                  <a:tcPr/>
                </a:tc>
              </a:tr>
              <a:tr h="457200">
                <a:tc>
                  <a:txBody>
                    <a:bodyPr/>
                    <a:lstStyle/>
                    <a:p>
                      <a:r>
                        <a:rPr lang="en-US" dirty="0" smtClean="0"/>
                        <a:t>Dog man:Fetch-22</a:t>
                      </a:r>
                      <a:endParaRPr lang="en-US" dirty="0"/>
                    </a:p>
                  </a:txBody>
                  <a:tcPr/>
                </a:tc>
                <a:tc>
                  <a:txBody>
                    <a:bodyPr/>
                    <a:lstStyle/>
                    <a:p>
                      <a:r>
                        <a:rPr lang="en-US" dirty="0" err="1" smtClean="0"/>
                        <a:t>Dav</a:t>
                      </a:r>
                      <a:r>
                        <a:rPr lang="en-US" dirty="0" smtClean="0"/>
                        <a:t> </a:t>
                      </a:r>
                      <a:r>
                        <a:rPr lang="en-US" dirty="0" err="1" smtClean="0"/>
                        <a:t>pilkey</a:t>
                      </a:r>
                      <a:endParaRPr lang="en-US" dirty="0"/>
                    </a:p>
                  </a:txBody>
                  <a:tcPr/>
                </a:tc>
                <a:tc>
                  <a:txBody>
                    <a:bodyPr/>
                    <a:lstStyle/>
                    <a:p>
                      <a:r>
                        <a:rPr lang="en-US" dirty="0" smtClean="0"/>
                        <a:t>4.9</a:t>
                      </a:r>
                      <a:endParaRPr lang="en-US" dirty="0"/>
                    </a:p>
                  </a:txBody>
                  <a:tcPr/>
                </a:tc>
                <a:tc>
                  <a:txBody>
                    <a:bodyPr/>
                    <a:lstStyle/>
                    <a:p>
                      <a:r>
                        <a:rPr lang="en-US" dirty="0" smtClean="0"/>
                        <a:t>12619</a:t>
                      </a:r>
                      <a:endParaRPr lang="en-US" dirty="0"/>
                    </a:p>
                  </a:txBody>
                  <a:tcPr/>
                </a:tc>
                <a:tc>
                  <a:txBody>
                    <a:bodyPr/>
                    <a:lstStyle/>
                    <a:p>
                      <a:r>
                        <a:rPr lang="en-US" dirty="0" smtClean="0"/>
                        <a:t>8</a:t>
                      </a:r>
                      <a:endParaRPr lang="en-US" dirty="0"/>
                    </a:p>
                  </a:txBody>
                  <a:tcPr/>
                </a:tc>
                <a:tc>
                  <a:txBody>
                    <a:bodyPr/>
                    <a:lstStyle/>
                    <a:p>
                      <a:r>
                        <a:rPr lang="en-US" dirty="0" smtClean="0"/>
                        <a:t>fiction</a:t>
                      </a:r>
                      <a:endParaRPr lang="en-US" dirty="0"/>
                    </a:p>
                  </a:txBody>
                  <a:tcPr/>
                </a:tc>
                <a:tc>
                  <a:txBody>
                    <a:bodyPr/>
                    <a:lstStyle/>
                    <a:p>
                      <a:r>
                        <a:rPr lang="en-US" dirty="0" smtClean="0"/>
                        <a:t>2019</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2400" dirty="0" smtClean="0"/>
              <a:t>Top 3 Based on Highest selling price in Amazon’s catalogue</a:t>
            </a:r>
            <a:endParaRPr lang="en-US" sz="2400" dirty="0"/>
          </a:p>
        </p:txBody>
      </p:sp>
      <p:graphicFrame>
        <p:nvGraphicFramePr>
          <p:cNvPr id="4" name="Content Placeholder 3"/>
          <p:cNvGraphicFramePr>
            <a:graphicFrameLocks noGrp="1"/>
          </p:cNvGraphicFramePr>
          <p:nvPr>
            <p:ph idx="1"/>
          </p:nvPr>
        </p:nvGraphicFramePr>
        <p:xfrm>
          <a:off x="457200" y="1600200"/>
          <a:ext cx="8229599" cy="5029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494607">
                <a:tc>
                  <a:txBody>
                    <a:bodyPr/>
                    <a:lstStyle/>
                    <a:p>
                      <a:r>
                        <a:rPr lang="en-US" dirty="0" smtClean="0"/>
                        <a:t>Name</a:t>
                      </a:r>
                      <a:endParaRPr lang="en-US" dirty="0"/>
                    </a:p>
                  </a:txBody>
                  <a:tcPr/>
                </a:tc>
                <a:tc>
                  <a:txBody>
                    <a:bodyPr/>
                    <a:lstStyle/>
                    <a:p>
                      <a:r>
                        <a:rPr lang="en-US" dirty="0" smtClean="0"/>
                        <a:t>Author</a:t>
                      </a:r>
                      <a:endParaRPr lang="en-US" dirty="0"/>
                    </a:p>
                  </a:txBody>
                  <a:tcPr/>
                </a:tc>
                <a:tc>
                  <a:txBody>
                    <a:bodyPr/>
                    <a:lstStyle/>
                    <a:p>
                      <a:r>
                        <a:rPr lang="en-US" dirty="0" smtClean="0"/>
                        <a:t>User Rating</a:t>
                      </a:r>
                      <a:endParaRPr lang="en-US" dirty="0"/>
                    </a:p>
                  </a:txBody>
                  <a:tcPr/>
                </a:tc>
                <a:tc>
                  <a:txBody>
                    <a:bodyPr/>
                    <a:lstStyle/>
                    <a:p>
                      <a:r>
                        <a:rPr lang="en-US" dirty="0" smtClean="0"/>
                        <a:t>Reviews</a:t>
                      </a:r>
                      <a:endParaRPr lang="en-US" dirty="0"/>
                    </a:p>
                  </a:txBody>
                  <a:tcPr/>
                </a:tc>
                <a:tc>
                  <a:txBody>
                    <a:bodyPr/>
                    <a:lstStyle/>
                    <a:p>
                      <a:r>
                        <a:rPr lang="en-US" dirty="0" smtClean="0"/>
                        <a:t>Price</a:t>
                      </a:r>
                      <a:endParaRPr lang="en-US" dirty="0"/>
                    </a:p>
                  </a:txBody>
                  <a:tcPr/>
                </a:tc>
                <a:tc>
                  <a:txBody>
                    <a:bodyPr/>
                    <a:lstStyle/>
                    <a:p>
                      <a:r>
                        <a:rPr lang="en-US" dirty="0" smtClean="0"/>
                        <a:t>Genre</a:t>
                      </a:r>
                      <a:endParaRPr lang="en-US" dirty="0"/>
                    </a:p>
                  </a:txBody>
                  <a:tcPr/>
                </a:tc>
                <a:tc>
                  <a:txBody>
                    <a:bodyPr/>
                    <a:lstStyle/>
                    <a:p>
                      <a:r>
                        <a:rPr lang="en-US" dirty="0" smtClean="0"/>
                        <a:t>Year</a:t>
                      </a:r>
                      <a:endParaRPr lang="en-US" dirty="0"/>
                    </a:p>
                  </a:txBody>
                  <a:tcPr/>
                </a:tc>
              </a:tr>
              <a:tr h="1130531">
                <a:tc>
                  <a:txBody>
                    <a:bodyPr/>
                    <a:lstStyle/>
                    <a:p>
                      <a:r>
                        <a:rPr lang="en-US" dirty="0" smtClean="0"/>
                        <a:t>Diagnostic &amp; statistical</a:t>
                      </a:r>
                      <a:r>
                        <a:rPr lang="en-US" baseline="0" dirty="0" smtClean="0"/>
                        <a:t>  manual of mental </a:t>
                      </a:r>
                      <a:endParaRPr lang="en-US" dirty="0"/>
                    </a:p>
                  </a:txBody>
                  <a:tcPr/>
                </a:tc>
                <a:tc>
                  <a:txBody>
                    <a:bodyPr/>
                    <a:lstStyle/>
                    <a:p>
                      <a:r>
                        <a:rPr lang="en-US" dirty="0" err="1" smtClean="0"/>
                        <a:t>Amercan</a:t>
                      </a:r>
                      <a:r>
                        <a:rPr lang="en-US" dirty="0" smtClean="0"/>
                        <a:t> </a:t>
                      </a:r>
                      <a:r>
                        <a:rPr lang="en-US" dirty="0" err="1" smtClean="0"/>
                        <a:t>psychaitric</a:t>
                      </a:r>
                      <a:endParaRPr lang="en-US" dirty="0" smtClean="0"/>
                    </a:p>
                    <a:p>
                      <a:r>
                        <a:rPr lang="en-US" dirty="0" smtClean="0"/>
                        <a:t>association</a:t>
                      </a:r>
                      <a:endParaRPr lang="en-US" dirty="0"/>
                    </a:p>
                  </a:txBody>
                  <a:tcPr/>
                </a:tc>
                <a:tc>
                  <a:txBody>
                    <a:bodyPr/>
                    <a:lstStyle/>
                    <a:p>
                      <a:r>
                        <a:rPr lang="en-US" dirty="0" smtClean="0"/>
                        <a:t>4.5</a:t>
                      </a:r>
                      <a:endParaRPr lang="en-US" dirty="0"/>
                    </a:p>
                  </a:txBody>
                  <a:tcPr/>
                </a:tc>
                <a:tc>
                  <a:txBody>
                    <a:bodyPr/>
                    <a:lstStyle/>
                    <a:p>
                      <a:r>
                        <a:rPr lang="en-US" dirty="0" smtClean="0"/>
                        <a:t>6679</a:t>
                      </a:r>
                      <a:endParaRPr lang="en-US" dirty="0"/>
                    </a:p>
                  </a:txBody>
                  <a:tcPr/>
                </a:tc>
                <a:tc>
                  <a:txBody>
                    <a:bodyPr/>
                    <a:lstStyle/>
                    <a:p>
                      <a:r>
                        <a:rPr lang="en-US" dirty="0" smtClean="0"/>
                        <a:t>105</a:t>
                      </a:r>
                      <a:endParaRPr lang="en-US" dirty="0"/>
                    </a:p>
                  </a:txBody>
                  <a:tcPr/>
                </a:tc>
                <a:tc>
                  <a:txBody>
                    <a:bodyPr/>
                    <a:lstStyle/>
                    <a:p>
                      <a:r>
                        <a:rPr lang="en-US" dirty="0" smtClean="0"/>
                        <a:t>Non</a:t>
                      </a:r>
                      <a:r>
                        <a:rPr lang="en-US" baseline="0" dirty="0" smtClean="0"/>
                        <a:t> fiction</a:t>
                      </a:r>
                      <a:endParaRPr lang="en-US" dirty="0"/>
                    </a:p>
                  </a:txBody>
                  <a:tcPr/>
                </a:tc>
                <a:tc>
                  <a:txBody>
                    <a:bodyPr/>
                    <a:lstStyle/>
                    <a:p>
                      <a:r>
                        <a:rPr lang="en-US" dirty="0" smtClean="0"/>
                        <a:t>2013</a:t>
                      </a:r>
                      <a:endParaRPr lang="en-US" dirty="0"/>
                    </a:p>
                  </a:txBody>
                  <a:tcPr/>
                </a:tc>
              </a:tr>
              <a:tr h="13425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Diagnostic &amp; statistical</a:t>
                      </a:r>
                      <a:r>
                        <a:rPr lang="en-US" baseline="0" dirty="0" smtClean="0"/>
                        <a:t>  manual of mental </a:t>
                      </a:r>
                      <a:endParaRPr lang="en-US" dirty="0" smtClean="0"/>
                    </a:p>
                    <a:p>
                      <a:endParaRPr lang="en-US" dirty="0"/>
                    </a:p>
                  </a:txBody>
                  <a:tcPr/>
                </a:tc>
                <a:tc>
                  <a:txBody>
                    <a:bodyPr/>
                    <a:lstStyle/>
                    <a:p>
                      <a:r>
                        <a:rPr lang="en-US" dirty="0" err="1" smtClean="0"/>
                        <a:t>Amercan</a:t>
                      </a:r>
                      <a:r>
                        <a:rPr lang="en-US" dirty="0" smtClean="0"/>
                        <a:t> </a:t>
                      </a:r>
                      <a:r>
                        <a:rPr lang="en-US" dirty="0" err="1" smtClean="0"/>
                        <a:t>psychaitric</a:t>
                      </a:r>
                      <a:endParaRPr lang="en-US" dirty="0" smtClean="0"/>
                    </a:p>
                    <a:p>
                      <a:r>
                        <a:rPr lang="en-US" dirty="0" smtClean="0"/>
                        <a:t>association</a:t>
                      </a:r>
                    </a:p>
                    <a:p>
                      <a:endParaRPr lang="en-US" dirty="0"/>
                    </a:p>
                  </a:txBody>
                  <a:tcPr/>
                </a:tc>
                <a:tc>
                  <a:txBody>
                    <a:bodyPr/>
                    <a:lstStyle/>
                    <a:p>
                      <a:r>
                        <a:rPr lang="en-US" dirty="0" smtClean="0"/>
                        <a:t>4.5</a:t>
                      </a:r>
                      <a:endParaRPr lang="en-US" dirty="0"/>
                    </a:p>
                  </a:txBody>
                  <a:tcPr/>
                </a:tc>
                <a:tc>
                  <a:txBody>
                    <a:bodyPr/>
                    <a:lstStyle/>
                    <a:p>
                      <a:r>
                        <a:rPr lang="en-US" dirty="0" smtClean="0"/>
                        <a:t>6679</a:t>
                      </a:r>
                      <a:endParaRPr lang="en-US" dirty="0"/>
                    </a:p>
                  </a:txBody>
                  <a:tcPr/>
                </a:tc>
                <a:tc>
                  <a:txBody>
                    <a:bodyPr/>
                    <a:lstStyle/>
                    <a:p>
                      <a:r>
                        <a:rPr lang="en-US" dirty="0" smtClean="0"/>
                        <a:t>105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Non fiction</a:t>
                      </a:r>
                    </a:p>
                    <a:p>
                      <a:endParaRPr lang="en-US" dirty="0"/>
                    </a:p>
                  </a:txBody>
                  <a:tcPr/>
                </a:tc>
                <a:tc>
                  <a:txBody>
                    <a:bodyPr/>
                    <a:lstStyle/>
                    <a:p>
                      <a:r>
                        <a:rPr lang="en-US" dirty="0" smtClean="0"/>
                        <a:t>2014</a:t>
                      </a:r>
                      <a:endParaRPr lang="en-US" dirty="0"/>
                    </a:p>
                  </a:txBody>
                  <a:tcPr/>
                </a:tc>
              </a:tr>
              <a:tr h="918556">
                <a:tc>
                  <a:txBody>
                    <a:bodyPr/>
                    <a:lstStyle/>
                    <a:p>
                      <a:r>
                        <a:rPr lang="en-US" dirty="0" smtClean="0"/>
                        <a:t>The Twilight saga collection</a:t>
                      </a:r>
                      <a:endParaRPr lang="en-US" dirty="0"/>
                    </a:p>
                  </a:txBody>
                  <a:tcPr/>
                </a:tc>
                <a:tc>
                  <a:txBody>
                    <a:bodyPr/>
                    <a:lstStyle/>
                    <a:p>
                      <a:r>
                        <a:rPr lang="en-US" dirty="0" err="1" smtClean="0"/>
                        <a:t>Stephenia</a:t>
                      </a:r>
                      <a:r>
                        <a:rPr lang="en-US" dirty="0" smtClean="0"/>
                        <a:t> </a:t>
                      </a:r>
                      <a:r>
                        <a:rPr lang="en-US" dirty="0" err="1" smtClean="0"/>
                        <a:t>meyer</a:t>
                      </a:r>
                      <a:endParaRPr lang="en-US" dirty="0"/>
                    </a:p>
                  </a:txBody>
                  <a:tcPr/>
                </a:tc>
                <a:tc>
                  <a:txBody>
                    <a:bodyPr/>
                    <a:lstStyle/>
                    <a:p>
                      <a:r>
                        <a:rPr lang="en-US" dirty="0" smtClean="0"/>
                        <a:t>4.7</a:t>
                      </a:r>
                      <a:endParaRPr lang="en-US" dirty="0"/>
                    </a:p>
                  </a:txBody>
                  <a:tcPr/>
                </a:tc>
                <a:tc>
                  <a:txBody>
                    <a:bodyPr/>
                    <a:lstStyle/>
                    <a:p>
                      <a:r>
                        <a:rPr lang="en-US" dirty="0" smtClean="0"/>
                        <a:t>3801</a:t>
                      </a:r>
                      <a:endParaRPr lang="en-US" dirty="0"/>
                    </a:p>
                  </a:txBody>
                  <a:tcPr/>
                </a:tc>
                <a:tc>
                  <a:txBody>
                    <a:bodyPr/>
                    <a:lstStyle/>
                    <a:p>
                      <a:r>
                        <a:rPr lang="en-US" dirty="0" smtClean="0"/>
                        <a:t>82</a:t>
                      </a:r>
                      <a:endParaRPr lang="en-US" dirty="0"/>
                    </a:p>
                  </a:txBody>
                  <a:tcPr/>
                </a:tc>
                <a:tc>
                  <a:txBody>
                    <a:bodyPr/>
                    <a:lstStyle/>
                    <a:p>
                      <a:r>
                        <a:rPr lang="en-US" dirty="0" smtClean="0"/>
                        <a:t>fiction</a:t>
                      </a:r>
                      <a:endParaRPr lang="en-US" dirty="0"/>
                    </a:p>
                  </a:txBody>
                  <a:tcPr/>
                </a:tc>
                <a:tc>
                  <a:txBody>
                    <a:bodyPr/>
                    <a:lstStyle/>
                    <a:p>
                      <a:r>
                        <a:rPr lang="en-US" dirty="0" smtClean="0"/>
                        <a:t>2009</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2400" dirty="0" smtClean="0"/>
              <a:t>Top 3 Based on Highest Reviews Given in Amazon’s catalogue</a:t>
            </a:r>
            <a:endParaRPr lang="en-US" sz="2400" dirty="0"/>
          </a:p>
        </p:txBody>
      </p:sp>
      <p:graphicFrame>
        <p:nvGraphicFramePr>
          <p:cNvPr id="4" name="Content Placeholder 3"/>
          <p:cNvGraphicFramePr>
            <a:graphicFrameLocks noGrp="1"/>
          </p:cNvGraphicFramePr>
          <p:nvPr>
            <p:ph idx="1"/>
          </p:nvPr>
        </p:nvGraphicFramePr>
        <p:xfrm>
          <a:off x="457200" y="1600200"/>
          <a:ext cx="8229599" cy="310896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en-US" dirty="0" smtClean="0"/>
                        <a:t>Name</a:t>
                      </a:r>
                      <a:endParaRPr lang="en-US" dirty="0"/>
                    </a:p>
                  </a:txBody>
                  <a:tcPr/>
                </a:tc>
                <a:tc>
                  <a:txBody>
                    <a:bodyPr/>
                    <a:lstStyle/>
                    <a:p>
                      <a:r>
                        <a:rPr lang="en-US" dirty="0" smtClean="0"/>
                        <a:t>Author</a:t>
                      </a:r>
                      <a:endParaRPr lang="en-US" dirty="0"/>
                    </a:p>
                  </a:txBody>
                  <a:tcPr/>
                </a:tc>
                <a:tc>
                  <a:txBody>
                    <a:bodyPr/>
                    <a:lstStyle/>
                    <a:p>
                      <a:r>
                        <a:rPr lang="en-US" dirty="0" smtClean="0"/>
                        <a:t>User Rating</a:t>
                      </a:r>
                      <a:endParaRPr lang="en-US" dirty="0"/>
                    </a:p>
                  </a:txBody>
                  <a:tcPr/>
                </a:tc>
                <a:tc>
                  <a:txBody>
                    <a:bodyPr/>
                    <a:lstStyle/>
                    <a:p>
                      <a:r>
                        <a:rPr lang="en-US" dirty="0" smtClean="0"/>
                        <a:t>Reviews</a:t>
                      </a:r>
                      <a:endParaRPr lang="en-US" dirty="0"/>
                    </a:p>
                  </a:txBody>
                  <a:tcPr/>
                </a:tc>
                <a:tc>
                  <a:txBody>
                    <a:bodyPr/>
                    <a:lstStyle/>
                    <a:p>
                      <a:r>
                        <a:rPr lang="en-US" dirty="0" smtClean="0"/>
                        <a:t>Price</a:t>
                      </a:r>
                      <a:endParaRPr lang="en-US" dirty="0"/>
                    </a:p>
                  </a:txBody>
                  <a:tcPr/>
                </a:tc>
                <a:tc>
                  <a:txBody>
                    <a:bodyPr/>
                    <a:lstStyle/>
                    <a:p>
                      <a:r>
                        <a:rPr lang="en-US" dirty="0" smtClean="0"/>
                        <a:t>Genre</a:t>
                      </a:r>
                      <a:endParaRPr lang="en-US" dirty="0"/>
                    </a:p>
                  </a:txBody>
                  <a:tcPr/>
                </a:tc>
                <a:tc>
                  <a:txBody>
                    <a:bodyPr/>
                    <a:lstStyle/>
                    <a:p>
                      <a:r>
                        <a:rPr lang="en-US" dirty="0" smtClean="0"/>
                        <a:t>Year</a:t>
                      </a:r>
                      <a:endParaRPr lang="en-US" dirty="0"/>
                    </a:p>
                  </a:txBody>
                  <a:tcPr/>
                </a:tc>
              </a:tr>
              <a:tr h="370840">
                <a:tc>
                  <a:txBody>
                    <a:bodyPr/>
                    <a:lstStyle/>
                    <a:p>
                      <a:r>
                        <a:rPr lang="en-US" dirty="0" smtClean="0"/>
                        <a:t>Where the craw</a:t>
                      </a:r>
                      <a:r>
                        <a:rPr lang="en-US" baseline="0" dirty="0" smtClean="0"/>
                        <a:t>dads sing</a:t>
                      </a:r>
                      <a:endParaRPr lang="en-US" dirty="0"/>
                    </a:p>
                  </a:txBody>
                  <a:tcPr/>
                </a:tc>
                <a:tc>
                  <a:txBody>
                    <a:bodyPr/>
                    <a:lstStyle/>
                    <a:p>
                      <a:r>
                        <a:rPr lang="en-US" dirty="0" smtClean="0"/>
                        <a:t>Delia</a:t>
                      </a:r>
                      <a:r>
                        <a:rPr lang="en-US" baseline="0" dirty="0" smtClean="0"/>
                        <a:t> </a:t>
                      </a:r>
                      <a:r>
                        <a:rPr lang="en-US" baseline="0" dirty="0" err="1" smtClean="0"/>
                        <a:t>owens</a:t>
                      </a:r>
                      <a:endParaRPr lang="en-US" dirty="0"/>
                    </a:p>
                  </a:txBody>
                  <a:tcPr/>
                </a:tc>
                <a:tc>
                  <a:txBody>
                    <a:bodyPr/>
                    <a:lstStyle/>
                    <a:p>
                      <a:r>
                        <a:rPr lang="en-US" dirty="0" smtClean="0"/>
                        <a:t>4.8</a:t>
                      </a:r>
                      <a:endParaRPr lang="en-US" dirty="0"/>
                    </a:p>
                  </a:txBody>
                  <a:tcPr/>
                </a:tc>
                <a:tc>
                  <a:txBody>
                    <a:bodyPr/>
                    <a:lstStyle/>
                    <a:p>
                      <a:r>
                        <a:rPr lang="en-US" dirty="0" smtClean="0"/>
                        <a:t>87841</a:t>
                      </a:r>
                      <a:endParaRPr lang="en-US" dirty="0"/>
                    </a:p>
                  </a:txBody>
                  <a:tcPr/>
                </a:tc>
                <a:tc>
                  <a:txBody>
                    <a:bodyPr/>
                    <a:lstStyle/>
                    <a:p>
                      <a:r>
                        <a:rPr lang="en-US" dirty="0" smtClean="0"/>
                        <a:t>15</a:t>
                      </a:r>
                      <a:endParaRPr lang="en-US" dirty="0"/>
                    </a:p>
                  </a:txBody>
                  <a:tcPr/>
                </a:tc>
                <a:tc>
                  <a:txBody>
                    <a:bodyPr/>
                    <a:lstStyle/>
                    <a:p>
                      <a:r>
                        <a:rPr lang="en-US" dirty="0" smtClean="0"/>
                        <a:t>Fiction</a:t>
                      </a:r>
                      <a:endParaRPr lang="en-US" dirty="0"/>
                    </a:p>
                  </a:txBody>
                  <a:tcPr/>
                </a:tc>
                <a:tc>
                  <a:txBody>
                    <a:bodyPr/>
                    <a:lstStyle/>
                    <a:p>
                      <a:r>
                        <a:rPr lang="en-US" dirty="0" smtClean="0"/>
                        <a:t>2019</a:t>
                      </a:r>
                      <a:endParaRPr lang="en-US" dirty="0"/>
                    </a:p>
                  </a:txBody>
                  <a:tcPr/>
                </a:tc>
              </a:tr>
              <a:tr h="370840">
                <a:tc>
                  <a:txBody>
                    <a:bodyPr/>
                    <a:lstStyle/>
                    <a:p>
                      <a:r>
                        <a:rPr lang="en-US" dirty="0" smtClean="0"/>
                        <a:t>The Girl on the train</a:t>
                      </a:r>
                      <a:endParaRPr lang="en-US" dirty="0"/>
                    </a:p>
                  </a:txBody>
                  <a:tcPr/>
                </a:tc>
                <a:tc>
                  <a:txBody>
                    <a:bodyPr/>
                    <a:lstStyle/>
                    <a:p>
                      <a:r>
                        <a:rPr lang="en-US" dirty="0" smtClean="0"/>
                        <a:t>Paula </a:t>
                      </a:r>
                      <a:r>
                        <a:rPr lang="en-US" dirty="0" err="1" smtClean="0"/>
                        <a:t>hawkins</a:t>
                      </a:r>
                      <a:endParaRPr lang="en-US" dirty="0"/>
                    </a:p>
                  </a:txBody>
                  <a:tcPr/>
                </a:tc>
                <a:tc>
                  <a:txBody>
                    <a:bodyPr/>
                    <a:lstStyle/>
                    <a:p>
                      <a:r>
                        <a:rPr lang="en-US" dirty="0" smtClean="0"/>
                        <a:t>4.1</a:t>
                      </a:r>
                      <a:endParaRPr lang="en-US" dirty="0"/>
                    </a:p>
                  </a:txBody>
                  <a:tcPr/>
                </a:tc>
                <a:tc>
                  <a:txBody>
                    <a:bodyPr/>
                    <a:lstStyle/>
                    <a:p>
                      <a:r>
                        <a:rPr lang="en-US" dirty="0" smtClean="0"/>
                        <a:t>79446</a:t>
                      </a:r>
                      <a:endParaRPr lang="en-US" dirty="0"/>
                    </a:p>
                  </a:txBody>
                  <a:tcPr/>
                </a:tc>
                <a:tc>
                  <a:txBody>
                    <a:bodyPr/>
                    <a:lstStyle/>
                    <a:p>
                      <a:r>
                        <a:rPr lang="en-US" dirty="0" smtClean="0"/>
                        <a:t>18</a:t>
                      </a:r>
                      <a:endParaRPr lang="en-US" dirty="0"/>
                    </a:p>
                  </a:txBody>
                  <a:tcPr/>
                </a:tc>
                <a:tc>
                  <a:txBody>
                    <a:bodyPr/>
                    <a:lstStyle/>
                    <a:p>
                      <a:r>
                        <a:rPr lang="en-US" dirty="0" smtClean="0"/>
                        <a:t>Fiction</a:t>
                      </a:r>
                      <a:endParaRPr lang="en-US" dirty="0"/>
                    </a:p>
                  </a:txBody>
                  <a:tcPr/>
                </a:tc>
                <a:tc>
                  <a:txBody>
                    <a:bodyPr/>
                    <a:lstStyle/>
                    <a:p>
                      <a:r>
                        <a:rPr lang="en-US" dirty="0" smtClean="0"/>
                        <a:t>2015</a:t>
                      </a:r>
                      <a:endParaRPr lang="en-US" dirty="0"/>
                    </a:p>
                  </a:txBody>
                  <a:tcPr/>
                </a:tc>
              </a:tr>
              <a:tr h="370840">
                <a:tc>
                  <a:txBody>
                    <a:bodyPr/>
                    <a:lstStyle/>
                    <a:p>
                      <a:r>
                        <a:rPr lang="en-US" dirty="0" smtClean="0"/>
                        <a:t>The girl on</a:t>
                      </a:r>
                      <a:r>
                        <a:rPr lang="en-US" baseline="0" dirty="0" smtClean="0"/>
                        <a:t> the train</a:t>
                      </a:r>
                      <a:endParaRPr lang="en-US" dirty="0"/>
                    </a:p>
                  </a:txBody>
                  <a:tcPr/>
                </a:tc>
                <a:tc>
                  <a:txBody>
                    <a:bodyPr/>
                    <a:lstStyle/>
                    <a:p>
                      <a:r>
                        <a:rPr lang="en-US" dirty="0" smtClean="0"/>
                        <a:t>Paula </a:t>
                      </a:r>
                      <a:r>
                        <a:rPr lang="en-US" dirty="0" err="1" smtClean="0"/>
                        <a:t>hawkins</a:t>
                      </a:r>
                      <a:endParaRPr lang="en-US" dirty="0"/>
                    </a:p>
                  </a:txBody>
                  <a:tcPr/>
                </a:tc>
                <a:tc>
                  <a:txBody>
                    <a:bodyPr/>
                    <a:lstStyle/>
                    <a:p>
                      <a:r>
                        <a:rPr lang="en-US" dirty="0" smtClean="0"/>
                        <a:t>4.1</a:t>
                      </a:r>
                      <a:endParaRPr lang="en-US" dirty="0"/>
                    </a:p>
                  </a:txBody>
                  <a:tcPr/>
                </a:tc>
                <a:tc>
                  <a:txBody>
                    <a:bodyPr/>
                    <a:lstStyle/>
                    <a:p>
                      <a:r>
                        <a:rPr lang="en-US" dirty="0" smtClean="0"/>
                        <a:t>79446</a:t>
                      </a:r>
                      <a:endParaRPr lang="en-US" dirty="0"/>
                    </a:p>
                  </a:txBody>
                  <a:tcPr/>
                </a:tc>
                <a:tc>
                  <a:txBody>
                    <a:bodyPr/>
                    <a:lstStyle/>
                    <a:p>
                      <a:r>
                        <a:rPr lang="en-US" dirty="0" smtClean="0"/>
                        <a:t>7</a:t>
                      </a:r>
                      <a:endParaRPr lang="en-US" dirty="0"/>
                    </a:p>
                  </a:txBody>
                  <a:tcPr/>
                </a:tc>
                <a:tc>
                  <a:txBody>
                    <a:bodyPr/>
                    <a:lstStyle/>
                    <a:p>
                      <a:r>
                        <a:rPr lang="en-US" dirty="0" smtClean="0"/>
                        <a:t>Fiction</a:t>
                      </a:r>
                      <a:endParaRPr lang="en-US" dirty="0"/>
                    </a:p>
                  </a:txBody>
                  <a:tcPr/>
                </a:tc>
                <a:tc>
                  <a:txBody>
                    <a:bodyPr/>
                    <a:lstStyle/>
                    <a:p>
                      <a:r>
                        <a:rPr lang="en-US" dirty="0" smtClean="0"/>
                        <a:t>2016</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smtClean="0"/>
              <a:t>The Graph shows details of  Top 3 Books on the Category of Rating, Review and Price</a:t>
            </a:r>
            <a:br>
              <a:rPr lang="en-US" sz="2800" dirty="0" smtClean="0"/>
            </a:br>
            <a:endParaRPr lang="en-US" sz="2800" dirty="0"/>
          </a:p>
        </p:txBody>
      </p:sp>
      <p:pic>
        <p:nvPicPr>
          <p:cNvPr id="6" name="Content Placeholder 5" descr="top.png"/>
          <p:cNvPicPr>
            <a:picLocks noGrp="1" noChangeAspect="1"/>
          </p:cNvPicPr>
          <p:nvPr>
            <p:ph idx="1"/>
          </p:nvPr>
        </p:nvPicPr>
        <p:blipFill>
          <a:blip r:embed="rId2"/>
          <a:stretch>
            <a:fillRect/>
          </a:stretch>
        </p:blipFill>
        <p:spPr>
          <a:xfrm>
            <a:off x="457200" y="2209800"/>
            <a:ext cx="8229600" cy="3200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Correlation </a:t>
            </a:r>
            <a:r>
              <a:rPr lang="en-US" sz="2800" dirty="0" err="1" smtClean="0"/>
              <a:t>matix</a:t>
            </a:r>
            <a:r>
              <a:rPr lang="en-US" sz="2800" dirty="0" smtClean="0"/>
              <a:t> using </a:t>
            </a:r>
            <a:r>
              <a:rPr lang="en-US" sz="2800" dirty="0" err="1" smtClean="0"/>
              <a:t>Heatmap</a:t>
            </a:r>
            <a:endParaRPr lang="en-US" sz="2800" dirty="0"/>
          </a:p>
        </p:txBody>
      </p:sp>
      <p:pic>
        <p:nvPicPr>
          <p:cNvPr id="6" name="Content Placeholder 5" descr="corr.png"/>
          <p:cNvPicPr>
            <a:picLocks noGrp="1" noChangeAspect="1"/>
          </p:cNvPicPr>
          <p:nvPr>
            <p:ph idx="1"/>
          </p:nvPr>
        </p:nvPicPr>
        <p:blipFill>
          <a:blip r:embed="rId2"/>
          <a:stretch>
            <a:fillRect/>
          </a:stretch>
        </p:blipFill>
        <p:spPr>
          <a:xfrm>
            <a:off x="3575050" y="911206"/>
            <a:ext cx="5111750" cy="5032394"/>
          </a:xfrm>
        </p:spPr>
      </p:pic>
      <p:sp>
        <p:nvSpPr>
          <p:cNvPr id="5" name="Text Placeholder 4"/>
          <p:cNvSpPr>
            <a:spLocks noGrp="1"/>
          </p:cNvSpPr>
          <p:nvPr>
            <p:ph type="body" sz="half" idx="2"/>
          </p:nvPr>
        </p:nvSpPr>
        <p:spPr>
          <a:xfrm>
            <a:off x="304800" y="1435100"/>
            <a:ext cx="3352800" cy="4691063"/>
          </a:xfrm>
        </p:spPr>
        <p:txBody>
          <a:bodyPr>
            <a:normAutofit/>
          </a:bodyPr>
          <a:lstStyle/>
          <a:p>
            <a:pPr>
              <a:buFont typeface="Wingdings" pitchFamily="2" charset="2"/>
              <a:buChar char="Ø"/>
            </a:pPr>
            <a:r>
              <a:rPr lang="en-US" sz="2400" dirty="0" smtClean="0"/>
              <a:t> </a:t>
            </a:r>
            <a:r>
              <a:rPr lang="en-US" sz="2000" dirty="0" smtClean="0"/>
              <a:t>There is </a:t>
            </a:r>
            <a:r>
              <a:rPr lang="en-US" sz="2000" b="1" dirty="0" smtClean="0"/>
              <a:t>positive correlation</a:t>
            </a:r>
            <a:r>
              <a:rPr lang="en-US" sz="2000" dirty="0" smtClean="0"/>
              <a:t> between</a:t>
            </a:r>
          </a:p>
          <a:p>
            <a:pPr>
              <a:buFont typeface="Wingdings" pitchFamily="2" charset="2"/>
              <a:buChar char="§"/>
            </a:pPr>
            <a:r>
              <a:rPr lang="en-US" sz="2000" b="1" dirty="0" smtClean="0"/>
              <a:t>  Reviews'</a:t>
            </a:r>
            <a:r>
              <a:rPr lang="en-US" sz="2000" dirty="0" smtClean="0"/>
              <a:t> and </a:t>
            </a:r>
            <a:r>
              <a:rPr lang="en-US" sz="2000" b="1" dirty="0" smtClean="0"/>
              <a:t>'Year‘</a:t>
            </a:r>
          </a:p>
          <a:p>
            <a:pPr>
              <a:buFont typeface="Wingdings" pitchFamily="2" charset="2"/>
              <a:buChar char="§"/>
            </a:pPr>
            <a:r>
              <a:rPr lang="en-US" sz="2000" b="1" dirty="0" smtClean="0"/>
              <a:t>'User Rating'</a:t>
            </a:r>
            <a:r>
              <a:rPr lang="en-US" sz="2000" dirty="0" smtClean="0"/>
              <a:t> and </a:t>
            </a:r>
            <a:r>
              <a:rPr lang="en-US" sz="2000" b="1" dirty="0" smtClean="0"/>
              <a:t>'Year‘</a:t>
            </a:r>
          </a:p>
          <a:p>
            <a:endParaRPr lang="en-US" sz="2000" dirty="0" smtClean="0"/>
          </a:p>
          <a:p>
            <a:pPr>
              <a:buFont typeface="Wingdings" pitchFamily="2" charset="2"/>
              <a:buChar char="Ø"/>
            </a:pPr>
            <a:r>
              <a:rPr lang="en-US" sz="2000" dirty="0" smtClean="0"/>
              <a:t>There is </a:t>
            </a:r>
            <a:r>
              <a:rPr lang="en-US" sz="2000" b="1" dirty="0" smtClean="0"/>
              <a:t>negative correlation</a:t>
            </a:r>
            <a:r>
              <a:rPr lang="en-US" sz="2000" dirty="0" smtClean="0"/>
              <a:t> between:</a:t>
            </a:r>
          </a:p>
          <a:p>
            <a:pPr>
              <a:buFont typeface="Wingdings" pitchFamily="2" charset="2"/>
              <a:buChar char="§"/>
            </a:pPr>
            <a:r>
              <a:rPr lang="en-US" sz="2000" b="1" dirty="0" smtClean="0"/>
              <a:t>'Price'</a:t>
            </a:r>
            <a:r>
              <a:rPr lang="en-US" sz="2000" dirty="0" smtClean="0"/>
              <a:t> and </a:t>
            </a:r>
            <a:r>
              <a:rPr lang="en-US" sz="2000" b="1" dirty="0" smtClean="0"/>
              <a:t>'User Rating‘</a:t>
            </a:r>
          </a:p>
          <a:p>
            <a:pPr>
              <a:buFont typeface="Wingdings" pitchFamily="2" charset="2"/>
              <a:buChar char="§"/>
            </a:pPr>
            <a:r>
              <a:rPr lang="en-US" sz="2000" b="1" dirty="0" smtClean="0"/>
              <a:t>'Price'</a:t>
            </a:r>
            <a:r>
              <a:rPr lang="en-US" sz="2000" dirty="0" smtClean="0"/>
              <a:t> and </a:t>
            </a:r>
            <a:r>
              <a:rPr lang="en-US" sz="2000" b="1" dirty="0" smtClean="0"/>
              <a:t>'Year‘</a:t>
            </a:r>
          </a:p>
          <a:p>
            <a:pPr>
              <a:buFont typeface="Wingdings" pitchFamily="2" charset="2"/>
              <a:buChar char="§"/>
            </a:pPr>
            <a:r>
              <a:rPr lang="en-US" sz="2000" b="1" dirty="0" smtClean="0"/>
              <a:t>'Price'</a:t>
            </a:r>
            <a:r>
              <a:rPr lang="en-US" sz="2000" dirty="0" smtClean="0"/>
              <a:t> and </a:t>
            </a:r>
            <a:r>
              <a:rPr lang="en-US" sz="2000" b="1" dirty="0" smtClean="0"/>
              <a:t>'Reviews'</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86055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700" dirty="0" smtClean="0"/>
              <a:t>Which are the free books with the best rating?</a:t>
            </a:r>
            <a:br>
              <a:rPr lang="en-US" sz="2700" dirty="0" smtClean="0"/>
            </a:br>
            <a:endParaRPr lang="en-US" sz="2700" dirty="0"/>
          </a:p>
        </p:txBody>
      </p:sp>
      <p:sp>
        <p:nvSpPr>
          <p:cNvPr id="5" name="Text Placeholder 4"/>
          <p:cNvSpPr>
            <a:spLocks noGrp="1"/>
          </p:cNvSpPr>
          <p:nvPr>
            <p:ph type="body" sz="half" idx="2"/>
          </p:nvPr>
        </p:nvSpPr>
        <p:spPr>
          <a:xfrm>
            <a:off x="457200" y="2438400"/>
            <a:ext cx="3008313" cy="3687763"/>
          </a:xfrm>
        </p:spPr>
        <p:txBody>
          <a:bodyPr/>
          <a:lstStyle/>
          <a:p>
            <a:pPr>
              <a:buFont typeface="Wingdings" pitchFamily="2" charset="2"/>
              <a:buChar char="§"/>
            </a:pPr>
            <a:r>
              <a:rPr lang="en-US" dirty="0" smtClean="0"/>
              <a:t>  </a:t>
            </a:r>
            <a:r>
              <a:rPr lang="en-US" sz="2400" dirty="0" smtClean="0"/>
              <a:t>"Little Blue Truck" by Alice </a:t>
            </a:r>
            <a:r>
              <a:rPr lang="en-US" sz="2400" dirty="0" err="1" smtClean="0"/>
              <a:t>Schertle</a:t>
            </a:r>
            <a:r>
              <a:rPr lang="en-US" sz="2400" dirty="0" smtClean="0"/>
              <a:t> is the most beloved free book with a user rating of 4.9</a:t>
            </a:r>
            <a:endParaRPr lang="en-US" sz="2400" dirty="0"/>
          </a:p>
        </p:txBody>
      </p:sp>
      <p:pic>
        <p:nvPicPr>
          <p:cNvPr id="10" name="Content Placeholder 9" descr="Screenshot (3).png"/>
          <p:cNvPicPr>
            <a:picLocks noGrp="1" noChangeAspect="1"/>
          </p:cNvPicPr>
          <p:nvPr>
            <p:ph idx="1"/>
          </p:nvPr>
        </p:nvPicPr>
        <p:blipFill>
          <a:blip r:embed="rId2"/>
          <a:stretch>
            <a:fillRect/>
          </a:stretch>
        </p:blipFill>
        <p:spPr>
          <a:xfrm>
            <a:off x="3581400" y="609600"/>
            <a:ext cx="5562599" cy="51816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Does the Name of Books affect User Rating</a:t>
            </a:r>
            <a:endParaRPr lang="en-US" sz="2800" dirty="0"/>
          </a:p>
        </p:txBody>
      </p:sp>
      <p:sp>
        <p:nvSpPr>
          <p:cNvPr id="4" name="Text Placeholder 3"/>
          <p:cNvSpPr>
            <a:spLocks noGrp="1"/>
          </p:cNvSpPr>
          <p:nvPr>
            <p:ph type="body" sz="half" idx="2"/>
          </p:nvPr>
        </p:nvSpPr>
        <p:spPr>
          <a:xfrm>
            <a:off x="457200" y="1435100"/>
            <a:ext cx="3962400" cy="4691063"/>
          </a:xfrm>
        </p:spPr>
        <p:txBody>
          <a:bodyPr>
            <a:normAutofit/>
          </a:bodyPr>
          <a:lstStyle/>
          <a:p>
            <a:endParaRPr lang="en-US" dirty="0" smtClean="0"/>
          </a:p>
          <a:p>
            <a:r>
              <a:rPr lang="en-US" sz="2400" dirty="0" smtClean="0"/>
              <a:t> The book which has short title is not always popular, and vice versa.</a:t>
            </a:r>
          </a:p>
          <a:p>
            <a:r>
              <a:rPr lang="en-US" sz="2400" dirty="0" smtClean="0"/>
              <a:t>However, the short title has the advantage of being simple and easy to understand, and the long title has that of giving readers an accurate understanding of what the book is like.</a:t>
            </a:r>
          </a:p>
          <a:p>
            <a:endParaRPr lang="en-US" sz="2400" dirty="0" smtClean="0"/>
          </a:p>
          <a:p>
            <a:endParaRPr lang="en-US" sz="2400" dirty="0"/>
          </a:p>
        </p:txBody>
      </p:sp>
      <p:pic>
        <p:nvPicPr>
          <p:cNvPr id="7" name="Content Placeholder 6" descr="newplot (1).png"/>
          <p:cNvPicPr>
            <a:picLocks noGrp="1" noChangeAspect="1"/>
          </p:cNvPicPr>
          <p:nvPr>
            <p:ph idx="1"/>
          </p:nvPr>
        </p:nvPicPr>
        <p:blipFill>
          <a:blip r:embed="rId2"/>
          <a:stretch>
            <a:fillRect/>
          </a:stretch>
        </p:blipFill>
        <p:spPr>
          <a:xfrm>
            <a:off x="4800600" y="990600"/>
            <a:ext cx="4343400" cy="51816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Non-Fiction was a more popular category as compared to Fiction, every year from 2009 to 2019. Out of the 351 unique books, 54.4 percent were Non-Fiction and rest 45.6 percent were Fiction. </a:t>
            </a:r>
          </a:p>
          <a:p>
            <a:endParaRPr lang="en-US" dirty="0" smtClean="0"/>
          </a:p>
          <a:p>
            <a:r>
              <a:rPr lang="en-US" dirty="0" smtClean="0"/>
              <a:t> The highest fraction (66 percent) of Non-Fiction books were sold in 2015 and lowest for fiction books. For Fiction books, highest fraction (48 percent) of books were sold in 2009, 2013 ad 2017, and lowest for Non-Fiction books.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Bahnschrift SemiCondensed" pitchFamily="34" charset="0"/>
              </a:rPr>
              <a:t>Dataset on Amazon’s Top selling books from 2009-2019 .it contains 550 books, data has been categorized into fiction and non fiction </a:t>
            </a:r>
          </a:p>
          <a:p>
            <a:r>
              <a:rPr lang="en-US" dirty="0" smtClean="0">
                <a:latin typeface="Bahnschrift SemiCondensed" pitchFamily="34" charset="0"/>
              </a:rPr>
              <a:t>The purpose of this is to perform data analysis and extract insights that could help the business model grow, such as the best selling genres, authors and a good price/rating relationship thus company can focus their marketing strategies to improve overall sells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487362"/>
          </a:xfrm>
        </p:spPr>
        <p:txBody>
          <a:bodyPr>
            <a:normAutofit fontScale="90000"/>
          </a:bodyPr>
          <a:lstStyle/>
          <a:p>
            <a:endParaRPr lang="en-US" dirty="0"/>
          </a:p>
        </p:txBody>
      </p:sp>
      <p:sp>
        <p:nvSpPr>
          <p:cNvPr id="10" name="Content Placeholder 2"/>
          <p:cNvSpPr>
            <a:spLocks noGrp="1"/>
          </p:cNvSpPr>
          <p:nvPr>
            <p:ph idx="1"/>
          </p:nvPr>
        </p:nvSpPr>
        <p:spPr>
          <a:xfrm>
            <a:off x="457200" y="990600"/>
            <a:ext cx="8229600" cy="5562600"/>
          </a:xfrm>
        </p:spPr>
        <p:txBody>
          <a:bodyPr>
            <a:normAutofit fontScale="62500" lnSpcReduction="20000"/>
          </a:bodyPr>
          <a:lstStyle/>
          <a:p>
            <a:pPr>
              <a:buNone/>
            </a:pPr>
            <a:endParaRPr lang="en-US" dirty="0" smtClean="0"/>
          </a:p>
          <a:p>
            <a:r>
              <a:rPr lang="en-US" sz="4400" dirty="0" smtClean="0"/>
              <a:t>Author Jeff Kinney is the top selling author with 12 </a:t>
            </a:r>
            <a:r>
              <a:rPr lang="en-US" sz="4400" dirty="0" err="1" smtClean="0"/>
              <a:t>apperences</a:t>
            </a:r>
            <a:r>
              <a:rPr lang="en-US" sz="4400" dirty="0" smtClean="0"/>
              <a:t> in the top selling books from 2009 to 2019. However, Author EL James has the highest number of reviews on his books. </a:t>
            </a:r>
          </a:p>
          <a:p>
            <a:r>
              <a:rPr lang="en-US" sz="4400" dirty="0" smtClean="0"/>
              <a:t>There are only 2 authors, DK and Scholastic, having books in both the genre category.</a:t>
            </a:r>
          </a:p>
          <a:p>
            <a:r>
              <a:rPr lang="en-US" sz="4400" dirty="0" smtClean="0"/>
              <a:t>The median and mean length of fiction books is less than non-fiction books.</a:t>
            </a:r>
          </a:p>
          <a:p>
            <a:r>
              <a:rPr lang="en-US" sz="4400" dirty="0" smtClean="0"/>
              <a:t>There are total 9 unique books with a price of zero dollar. It can be inferred that these books are either free or its an anomaly. Except for year 2009, the average price of Non-Fiction books is higher than Fiction books each year.</a:t>
            </a:r>
          </a:p>
          <a:p>
            <a:pPr>
              <a:buNone/>
            </a:pPr>
            <a:endParaRPr lang="en-US" sz="4400" dirty="0" smtClean="0"/>
          </a:p>
          <a:p>
            <a:endParaRPr lang="en-US" sz="3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None  of the non-fiction books has a rating below 4.</a:t>
            </a:r>
          </a:p>
          <a:p>
            <a:r>
              <a:rPr lang="en-US" dirty="0" smtClean="0"/>
              <a:t>Except for years 2012 and 2013, the average user rating of fiction books is higher than Non-Fictions books each year. Also, the total reviews of Non-Fictions books are higher than Fiction books, except for year 2018 and 2019.</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14_thank_you_end_slide_design_Slide01.jpg"/>
          <p:cNvPicPr>
            <a:picLocks noChangeAspect="1"/>
          </p:cNvPicPr>
          <p:nvPr/>
        </p:nvPicPr>
        <p:blipFill>
          <a:blip r:embed="rId2"/>
          <a:stretch>
            <a:fillRect/>
          </a:stretch>
        </p:blipFill>
        <p:spPr>
          <a:xfrm>
            <a:off x="152400" y="0"/>
            <a:ext cx="9144000" cy="68580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THE DATASET</a:t>
            </a:r>
            <a:endParaRPr lang="en-US" dirty="0"/>
          </a:p>
        </p:txBody>
      </p:sp>
      <p:sp>
        <p:nvSpPr>
          <p:cNvPr id="3" name="Content Placeholder 2"/>
          <p:cNvSpPr>
            <a:spLocks noGrp="1"/>
          </p:cNvSpPr>
          <p:nvPr>
            <p:ph idx="1"/>
          </p:nvPr>
        </p:nvSpPr>
        <p:spPr/>
        <p:txBody>
          <a:bodyPr>
            <a:normAutofit lnSpcReduction="10000"/>
          </a:bodyPr>
          <a:lstStyle/>
          <a:p>
            <a:r>
              <a:rPr lang="en-US" b="1" dirty="0" smtClean="0"/>
              <a:t>Name</a:t>
            </a:r>
            <a:r>
              <a:rPr lang="en-US" b="1" dirty="0"/>
              <a:t>:</a:t>
            </a:r>
            <a:r>
              <a:rPr lang="en-US" dirty="0" smtClean="0"/>
              <a:t> Name of the Book</a:t>
            </a:r>
          </a:p>
          <a:p>
            <a:r>
              <a:rPr lang="en-US" b="1" dirty="0" err="1" smtClean="0"/>
              <a:t>Author:</a:t>
            </a:r>
            <a:r>
              <a:rPr lang="en-US" dirty="0" err="1" smtClean="0"/>
              <a:t>The</a:t>
            </a:r>
            <a:r>
              <a:rPr lang="en-US" dirty="0" smtClean="0"/>
              <a:t> author of the Book</a:t>
            </a:r>
          </a:p>
          <a:p>
            <a:r>
              <a:rPr lang="en-US" b="1" dirty="0" smtClean="0"/>
              <a:t>User Rating</a:t>
            </a:r>
            <a:r>
              <a:rPr lang="en-US" dirty="0" smtClean="0"/>
              <a:t>: Amazon User rating</a:t>
            </a:r>
          </a:p>
          <a:p>
            <a:r>
              <a:rPr lang="en-US" b="1" dirty="0" smtClean="0"/>
              <a:t>Reviews</a:t>
            </a:r>
            <a:r>
              <a:rPr lang="en-US" dirty="0" smtClean="0"/>
              <a:t>: Number of written reviews on </a:t>
            </a:r>
            <a:r>
              <a:rPr lang="en-US" dirty="0" err="1" smtClean="0"/>
              <a:t>amazon</a:t>
            </a:r>
            <a:endParaRPr lang="en-US" dirty="0" smtClean="0"/>
          </a:p>
          <a:p>
            <a:r>
              <a:rPr lang="en-US" b="1" dirty="0" smtClean="0"/>
              <a:t>Price</a:t>
            </a:r>
            <a:r>
              <a:rPr lang="en-US" dirty="0" smtClean="0"/>
              <a:t>: The price of the book</a:t>
            </a:r>
          </a:p>
          <a:p>
            <a:r>
              <a:rPr lang="en-US" b="1" dirty="0" smtClean="0"/>
              <a:t>Year</a:t>
            </a:r>
            <a:r>
              <a:rPr lang="en-US" dirty="0" smtClean="0"/>
              <a:t>: Book sold year</a:t>
            </a:r>
          </a:p>
          <a:p>
            <a:r>
              <a:rPr lang="en-US" b="1" dirty="0" smtClean="0"/>
              <a:t>Genre: </a:t>
            </a:r>
            <a:r>
              <a:rPr lang="en-US" dirty="0" err="1" smtClean="0"/>
              <a:t>Wheather</a:t>
            </a:r>
            <a:r>
              <a:rPr lang="en-US" dirty="0" smtClean="0"/>
              <a:t> fiction or non fiction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User Rating</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endParaRPr lang="en-US" dirty="0"/>
          </a:p>
          <a:p>
            <a:endParaRPr lang="en-US" dirty="0" smtClean="0"/>
          </a:p>
          <a:p>
            <a:endParaRPr lang="en-US" dirty="0"/>
          </a:p>
          <a:p>
            <a:pPr>
              <a:buNone/>
            </a:pPr>
            <a:r>
              <a:rPr lang="en-US" dirty="0" smtClean="0"/>
              <a:t>-</a:t>
            </a:r>
          </a:p>
          <a:p>
            <a:pPr>
              <a:buNone/>
            </a:pPr>
            <a:endParaRPr lang="en-US" dirty="0"/>
          </a:p>
          <a:p>
            <a:pPr>
              <a:buNone/>
            </a:pPr>
            <a:r>
              <a:rPr lang="en-US" dirty="0" smtClean="0"/>
              <a:t>&gt;User rating is an average of 4.6 ,Highest rating is 4.9 and least is 3.3</a:t>
            </a:r>
          </a:p>
          <a:p>
            <a:pPr>
              <a:buNone/>
            </a:pPr>
            <a:r>
              <a:rPr lang="en-US" dirty="0" smtClean="0"/>
              <a:t>-&gt;About 180 Books having a rating of 4.8 or 4.9</a:t>
            </a:r>
          </a:p>
          <a:p>
            <a:pPr>
              <a:buNone/>
            </a:pPr>
            <a:r>
              <a:rPr lang="en-US" dirty="0" smtClean="0"/>
              <a:t>In the meantime, the rating of 9 books is less than 4.0</a:t>
            </a:r>
          </a:p>
          <a:p>
            <a:endParaRPr lang="en-US" dirty="0" smtClean="0"/>
          </a:p>
          <a:p>
            <a:endParaRPr lang="en-US" dirty="0" smtClean="0"/>
          </a:p>
          <a:p>
            <a:endParaRPr lang="en-US" dirty="0"/>
          </a:p>
        </p:txBody>
      </p:sp>
      <p:pic>
        <p:nvPicPr>
          <p:cNvPr id="4" name="Picture 3" descr="rating.png"/>
          <p:cNvPicPr>
            <a:picLocks noChangeAspect="1"/>
          </p:cNvPicPr>
          <p:nvPr/>
        </p:nvPicPr>
        <p:blipFill>
          <a:blip r:embed="rId2"/>
          <a:stretch>
            <a:fillRect/>
          </a:stretch>
        </p:blipFill>
        <p:spPr>
          <a:xfrm>
            <a:off x="914400" y="914400"/>
            <a:ext cx="5715000" cy="32265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of Books</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endParaRPr lang="en-US" dirty="0" smtClean="0"/>
          </a:p>
          <a:p>
            <a:r>
              <a:rPr lang="en-US" dirty="0" smtClean="0"/>
              <a:t>Genre shows whether the book is fiction or non-fiction. 54.4% are in non-fiction category&amp; 43.6% are in fiction category.</a:t>
            </a:r>
          </a:p>
          <a:p>
            <a:endParaRPr lang="en-US" dirty="0" smtClean="0"/>
          </a:p>
          <a:p>
            <a:endParaRPr lang="en-US" dirty="0" smtClean="0"/>
          </a:p>
          <a:p>
            <a:endParaRPr lang="en-US" dirty="0"/>
          </a:p>
        </p:txBody>
      </p:sp>
      <p:pic>
        <p:nvPicPr>
          <p:cNvPr id="4" name="Picture 3" descr="genre.png"/>
          <p:cNvPicPr>
            <a:picLocks noChangeAspect="1"/>
          </p:cNvPicPr>
          <p:nvPr/>
        </p:nvPicPr>
        <p:blipFill>
          <a:blip r:embed="rId2"/>
          <a:stretch>
            <a:fillRect/>
          </a:stretch>
        </p:blipFill>
        <p:spPr>
          <a:xfrm>
            <a:off x="2667000" y="1143000"/>
            <a:ext cx="3112209" cy="293436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What is the Genre performance as per User rating</a:t>
            </a:r>
            <a:endParaRPr lang="en-US" sz="2400" dirty="0"/>
          </a:p>
        </p:txBody>
      </p:sp>
      <p:graphicFrame>
        <p:nvGraphicFramePr>
          <p:cNvPr id="4" name="Content Placeholder 3"/>
          <p:cNvGraphicFramePr>
            <a:graphicFrameLocks noGrp="1"/>
          </p:cNvGraphicFramePr>
          <p:nvPr>
            <p:ph idx="1"/>
          </p:nvPr>
        </p:nvGraphicFramePr>
        <p:xfrm>
          <a:off x="4724398" y="273050"/>
          <a:ext cx="3962404" cy="5852160"/>
        </p:xfrm>
        <a:graphic>
          <a:graphicData uri="http://schemas.openxmlformats.org/drawingml/2006/table">
            <a:tbl>
              <a:tblPr firstRow="1" bandRow="1">
                <a:tableStyleId>{5C22544A-7EE6-4342-B048-85BDC9FD1C3A}</a:tableStyleId>
              </a:tblPr>
              <a:tblGrid>
                <a:gridCol w="990601"/>
                <a:gridCol w="990601"/>
                <a:gridCol w="990601"/>
                <a:gridCol w="990601"/>
              </a:tblGrid>
              <a:tr h="1384169">
                <a:tc>
                  <a:txBody>
                    <a:bodyPr/>
                    <a:lstStyle/>
                    <a:p>
                      <a:endParaRPr lang="en-US" dirty="0"/>
                    </a:p>
                  </a:txBody>
                  <a:tcPr marL="142653" marR="142653"/>
                </a:tc>
                <a:tc>
                  <a:txBody>
                    <a:bodyPr/>
                    <a:lstStyle/>
                    <a:p>
                      <a:r>
                        <a:rPr lang="en-US" dirty="0" smtClean="0"/>
                        <a:t>USER RATING</a:t>
                      </a:r>
                      <a:endParaRPr lang="en-US" dirty="0"/>
                    </a:p>
                  </a:txBody>
                  <a:tcPr marL="142653" marR="142653"/>
                </a:tc>
                <a:tc>
                  <a:txBody>
                    <a:bodyPr/>
                    <a:lstStyle/>
                    <a:p>
                      <a:r>
                        <a:rPr lang="en-US" dirty="0" smtClean="0"/>
                        <a:t>RATING FICTION</a:t>
                      </a:r>
                      <a:endParaRPr lang="en-US" dirty="0"/>
                    </a:p>
                  </a:txBody>
                  <a:tcPr marL="142653" marR="142653"/>
                </a:tc>
                <a:tc>
                  <a:txBody>
                    <a:bodyPr/>
                    <a:lstStyle/>
                    <a:p>
                      <a:r>
                        <a:rPr lang="en-US" dirty="0" smtClean="0"/>
                        <a:t>RATING NON-FICTION</a:t>
                      </a:r>
                      <a:endParaRPr lang="en-US" dirty="0"/>
                    </a:p>
                  </a:txBody>
                  <a:tcPr marL="142653" marR="142653"/>
                </a:tc>
              </a:tr>
              <a:tr h="350848">
                <a:tc>
                  <a:txBody>
                    <a:bodyPr/>
                    <a:lstStyle/>
                    <a:p>
                      <a:r>
                        <a:rPr lang="en-US" dirty="0" smtClean="0"/>
                        <a:t>YEAR</a:t>
                      </a:r>
                      <a:endParaRPr lang="en-US" dirty="0"/>
                    </a:p>
                  </a:txBody>
                  <a:tcPr marL="142653" marR="142653"/>
                </a:tc>
                <a:tc>
                  <a:txBody>
                    <a:bodyPr/>
                    <a:lstStyle/>
                    <a:p>
                      <a:endParaRPr lang="en-US" dirty="0"/>
                    </a:p>
                  </a:txBody>
                  <a:tcPr marL="142653" marR="142653"/>
                </a:tc>
                <a:tc>
                  <a:txBody>
                    <a:bodyPr/>
                    <a:lstStyle/>
                    <a:p>
                      <a:endParaRPr lang="en-US"/>
                    </a:p>
                  </a:txBody>
                  <a:tcPr marL="142653" marR="142653"/>
                </a:tc>
                <a:tc>
                  <a:txBody>
                    <a:bodyPr/>
                    <a:lstStyle/>
                    <a:p>
                      <a:endParaRPr lang="en-US"/>
                    </a:p>
                  </a:txBody>
                  <a:tcPr marL="142653" marR="142653"/>
                </a:tc>
              </a:tr>
              <a:tr h="350848">
                <a:tc>
                  <a:txBody>
                    <a:bodyPr/>
                    <a:lstStyle/>
                    <a:p>
                      <a:r>
                        <a:rPr lang="en-US" dirty="0" smtClean="0"/>
                        <a:t>2009</a:t>
                      </a:r>
                      <a:endParaRPr lang="en-US" dirty="0"/>
                    </a:p>
                  </a:txBody>
                  <a:tcPr marL="142653" marR="142653"/>
                </a:tc>
                <a:tc>
                  <a:txBody>
                    <a:bodyPr/>
                    <a:lstStyle/>
                    <a:p>
                      <a:r>
                        <a:rPr lang="en-US" dirty="0" smtClean="0"/>
                        <a:t>4.587</a:t>
                      </a:r>
                      <a:endParaRPr lang="en-US" dirty="0"/>
                    </a:p>
                  </a:txBody>
                  <a:tcPr marL="142653" marR="142653"/>
                </a:tc>
                <a:tc>
                  <a:txBody>
                    <a:bodyPr/>
                    <a:lstStyle/>
                    <a:p>
                      <a:r>
                        <a:rPr lang="en-US" dirty="0" smtClean="0"/>
                        <a:t>4.592</a:t>
                      </a:r>
                      <a:endParaRPr lang="en-US" dirty="0"/>
                    </a:p>
                  </a:txBody>
                  <a:tcPr marL="142653" marR="142653"/>
                </a:tc>
                <a:tc>
                  <a:txBody>
                    <a:bodyPr/>
                    <a:lstStyle/>
                    <a:p>
                      <a:r>
                        <a:rPr lang="en-US" dirty="0" smtClean="0"/>
                        <a:t>4.577</a:t>
                      </a:r>
                      <a:endParaRPr lang="en-US" dirty="0"/>
                    </a:p>
                  </a:txBody>
                  <a:tcPr marL="142653" marR="142653"/>
                </a:tc>
              </a:tr>
              <a:tr h="350848">
                <a:tc>
                  <a:txBody>
                    <a:bodyPr/>
                    <a:lstStyle/>
                    <a:p>
                      <a:r>
                        <a:rPr lang="en-US" dirty="0" smtClean="0"/>
                        <a:t>2010</a:t>
                      </a:r>
                      <a:endParaRPr lang="en-US" dirty="0"/>
                    </a:p>
                  </a:txBody>
                  <a:tcPr marL="142653" marR="142653"/>
                </a:tc>
                <a:tc>
                  <a:txBody>
                    <a:bodyPr/>
                    <a:lstStyle/>
                    <a:p>
                      <a:r>
                        <a:rPr lang="en-US" dirty="0" smtClean="0"/>
                        <a:t>4.558</a:t>
                      </a:r>
                      <a:endParaRPr lang="en-US" dirty="0"/>
                    </a:p>
                  </a:txBody>
                  <a:tcPr marL="142653" marR="142653"/>
                </a:tc>
                <a:tc>
                  <a:txBody>
                    <a:bodyPr/>
                    <a:lstStyle/>
                    <a:p>
                      <a:r>
                        <a:rPr lang="en-US" dirty="0" smtClean="0"/>
                        <a:t>4.615</a:t>
                      </a:r>
                      <a:endParaRPr lang="en-US" dirty="0"/>
                    </a:p>
                  </a:txBody>
                  <a:tcPr marL="142653" marR="142653"/>
                </a:tc>
                <a:tc>
                  <a:txBody>
                    <a:bodyPr/>
                    <a:lstStyle/>
                    <a:p>
                      <a:r>
                        <a:rPr lang="en-US" dirty="0" smtClean="0"/>
                        <a:t>4.520</a:t>
                      </a:r>
                      <a:endParaRPr lang="en-US" dirty="0"/>
                    </a:p>
                  </a:txBody>
                  <a:tcPr marL="142653" marR="142653"/>
                </a:tc>
              </a:tr>
              <a:tr h="350848">
                <a:tc>
                  <a:txBody>
                    <a:bodyPr/>
                    <a:lstStyle/>
                    <a:p>
                      <a:r>
                        <a:rPr lang="en-US" dirty="0" smtClean="0"/>
                        <a:t>2011</a:t>
                      </a:r>
                      <a:endParaRPr lang="en-US" dirty="0"/>
                    </a:p>
                  </a:txBody>
                  <a:tcPr marL="142653" marR="142653"/>
                </a:tc>
                <a:tc>
                  <a:txBody>
                    <a:bodyPr/>
                    <a:lstStyle/>
                    <a:p>
                      <a:r>
                        <a:rPr lang="en-US" dirty="0" smtClean="0"/>
                        <a:t>4.558</a:t>
                      </a:r>
                      <a:endParaRPr lang="en-US" dirty="0"/>
                    </a:p>
                  </a:txBody>
                  <a:tcPr marL="142653" marR="142653"/>
                </a:tc>
                <a:tc>
                  <a:txBody>
                    <a:bodyPr/>
                    <a:lstStyle/>
                    <a:p>
                      <a:r>
                        <a:rPr lang="en-US" dirty="0" smtClean="0"/>
                        <a:t>4.619</a:t>
                      </a:r>
                      <a:endParaRPr lang="en-US" dirty="0"/>
                    </a:p>
                  </a:txBody>
                  <a:tcPr marL="142653" marR="142653"/>
                </a:tc>
                <a:tc>
                  <a:txBody>
                    <a:bodyPr/>
                    <a:lstStyle/>
                    <a:p>
                      <a:r>
                        <a:rPr lang="en-US" dirty="0" smtClean="0"/>
                        <a:t>4.514</a:t>
                      </a:r>
                      <a:endParaRPr lang="en-US" dirty="0"/>
                    </a:p>
                  </a:txBody>
                  <a:tcPr marL="142653" marR="142653"/>
                </a:tc>
              </a:tr>
              <a:tr h="350848">
                <a:tc>
                  <a:txBody>
                    <a:bodyPr/>
                    <a:lstStyle/>
                    <a:p>
                      <a:r>
                        <a:rPr lang="en-US" dirty="0" smtClean="0"/>
                        <a:t>2012</a:t>
                      </a:r>
                      <a:endParaRPr lang="en-US" dirty="0"/>
                    </a:p>
                  </a:txBody>
                  <a:tcPr marL="142653" marR="142653"/>
                </a:tc>
                <a:tc>
                  <a:txBody>
                    <a:bodyPr/>
                    <a:lstStyle/>
                    <a:p>
                      <a:r>
                        <a:rPr lang="en-US" dirty="0" smtClean="0"/>
                        <a:t>4.532</a:t>
                      </a:r>
                      <a:endParaRPr lang="en-US" dirty="0"/>
                    </a:p>
                  </a:txBody>
                  <a:tcPr marL="142653" marR="142653"/>
                </a:tc>
                <a:tc>
                  <a:txBody>
                    <a:bodyPr/>
                    <a:lstStyle/>
                    <a:p>
                      <a:r>
                        <a:rPr lang="en-US" dirty="0" smtClean="0"/>
                        <a:t>4.495</a:t>
                      </a:r>
                      <a:endParaRPr lang="en-US" dirty="0"/>
                    </a:p>
                  </a:txBody>
                  <a:tcPr marL="142653" marR="142653"/>
                </a:tc>
                <a:tc>
                  <a:txBody>
                    <a:bodyPr/>
                    <a:lstStyle/>
                    <a:p>
                      <a:r>
                        <a:rPr lang="en-US" dirty="0" smtClean="0"/>
                        <a:t>4.559</a:t>
                      </a:r>
                      <a:endParaRPr lang="en-US" dirty="0"/>
                    </a:p>
                  </a:txBody>
                  <a:tcPr marL="142653" marR="142653"/>
                </a:tc>
              </a:tr>
              <a:tr h="350848">
                <a:tc>
                  <a:txBody>
                    <a:bodyPr/>
                    <a:lstStyle/>
                    <a:p>
                      <a:r>
                        <a:rPr lang="en-US" dirty="0" smtClean="0"/>
                        <a:t>2013</a:t>
                      </a:r>
                    </a:p>
                  </a:txBody>
                  <a:tcPr marL="142653" marR="142653"/>
                </a:tc>
                <a:tc>
                  <a:txBody>
                    <a:bodyPr/>
                    <a:lstStyle/>
                    <a:p>
                      <a:r>
                        <a:rPr lang="en-US" dirty="0" smtClean="0"/>
                        <a:t>4.554</a:t>
                      </a:r>
                      <a:endParaRPr lang="en-US" dirty="0"/>
                    </a:p>
                  </a:txBody>
                  <a:tcPr marL="142653" marR="142653"/>
                </a:tc>
                <a:tc>
                  <a:txBody>
                    <a:bodyPr/>
                    <a:lstStyle/>
                    <a:p>
                      <a:r>
                        <a:rPr lang="en-US" dirty="0" smtClean="0"/>
                        <a:t>4.546</a:t>
                      </a:r>
                      <a:endParaRPr lang="en-US" dirty="0"/>
                    </a:p>
                  </a:txBody>
                  <a:tcPr marL="142653" marR="142653"/>
                </a:tc>
                <a:tc>
                  <a:txBody>
                    <a:bodyPr/>
                    <a:lstStyle/>
                    <a:p>
                      <a:r>
                        <a:rPr lang="en-US" dirty="0" smtClean="0"/>
                        <a:t>4.562</a:t>
                      </a:r>
                      <a:endParaRPr lang="en-US" dirty="0"/>
                    </a:p>
                  </a:txBody>
                  <a:tcPr marL="142653" marR="142653"/>
                </a:tc>
              </a:tr>
              <a:tr h="350848">
                <a:tc>
                  <a:txBody>
                    <a:bodyPr/>
                    <a:lstStyle/>
                    <a:p>
                      <a:r>
                        <a:rPr lang="en-US" dirty="0" smtClean="0"/>
                        <a:t>2014</a:t>
                      </a:r>
                      <a:endParaRPr lang="en-US" dirty="0"/>
                    </a:p>
                  </a:txBody>
                  <a:tcPr marL="142653" marR="142653"/>
                </a:tc>
                <a:tc>
                  <a:txBody>
                    <a:bodyPr/>
                    <a:lstStyle/>
                    <a:p>
                      <a:r>
                        <a:rPr lang="en-US" dirty="0" smtClean="0"/>
                        <a:t>4.622</a:t>
                      </a:r>
                      <a:endParaRPr lang="en-US" dirty="0"/>
                    </a:p>
                  </a:txBody>
                  <a:tcPr marL="142653" marR="142653"/>
                </a:tc>
                <a:tc>
                  <a:txBody>
                    <a:bodyPr/>
                    <a:lstStyle/>
                    <a:p>
                      <a:r>
                        <a:rPr lang="en-US" dirty="0" smtClean="0"/>
                        <a:t>4.631</a:t>
                      </a:r>
                      <a:endParaRPr lang="en-US" dirty="0"/>
                    </a:p>
                  </a:txBody>
                  <a:tcPr marL="142653" marR="142653"/>
                </a:tc>
                <a:tc>
                  <a:txBody>
                    <a:bodyPr/>
                    <a:lstStyle/>
                    <a:p>
                      <a:r>
                        <a:rPr lang="en-US" dirty="0" smtClean="0"/>
                        <a:t>4.610</a:t>
                      </a:r>
                      <a:endParaRPr lang="en-US" dirty="0"/>
                    </a:p>
                  </a:txBody>
                  <a:tcPr marL="142653" marR="142653"/>
                </a:tc>
              </a:tr>
              <a:tr h="350848">
                <a:tc>
                  <a:txBody>
                    <a:bodyPr/>
                    <a:lstStyle/>
                    <a:p>
                      <a:r>
                        <a:rPr lang="en-US" dirty="0" smtClean="0"/>
                        <a:t>2015</a:t>
                      </a:r>
                      <a:endParaRPr lang="en-US" dirty="0"/>
                    </a:p>
                  </a:txBody>
                  <a:tcPr marL="142653" marR="142653"/>
                </a:tc>
                <a:tc>
                  <a:txBody>
                    <a:bodyPr/>
                    <a:lstStyle/>
                    <a:p>
                      <a:r>
                        <a:rPr lang="en-US" dirty="0" smtClean="0"/>
                        <a:t>4.648</a:t>
                      </a:r>
                      <a:endParaRPr lang="en-US" dirty="0"/>
                    </a:p>
                  </a:txBody>
                  <a:tcPr marL="142653" marR="142653"/>
                </a:tc>
                <a:tc>
                  <a:txBody>
                    <a:bodyPr/>
                    <a:lstStyle/>
                    <a:p>
                      <a:r>
                        <a:rPr lang="en-US" dirty="0" smtClean="0"/>
                        <a:t>4.653</a:t>
                      </a:r>
                      <a:endParaRPr lang="en-US" dirty="0"/>
                    </a:p>
                  </a:txBody>
                  <a:tcPr marL="142653" marR="142653"/>
                </a:tc>
                <a:tc>
                  <a:txBody>
                    <a:bodyPr/>
                    <a:lstStyle/>
                    <a:p>
                      <a:r>
                        <a:rPr lang="en-US" dirty="0" smtClean="0"/>
                        <a:t>4.645</a:t>
                      </a:r>
                      <a:endParaRPr lang="en-US" dirty="0"/>
                    </a:p>
                  </a:txBody>
                  <a:tcPr marL="142653" marR="142653"/>
                </a:tc>
              </a:tr>
              <a:tr h="350848">
                <a:tc>
                  <a:txBody>
                    <a:bodyPr/>
                    <a:lstStyle/>
                    <a:p>
                      <a:r>
                        <a:rPr lang="en-US" dirty="0" smtClean="0"/>
                        <a:t>2016</a:t>
                      </a:r>
                      <a:endParaRPr lang="en-US" dirty="0"/>
                    </a:p>
                  </a:txBody>
                  <a:tcPr marL="142653" marR="142653"/>
                </a:tc>
                <a:tc>
                  <a:txBody>
                    <a:bodyPr/>
                    <a:lstStyle/>
                    <a:p>
                      <a:r>
                        <a:rPr lang="en-US" dirty="0" smtClean="0"/>
                        <a:t>4.678</a:t>
                      </a:r>
                      <a:endParaRPr lang="en-US" dirty="0"/>
                    </a:p>
                  </a:txBody>
                  <a:tcPr marL="142653" marR="142653"/>
                </a:tc>
                <a:tc>
                  <a:txBody>
                    <a:bodyPr/>
                    <a:lstStyle/>
                    <a:p>
                      <a:r>
                        <a:rPr lang="en-US" dirty="0" smtClean="0"/>
                        <a:t>4.716</a:t>
                      </a:r>
                      <a:endParaRPr lang="en-US" dirty="0"/>
                    </a:p>
                  </a:txBody>
                  <a:tcPr marL="142653" marR="142653"/>
                </a:tc>
                <a:tc>
                  <a:txBody>
                    <a:bodyPr/>
                    <a:lstStyle/>
                    <a:p>
                      <a:r>
                        <a:rPr lang="en-US" dirty="0" smtClean="0"/>
                        <a:t>4.655</a:t>
                      </a:r>
                      <a:endParaRPr lang="en-US" dirty="0"/>
                    </a:p>
                  </a:txBody>
                  <a:tcPr marL="142653" marR="142653"/>
                </a:tc>
              </a:tr>
              <a:tr h="350848">
                <a:tc>
                  <a:txBody>
                    <a:bodyPr/>
                    <a:lstStyle/>
                    <a:p>
                      <a:r>
                        <a:rPr lang="en-US" dirty="0" smtClean="0"/>
                        <a:t>2017</a:t>
                      </a:r>
                      <a:endParaRPr lang="en-US" dirty="0"/>
                    </a:p>
                  </a:txBody>
                  <a:tcPr marL="142653" marR="142653"/>
                </a:tc>
                <a:tc>
                  <a:txBody>
                    <a:bodyPr/>
                    <a:lstStyle/>
                    <a:p>
                      <a:r>
                        <a:rPr lang="en-US" dirty="0" smtClean="0"/>
                        <a:t>4.660</a:t>
                      </a:r>
                      <a:endParaRPr lang="en-US" dirty="0"/>
                    </a:p>
                  </a:txBody>
                  <a:tcPr marL="142653" marR="142653"/>
                </a:tc>
                <a:tc>
                  <a:txBody>
                    <a:bodyPr/>
                    <a:lstStyle/>
                    <a:p>
                      <a:r>
                        <a:rPr lang="en-US" dirty="0" smtClean="0"/>
                        <a:t>4.737</a:t>
                      </a:r>
                      <a:endParaRPr lang="en-US" dirty="0"/>
                    </a:p>
                  </a:txBody>
                  <a:tcPr marL="142653" marR="142653"/>
                </a:tc>
                <a:tc>
                  <a:txBody>
                    <a:bodyPr/>
                    <a:lstStyle/>
                    <a:p>
                      <a:r>
                        <a:rPr lang="en-US" dirty="0" smtClean="0"/>
                        <a:t>4.588</a:t>
                      </a:r>
                      <a:endParaRPr lang="en-US" dirty="0"/>
                    </a:p>
                  </a:txBody>
                  <a:tcPr marL="142653" marR="142653"/>
                </a:tc>
              </a:tr>
              <a:tr h="350848">
                <a:tc>
                  <a:txBody>
                    <a:bodyPr/>
                    <a:lstStyle/>
                    <a:p>
                      <a:r>
                        <a:rPr lang="en-US" dirty="0" smtClean="0"/>
                        <a:t>2018</a:t>
                      </a:r>
                      <a:endParaRPr lang="en-US" dirty="0"/>
                    </a:p>
                  </a:txBody>
                  <a:tcPr marL="142653" marR="142653"/>
                </a:tc>
                <a:tc>
                  <a:txBody>
                    <a:bodyPr/>
                    <a:lstStyle/>
                    <a:p>
                      <a:r>
                        <a:rPr lang="en-US" dirty="0" smtClean="0"/>
                        <a:t>4.668</a:t>
                      </a:r>
                      <a:endParaRPr lang="en-US" dirty="0"/>
                    </a:p>
                  </a:txBody>
                  <a:tcPr marL="142653" marR="142653"/>
                </a:tc>
                <a:tc>
                  <a:txBody>
                    <a:bodyPr/>
                    <a:lstStyle/>
                    <a:p>
                      <a:r>
                        <a:rPr lang="en-US" dirty="0" smtClean="0"/>
                        <a:t>4.738</a:t>
                      </a:r>
                      <a:endParaRPr lang="en-US" dirty="0"/>
                    </a:p>
                  </a:txBody>
                  <a:tcPr marL="142653" marR="142653"/>
                </a:tc>
                <a:tc>
                  <a:txBody>
                    <a:bodyPr/>
                    <a:lstStyle/>
                    <a:p>
                      <a:r>
                        <a:rPr lang="en-US" dirty="0" smtClean="0"/>
                        <a:t>4.617</a:t>
                      </a:r>
                      <a:endParaRPr lang="en-US" dirty="0"/>
                    </a:p>
                  </a:txBody>
                  <a:tcPr marL="142653" marR="142653"/>
                </a:tc>
              </a:tr>
              <a:tr h="350848">
                <a:tc>
                  <a:txBody>
                    <a:bodyPr/>
                    <a:lstStyle/>
                    <a:p>
                      <a:r>
                        <a:rPr lang="en-US" dirty="0" smtClean="0"/>
                        <a:t>2019</a:t>
                      </a:r>
                      <a:endParaRPr lang="en-US" dirty="0"/>
                    </a:p>
                  </a:txBody>
                  <a:tcPr marL="142653" marR="142653"/>
                </a:tc>
                <a:tc>
                  <a:txBody>
                    <a:bodyPr/>
                    <a:lstStyle/>
                    <a:p>
                      <a:r>
                        <a:rPr lang="en-US" dirty="0" smtClean="0"/>
                        <a:t>4.740</a:t>
                      </a:r>
                      <a:endParaRPr lang="en-US" dirty="0"/>
                    </a:p>
                  </a:txBody>
                  <a:tcPr marL="142653" marR="142653"/>
                </a:tc>
                <a:tc>
                  <a:txBody>
                    <a:bodyPr/>
                    <a:lstStyle/>
                    <a:p>
                      <a:r>
                        <a:rPr lang="en-US" dirty="0" smtClean="0"/>
                        <a:t>4.820</a:t>
                      </a:r>
                      <a:endParaRPr lang="en-US" dirty="0"/>
                    </a:p>
                  </a:txBody>
                  <a:tcPr marL="142653" marR="142653"/>
                </a:tc>
                <a:tc>
                  <a:txBody>
                    <a:bodyPr/>
                    <a:lstStyle/>
                    <a:p>
                      <a:r>
                        <a:rPr lang="en-US" dirty="0" smtClean="0"/>
                        <a:t>4.687</a:t>
                      </a:r>
                      <a:endParaRPr lang="en-US" dirty="0"/>
                    </a:p>
                  </a:txBody>
                  <a:tcPr marL="142653" marR="142653"/>
                </a:tc>
              </a:tr>
            </a:tbl>
          </a:graphicData>
        </a:graphic>
      </p:graphicFrame>
      <p:sp>
        <p:nvSpPr>
          <p:cNvPr id="10" name="Text Placeholder 9"/>
          <p:cNvSpPr>
            <a:spLocks noGrp="1"/>
          </p:cNvSpPr>
          <p:nvPr>
            <p:ph type="body" sz="half" idx="2"/>
          </p:nvPr>
        </p:nvSpPr>
        <p:spPr>
          <a:xfrm>
            <a:off x="457200" y="1435100"/>
            <a:ext cx="4191000" cy="4691063"/>
          </a:xfrm>
        </p:spPr>
        <p:txBody>
          <a:bodyPr>
            <a:noAutofit/>
          </a:bodyPr>
          <a:lstStyle/>
          <a:p>
            <a:pPr>
              <a:buFont typeface="Wingdings" pitchFamily="2" charset="2"/>
              <a:buChar char="§"/>
            </a:pPr>
            <a:r>
              <a:rPr lang="en-US" sz="2000" dirty="0" smtClean="0"/>
              <a:t>Since 2012, the books have been performing well in terms of average 'User Rating', showing an increasing trend. In 2016, though, the trend had a small decrease of 0.018. </a:t>
            </a:r>
          </a:p>
          <a:p>
            <a:pPr>
              <a:buFont typeface="Wingdings" pitchFamily="2" charset="2"/>
              <a:buChar char="§"/>
            </a:pPr>
            <a:r>
              <a:rPr lang="en-US" sz="2000" dirty="0" smtClean="0"/>
              <a:t>In performance per genre, we can see that the small decrease was because of a sloppy performance of Non fiction books that year, decrease from 4.655 to 4.588. </a:t>
            </a:r>
          </a:p>
          <a:p>
            <a:pPr>
              <a:buFont typeface="Wingdings" pitchFamily="2" charset="2"/>
              <a:buChar char="§"/>
            </a:pPr>
            <a:r>
              <a:rPr lang="en-US" sz="2000" dirty="0" smtClean="0"/>
              <a:t>Except from 2012 and 2013, Fiction books have been performing better that Non Fiction books</a:t>
            </a:r>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2400" dirty="0" smtClean="0"/>
              <a:t>User Rating</a:t>
            </a:r>
            <a:br>
              <a:rPr lang="en-US" sz="2400" dirty="0" smtClean="0"/>
            </a:br>
            <a:r>
              <a:rPr lang="en-US" sz="2400" dirty="0" smtClean="0"/>
              <a:t>fiction v/s Non fiction</a:t>
            </a:r>
            <a:endParaRPr lang="en-US" sz="2400" dirty="0"/>
          </a:p>
        </p:txBody>
      </p:sp>
      <p:pic>
        <p:nvPicPr>
          <p:cNvPr id="12" name="Content Placeholder 11" descr="genre rating.png"/>
          <p:cNvPicPr>
            <a:picLocks noGrp="1" noChangeAspect="1"/>
          </p:cNvPicPr>
          <p:nvPr>
            <p:ph idx="1"/>
          </p:nvPr>
        </p:nvPicPr>
        <p:blipFill>
          <a:blip r:embed="rId2"/>
          <a:stretch>
            <a:fillRect/>
          </a:stretch>
        </p:blipFill>
        <p:spPr>
          <a:xfrm>
            <a:off x="457200" y="1676400"/>
            <a:ext cx="8229600" cy="441960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3008313" cy="2438400"/>
          </a:xfrm>
        </p:spPr>
        <p:txBody>
          <a:bodyPr>
            <a:normAutofit/>
          </a:bodyPr>
          <a:lstStyle/>
          <a:p>
            <a:r>
              <a:rPr lang="en-US" sz="2700" b="0" dirty="0" smtClean="0"/>
              <a:t>Finding the author names with Highest user Rating</a:t>
            </a:r>
            <a:br>
              <a:rPr lang="en-US" sz="2700" b="0" dirty="0" smtClean="0"/>
            </a:br>
            <a:r>
              <a:rPr lang="en-US" sz="2200" b="0" dirty="0" smtClean="0"/>
              <a:t/>
            </a:r>
            <a:br>
              <a:rPr lang="en-US" sz="2200" b="0" dirty="0" smtClean="0"/>
            </a:br>
            <a:r>
              <a:rPr lang="en-US" b="0" dirty="0" smtClean="0"/>
              <a:t/>
            </a:r>
            <a:br>
              <a:rPr lang="en-US" b="0" dirty="0" smtClean="0"/>
            </a:br>
            <a:endParaRPr lang="en-US" dirty="0"/>
          </a:p>
        </p:txBody>
      </p:sp>
      <p:sp>
        <p:nvSpPr>
          <p:cNvPr id="6" name="Text Placeholder 5"/>
          <p:cNvSpPr>
            <a:spLocks noGrp="1"/>
          </p:cNvSpPr>
          <p:nvPr>
            <p:ph type="body" sz="half" idx="2"/>
          </p:nvPr>
        </p:nvSpPr>
        <p:spPr>
          <a:xfrm>
            <a:off x="457200" y="2438400"/>
            <a:ext cx="3429000" cy="3687763"/>
          </a:xfrm>
        </p:spPr>
        <p:txBody>
          <a:bodyPr/>
          <a:lstStyle/>
          <a:p>
            <a:pPr fontAlgn="t">
              <a:buFont typeface="Arial" pitchFamily="34" charset="0"/>
              <a:buChar char="•"/>
            </a:pPr>
            <a:r>
              <a:rPr lang="en-US" sz="2400" dirty="0" smtClean="0"/>
              <a:t>Jeff Kinney :57.6</a:t>
            </a:r>
          </a:p>
          <a:p>
            <a:pPr fontAlgn="t">
              <a:buFont typeface="Arial" pitchFamily="34" charset="0"/>
              <a:buChar char="•"/>
            </a:pPr>
            <a:r>
              <a:rPr lang="en-US" sz="2400" dirty="0" smtClean="0"/>
              <a:t>  Rick Riordan: 52.5</a:t>
            </a:r>
          </a:p>
          <a:p>
            <a:pPr fontAlgn="t">
              <a:buFont typeface="Arial" pitchFamily="34" charset="0"/>
              <a:buChar char="•"/>
            </a:pPr>
            <a:r>
              <a:rPr lang="en-US" sz="2400" dirty="0" smtClean="0"/>
              <a:t> Gary Chapman: 52.1 </a:t>
            </a:r>
          </a:p>
          <a:p>
            <a:pPr fontAlgn="t">
              <a:buFont typeface="Arial" pitchFamily="34" charset="0"/>
              <a:buChar char="•"/>
            </a:pPr>
            <a:r>
              <a:rPr lang="en-US" sz="2400" dirty="0" smtClean="0"/>
              <a:t>Suzanne Collins :51.3</a:t>
            </a:r>
          </a:p>
          <a:p>
            <a:pPr fontAlgn="t">
              <a:buFont typeface="Arial" pitchFamily="34" charset="0"/>
              <a:buChar char="•"/>
            </a:pPr>
            <a:r>
              <a:rPr lang="en-US" sz="2400" dirty="0" smtClean="0"/>
              <a:t> American Psychological    Association :45.0</a:t>
            </a:r>
            <a:endParaRPr lang="en-US" sz="2400" b="1" dirty="0" smtClean="0"/>
          </a:p>
          <a:p>
            <a:pPr fontAlgn="t"/>
            <a:endParaRPr lang="en-US" dirty="0" smtClean="0"/>
          </a:p>
          <a:p>
            <a:pPr fontAlgn="t"/>
            <a:endParaRPr lang="en-US" dirty="0" smtClean="0"/>
          </a:p>
          <a:p>
            <a:pPr fontAlgn="t"/>
            <a:endParaRPr lang="en-US" dirty="0" smtClean="0"/>
          </a:p>
          <a:p>
            <a:endParaRPr lang="en-US" dirty="0"/>
          </a:p>
        </p:txBody>
      </p:sp>
      <p:pic>
        <p:nvPicPr>
          <p:cNvPr id="11" name="Content Placeholder 10" descr="author.png"/>
          <p:cNvPicPr>
            <a:picLocks noGrp="1" noChangeAspect="1"/>
          </p:cNvPicPr>
          <p:nvPr>
            <p:ph idx="1"/>
          </p:nvPr>
        </p:nvPicPr>
        <p:blipFill>
          <a:blip r:embed="rId2"/>
          <a:stretch>
            <a:fillRect/>
          </a:stretch>
        </p:blipFill>
        <p:spPr>
          <a:xfrm>
            <a:off x="3793592" y="449430"/>
            <a:ext cx="4674665" cy="550035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Summary of fiction &amp; Non fiction</a:t>
            </a:r>
            <a:endParaRPr lang="en-US" dirty="0"/>
          </a:p>
        </p:txBody>
      </p:sp>
      <p:sp>
        <p:nvSpPr>
          <p:cNvPr id="4" name="Text Placeholder 3"/>
          <p:cNvSpPr>
            <a:spLocks noGrp="1"/>
          </p:cNvSpPr>
          <p:nvPr>
            <p:ph type="body" sz="half" idx="2"/>
          </p:nvPr>
        </p:nvSpPr>
        <p:spPr/>
        <p:txBody>
          <a:bodyPr/>
          <a:lstStyle/>
          <a:p>
            <a:endParaRPr lang="en-US" dirty="0"/>
          </a:p>
        </p:txBody>
      </p:sp>
      <p:pic>
        <p:nvPicPr>
          <p:cNvPr id="5" name="Picture 4" descr="fovrall.png"/>
          <p:cNvPicPr>
            <a:picLocks noChangeAspect="1"/>
          </p:cNvPicPr>
          <p:nvPr/>
        </p:nvPicPr>
        <p:blipFill>
          <a:blip r:embed="rId2"/>
          <a:stretch>
            <a:fillRect/>
          </a:stretch>
        </p:blipFill>
        <p:spPr>
          <a:xfrm>
            <a:off x="3352800" y="1676400"/>
            <a:ext cx="5791200" cy="4419600"/>
          </a:xfrm>
          <a:prstGeom prst="rect">
            <a:avLst/>
          </a:prstGeom>
        </p:spPr>
      </p:pic>
      <p:graphicFrame>
        <p:nvGraphicFramePr>
          <p:cNvPr id="6" name="Table 5"/>
          <p:cNvGraphicFramePr>
            <a:graphicFrameLocks noGrp="1"/>
          </p:cNvGraphicFramePr>
          <p:nvPr/>
        </p:nvGraphicFramePr>
        <p:xfrm>
          <a:off x="457200" y="380995"/>
          <a:ext cx="2819400" cy="5740405"/>
        </p:xfrm>
        <a:graphic>
          <a:graphicData uri="http://schemas.openxmlformats.org/drawingml/2006/table">
            <a:tbl>
              <a:tblPr firstRow="1" bandRow="1">
                <a:tableStyleId>{5C22544A-7EE6-4342-B048-85BDC9FD1C3A}</a:tableStyleId>
              </a:tblPr>
              <a:tblGrid>
                <a:gridCol w="939800"/>
                <a:gridCol w="1004614"/>
                <a:gridCol w="874986"/>
              </a:tblGrid>
              <a:tr h="989725">
                <a:tc>
                  <a:txBody>
                    <a:bodyPr/>
                    <a:lstStyle/>
                    <a:p>
                      <a:r>
                        <a:rPr lang="en-US" dirty="0" smtClean="0"/>
                        <a:t>GENERE</a:t>
                      </a:r>
                      <a:endParaRPr lang="en-US" dirty="0"/>
                    </a:p>
                  </a:txBody>
                  <a:tcPr/>
                </a:tc>
                <a:tc>
                  <a:txBody>
                    <a:bodyPr/>
                    <a:lstStyle/>
                    <a:p>
                      <a:r>
                        <a:rPr lang="en-US" dirty="0" smtClean="0"/>
                        <a:t>FICTION</a:t>
                      </a:r>
                      <a:endParaRPr lang="en-US" dirty="0"/>
                    </a:p>
                  </a:txBody>
                  <a:tcPr/>
                </a:tc>
                <a:tc>
                  <a:txBody>
                    <a:bodyPr/>
                    <a:lstStyle/>
                    <a:p>
                      <a:r>
                        <a:rPr lang="en-US" dirty="0" smtClean="0"/>
                        <a:t>NON FICTION</a:t>
                      </a:r>
                      <a:endParaRPr lang="en-US" dirty="0"/>
                    </a:p>
                  </a:txBody>
                  <a:tcPr/>
                </a:tc>
              </a:tr>
              <a:tr h="395890">
                <a:tc>
                  <a:txBody>
                    <a:bodyPr/>
                    <a:lstStyle/>
                    <a:p>
                      <a:r>
                        <a:rPr lang="en-US" dirty="0" smtClean="0"/>
                        <a:t>YEAR</a:t>
                      </a:r>
                      <a:endParaRPr lang="en-US" dirty="0"/>
                    </a:p>
                  </a:txBody>
                  <a:tcPr/>
                </a:tc>
                <a:tc>
                  <a:txBody>
                    <a:bodyPr/>
                    <a:lstStyle/>
                    <a:p>
                      <a:endParaRPr lang="en-US" dirty="0"/>
                    </a:p>
                  </a:txBody>
                  <a:tcPr/>
                </a:tc>
                <a:tc>
                  <a:txBody>
                    <a:bodyPr/>
                    <a:lstStyle/>
                    <a:p>
                      <a:endParaRPr lang="en-US"/>
                    </a:p>
                  </a:txBody>
                  <a:tcPr/>
                </a:tc>
              </a:tr>
              <a:tr h="395890">
                <a:tc>
                  <a:txBody>
                    <a:bodyPr/>
                    <a:lstStyle/>
                    <a:p>
                      <a:r>
                        <a:rPr lang="en-US" dirty="0" smtClean="0"/>
                        <a:t>2009</a:t>
                      </a:r>
                      <a:endParaRPr lang="en-US" dirty="0"/>
                    </a:p>
                  </a:txBody>
                  <a:tcPr/>
                </a:tc>
                <a:tc>
                  <a:txBody>
                    <a:bodyPr/>
                    <a:lstStyle/>
                    <a:p>
                      <a:r>
                        <a:rPr lang="en-US" dirty="0" smtClean="0"/>
                        <a:t>24</a:t>
                      </a:r>
                      <a:endParaRPr lang="en-US" dirty="0"/>
                    </a:p>
                  </a:txBody>
                  <a:tcPr/>
                </a:tc>
                <a:tc>
                  <a:txBody>
                    <a:bodyPr/>
                    <a:lstStyle/>
                    <a:p>
                      <a:r>
                        <a:rPr lang="en-US" dirty="0" smtClean="0"/>
                        <a:t>26</a:t>
                      </a:r>
                      <a:endParaRPr lang="en-US" dirty="0"/>
                    </a:p>
                  </a:txBody>
                  <a:tcPr/>
                </a:tc>
              </a:tr>
              <a:tr h="395890">
                <a:tc>
                  <a:txBody>
                    <a:bodyPr/>
                    <a:lstStyle/>
                    <a:p>
                      <a:r>
                        <a:rPr lang="en-US" dirty="0" smtClean="0"/>
                        <a:t>2010</a:t>
                      </a:r>
                      <a:endParaRPr lang="en-US" dirty="0"/>
                    </a:p>
                  </a:txBody>
                  <a:tcPr/>
                </a:tc>
                <a:tc>
                  <a:txBody>
                    <a:bodyPr/>
                    <a:lstStyle/>
                    <a:p>
                      <a:r>
                        <a:rPr lang="en-US" dirty="0" smtClean="0"/>
                        <a:t>20</a:t>
                      </a:r>
                      <a:endParaRPr lang="en-US" dirty="0"/>
                    </a:p>
                  </a:txBody>
                  <a:tcPr/>
                </a:tc>
                <a:tc>
                  <a:txBody>
                    <a:bodyPr/>
                    <a:lstStyle/>
                    <a:p>
                      <a:r>
                        <a:rPr lang="en-US" dirty="0" smtClean="0"/>
                        <a:t>30</a:t>
                      </a:r>
                      <a:endParaRPr lang="en-US" dirty="0"/>
                    </a:p>
                  </a:txBody>
                  <a:tcPr/>
                </a:tc>
              </a:tr>
              <a:tr h="395890">
                <a:tc>
                  <a:txBody>
                    <a:bodyPr/>
                    <a:lstStyle/>
                    <a:p>
                      <a:r>
                        <a:rPr lang="en-US" dirty="0" smtClean="0"/>
                        <a:t>2011</a:t>
                      </a:r>
                      <a:endParaRPr lang="en-US" dirty="0"/>
                    </a:p>
                  </a:txBody>
                  <a:tcPr/>
                </a:tc>
                <a:tc>
                  <a:txBody>
                    <a:bodyPr/>
                    <a:lstStyle/>
                    <a:p>
                      <a:r>
                        <a:rPr lang="en-US" dirty="0" smtClean="0"/>
                        <a:t>21</a:t>
                      </a:r>
                      <a:endParaRPr lang="en-US" dirty="0"/>
                    </a:p>
                  </a:txBody>
                  <a:tcPr/>
                </a:tc>
                <a:tc>
                  <a:txBody>
                    <a:bodyPr/>
                    <a:lstStyle/>
                    <a:p>
                      <a:r>
                        <a:rPr lang="en-US" dirty="0" smtClean="0"/>
                        <a:t>29</a:t>
                      </a:r>
                      <a:endParaRPr lang="en-US" dirty="0"/>
                    </a:p>
                  </a:txBody>
                  <a:tcPr/>
                </a:tc>
              </a:tr>
              <a:tr h="395890">
                <a:tc>
                  <a:txBody>
                    <a:bodyPr/>
                    <a:lstStyle/>
                    <a:p>
                      <a:r>
                        <a:rPr lang="en-US" dirty="0" smtClean="0"/>
                        <a:t>2012</a:t>
                      </a:r>
                      <a:endParaRPr lang="en-US" dirty="0"/>
                    </a:p>
                  </a:txBody>
                  <a:tcPr/>
                </a:tc>
                <a:tc>
                  <a:txBody>
                    <a:bodyPr/>
                    <a:lstStyle/>
                    <a:p>
                      <a:r>
                        <a:rPr lang="en-US" dirty="0" smtClean="0"/>
                        <a:t>21</a:t>
                      </a:r>
                      <a:endParaRPr lang="en-US" dirty="0"/>
                    </a:p>
                  </a:txBody>
                  <a:tcPr/>
                </a:tc>
                <a:tc>
                  <a:txBody>
                    <a:bodyPr/>
                    <a:lstStyle/>
                    <a:p>
                      <a:r>
                        <a:rPr lang="en-US" dirty="0" smtClean="0"/>
                        <a:t>29</a:t>
                      </a:r>
                      <a:endParaRPr lang="en-US" dirty="0"/>
                    </a:p>
                  </a:txBody>
                  <a:tcPr/>
                </a:tc>
              </a:tr>
              <a:tr h="395890">
                <a:tc>
                  <a:txBody>
                    <a:bodyPr/>
                    <a:lstStyle/>
                    <a:p>
                      <a:r>
                        <a:rPr lang="en-US" dirty="0" smtClean="0"/>
                        <a:t>2013</a:t>
                      </a:r>
                      <a:endParaRPr lang="en-US" dirty="0"/>
                    </a:p>
                  </a:txBody>
                  <a:tcPr/>
                </a:tc>
                <a:tc>
                  <a:txBody>
                    <a:bodyPr/>
                    <a:lstStyle/>
                    <a:p>
                      <a:r>
                        <a:rPr lang="en-US" dirty="0" smtClean="0"/>
                        <a:t>24</a:t>
                      </a:r>
                      <a:endParaRPr lang="en-US" dirty="0"/>
                    </a:p>
                  </a:txBody>
                  <a:tcPr/>
                </a:tc>
                <a:tc>
                  <a:txBody>
                    <a:bodyPr/>
                    <a:lstStyle/>
                    <a:p>
                      <a:r>
                        <a:rPr lang="en-US" dirty="0" smtClean="0"/>
                        <a:t>26</a:t>
                      </a:r>
                      <a:endParaRPr lang="en-US" dirty="0"/>
                    </a:p>
                  </a:txBody>
                  <a:tcPr/>
                </a:tc>
              </a:tr>
              <a:tr h="395890">
                <a:tc>
                  <a:txBody>
                    <a:bodyPr/>
                    <a:lstStyle/>
                    <a:p>
                      <a:r>
                        <a:rPr lang="en-US" dirty="0" smtClean="0"/>
                        <a:t>2014</a:t>
                      </a:r>
                      <a:endParaRPr lang="en-US" dirty="0"/>
                    </a:p>
                  </a:txBody>
                  <a:tcPr/>
                </a:tc>
                <a:tc>
                  <a:txBody>
                    <a:bodyPr/>
                    <a:lstStyle/>
                    <a:p>
                      <a:r>
                        <a:rPr lang="en-US" dirty="0" smtClean="0"/>
                        <a:t>29</a:t>
                      </a:r>
                      <a:endParaRPr lang="en-US" dirty="0"/>
                    </a:p>
                  </a:txBody>
                  <a:tcPr/>
                </a:tc>
                <a:tc>
                  <a:txBody>
                    <a:bodyPr/>
                    <a:lstStyle/>
                    <a:p>
                      <a:r>
                        <a:rPr lang="en-US" dirty="0" smtClean="0"/>
                        <a:t>21</a:t>
                      </a:r>
                      <a:endParaRPr lang="en-US" dirty="0"/>
                    </a:p>
                  </a:txBody>
                  <a:tcPr/>
                </a:tc>
              </a:tr>
              <a:tr h="395890">
                <a:tc>
                  <a:txBody>
                    <a:bodyPr/>
                    <a:lstStyle/>
                    <a:p>
                      <a:r>
                        <a:rPr lang="en-US" dirty="0" smtClean="0"/>
                        <a:t>2015</a:t>
                      </a:r>
                      <a:endParaRPr lang="en-US" dirty="0"/>
                    </a:p>
                  </a:txBody>
                  <a:tcPr/>
                </a:tc>
                <a:tc>
                  <a:txBody>
                    <a:bodyPr/>
                    <a:lstStyle/>
                    <a:p>
                      <a:r>
                        <a:rPr lang="en-US" dirty="0" smtClean="0"/>
                        <a:t>17</a:t>
                      </a:r>
                      <a:endParaRPr lang="en-US" dirty="0"/>
                    </a:p>
                  </a:txBody>
                  <a:tcPr/>
                </a:tc>
                <a:tc>
                  <a:txBody>
                    <a:bodyPr/>
                    <a:lstStyle/>
                    <a:p>
                      <a:r>
                        <a:rPr lang="en-US" dirty="0" smtClean="0"/>
                        <a:t>33</a:t>
                      </a:r>
                      <a:endParaRPr lang="en-US" dirty="0"/>
                    </a:p>
                  </a:txBody>
                  <a:tcPr/>
                </a:tc>
              </a:tr>
              <a:tr h="395890">
                <a:tc>
                  <a:txBody>
                    <a:bodyPr/>
                    <a:lstStyle/>
                    <a:p>
                      <a:r>
                        <a:rPr lang="en-US" dirty="0" smtClean="0"/>
                        <a:t>2016</a:t>
                      </a:r>
                      <a:endParaRPr lang="en-US" dirty="0"/>
                    </a:p>
                  </a:txBody>
                  <a:tcPr/>
                </a:tc>
                <a:tc>
                  <a:txBody>
                    <a:bodyPr/>
                    <a:lstStyle/>
                    <a:p>
                      <a:r>
                        <a:rPr lang="en-US" dirty="0" smtClean="0"/>
                        <a:t>19</a:t>
                      </a:r>
                      <a:endParaRPr lang="en-US" dirty="0"/>
                    </a:p>
                  </a:txBody>
                  <a:tcPr/>
                </a:tc>
                <a:tc>
                  <a:txBody>
                    <a:bodyPr/>
                    <a:lstStyle/>
                    <a:p>
                      <a:r>
                        <a:rPr lang="en-US" dirty="0" smtClean="0"/>
                        <a:t>31</a:t>
                      </a:r>
                      <a:endParaRPr lang="en-US" dirty="0"/>
                    </a:p>
                  </a:txBody>
                  <a:tcPr/>
                </a:tc>
              </a:tr>
              <a:tr h="395890">
                <a:tc>
                  <a:txBody>
                    <a:bodyPr/>
                    <a:lstStyle/>
                    <a:p>
                      <a:r>
                        <a:rPr lang="en-US" dirty="0" smtClean="0"/>
                        <a:t>2017</a:t>
                      </a:r>
                      <a:endParaRPr lang="en-US" dirty="0"/>
                    </a:p>
                  </a:txBody>
                  <a:tcPr/>
                </a:tc>
                <a:tc>
                  <a:txBody>
                    <a:bodyPr/>
                    <a:lstStyle/>
                    <a:p>
                      <a:r>
                        <a:rPr lang="en-US" dirty="0" smtClean="0"/>
                        <a:t>24</a:t>
                      </a:r>
                      <a:endParaRPr lang="en-US" dirty="0"/>
                    </a:p>
                  </a:txBody>
                  <a:tcPr/>
                </a:tc>
                <a:tc>
                  <a:txBody>
                    <a:bodyPr/>
                    <a:lstStyle/>
                    <a:p>
                      <a:r>
                        <a:rPr lang="en-US" dirty="0" smtClean="0"/>
                        <a:t>26</a:t>
                      </a:r>
                      <a:endParaRPr lang="en-US" dirty="0"/>
                    </a:p>
                  </a:txBody>
                  <a:tcPr/>
                </a:tc>
              </a:tr>
              <a:tr h="395890">
                <a:tc>
                  <a:txBody>
                    <a:bodyPr/>
                    <a:lstStyle/>
                    <a:p>
                      <a:r>
                        <a:rPr lang="en-US" dirty="0" smtClean="0"/>
                        <a:t>2018</a:t>
                      </a:r>
                      <a:endParaRPr lang="en-US" dirty="0"/>
                    </a:p>
                  </a:txBody>
                  <a:tcPr/>
                </a:tc>
                <a:tc>
                  <a:txBody>
                    <a:bodyPr/>
                    <a:lstStyle/>
                    <a:p>
                      <a:r>
                        <a:rPr lang="en-US" dirty="0" smtClean="0"/>
                        <a:t>21</a:t>
                      </a:r>
                      <a:endParaRPr lang="en-US" dirty="0"/>
                    </a:p>
                  </a:txBody>
                  <a:tcPr/>
                </a:tc>
                <a:tc>
                  <a:txBody>
                    <a:bodyPr/>
                    <a:lstStyle/>
                    <a:p>
                      <a:r>
                        <a:rPr lang="en-US" dirty="0" smtClean="0"/>
                        <a:t>29</a:t>
                      </a:r>
                      <a:endParaRPr lang="en-US" dirty="0"/>
                    </a:p>
                  </a:txBody>
                  <a:tcPr/>
                </a:tc>
              </a:tr>
              <a:tr h="395890">
                <a:tc>
                  <a:txBody>
                    <a:bodyPr/>
                    <a:lstStyle/>
                    <a:p>
                      <a:r>
                        <a:rPr lang="en-US" dirty="0" smtClean="0"/>
                        <a:t>2019</a:t>
                      </a:r>
                      <a:endParaRPr lang="en-US" dirty="0"/>
                    </a:p>
                  </a:txBody>
                  <a:tcPr/>
                </a:tc>
                <a:tc>
                  <a:txBody>
                    <a:bodyPr/>
                    <a:lstStyle/>
                    <a:p>
                      <a:r>
                        <a:rPr lang="en-US" dirty="0" smtClean="0"/>
                        <a:t>20</a:t>
                      </a:r>
                      <a:endParaRPr lang="en-US" dirty="0"/>
                    </a:p>
                  </a:txBody>
                  <a:tcPr/>
                </a:tc>
                <a:tc>
                  <a:txBody>
                    <a:bodyPr/>
                    <a:lstStyle/>
                    <a:p>
                      <a:r>
                        <a:rPr lang="en-US" dirty="0" smtClean="0"/>
                        <a:t>30</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TotalTime>
  <Words>881</Words>
  <Application>Microsoft Office PowerPoint</Application>
  <PresentationFormat>On-screen Show (4:3)</PresentationFormat>
  <Paragraphs>276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AMAZON TOP SELLING BOOKS FROM 2009 TO 2019-ANALYSIS                                                                                                                    nam</vt:lpstr>
      <vt:lpstr>INTRODUCTION</vt:lpstr>
      <vt:lpstr>FEATURES OF THE DATASET</vt:lpstr>
      <vt:lpstr>User Rating</vt:lpstr>
      <vt:lpstr>Genre of Books</vt:lpstr>
      <vt:lpstr>What is the Genre performance as per User rating</vt:lpstr>
      <vt:lpstr>User Rating fiction v/s Non fiction</vt:lpstr>
      <vt:lpstr>Finding the author names with Highest user Rating   </vt:lpstr>
      <vt:lpstr>Slide 9</vt:lpstr>
      <vt:lpstr>Does price effect User Rating?</vt:lpstr>
      <vt:lpstr>Trends over the Year</vt:lpstr>
      <vt:lpstr> </vt:lpstr>
      <vt:lpstr>Top 3 Based on Highest selling price in Amazon’s catalogue</vt:lpstr>
      <vt:lpstr>Top 3 Based on Highest Reviews Given in Amazon’s catalogue</vt:lpstr>
      <vt:lpstr>The Graph shows details of  Top 3 Books on the Category of Rating, Review and Price </vt:lpstr>
      <vt:lpstr>Correlation matix using Heatmap</vt:lpstr>
      <vt:lpstr>      Which are the free books with the best rating? </vt:lpstr>
      <vt:lpstr>Does the Name of Books affect User Rating</vt:lpstr>
      <vt:lpstr>Conclusion</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TOP SELLING BOOKS FROM 2009 TO 2019-ANALYSIS</dc:title>
  <dc:creator>User</dc:creator>
  <cp:lastModifiedBy>User</cp:lastModifiedBy>
  <cp:revision>75</cp:revision>
  <dcterms:created xsi:type="dcterms:W3CDTF">2021-07-28T21:32:27Z</dcterms:created>
  <dcterms:modified xsi:type="dcterms:W3CDTF">2021-08-04T01:55:18Z</dcterms:modified>
</cp:coreProperties>
</file>