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9u5t2MRqPJgv/pqETH9KafIFy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6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6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2" name="Google Shape;22;p16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3" name="Google Shape;23;p16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6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6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8" name="Google Shape;58;p15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0" name="Google Shape;60;p15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1" name="Google Shape;61;p15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63" name="Google Shape;63;p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4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4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9" name="Google Shape;9;p14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4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3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Google Shape;39;p1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Google Shape;40;p13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Google Shape;41;p1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Google Shape;42;p13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43" name="Google Shape;43;p13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44" name="Google Shape;44;p13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5" name="Google Shape;175;p1" descr="Graph on document with pen"/>
          <p:cNvPicPr preferRelativeResize="0"/>
          <p:nvPr/>
        </p:nvPicPr>
        <p:blipFill rotWithShape="1">
          <a:blip r:embed="rId3">
            <a:alphaModFix amt="40000"/>
          </a:blip>
          <a:srcRect t="983" r="-2" b="14618"/>
          <a:stretch/>
        </p:blipFill>
        <p:spPr>
          <a:xfrm>
            <a:off x="-79899" y="-93746"/>
            <a:ext cx="1236482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/>
              <a:t>   </a:t>
            </a:r>
            <a:endParaRPr/>
          </a:p>
        </p:txBody>
      </p:sp>
      <p:sp>
        <p:nvSpPr>
          <p:cNvPr id="177" name="Google Shape;177;p1"/>
          <p:cNvSpPr txBox="1">
            <a:spLocks noGrp="1"/>
          </p:cNvSpPr>
          <p:nvPr>
            <p:ph type="subTitle" idx="1"/>
          </p:nvPr>
        </p:nvSpPr>
        <p:spPr>
          <a:xfrm>
            <a:off x="2740475" y="2685999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38062"/>
              <a:buNone/>
            </a:pPr>
            <a:r>
              <a:rPr lang="en-US" cap="none"/>
              <a:t> </a:t>
            </a:r>
            <a:r>
              <a:rPr lang="en-US" sz="7200" cap="none"/>
              <a:t>WIDS DATATHON 2020</a:t>
            </a:r>
            <a:r>
              <a:rPr lang="en-US" sz="8000" cap="none"/>
              <a:t> </a:t>
            </a:r>
            <a:endParaRPr sz="8000"/>
          </a:p>
          <a:p>
            <a:pPr marL="0" lvl="0" indent="0" algn="r" rtl="0">
              <a:spcBef>
                <a:spcPts val="894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>
            <a:spLocks noGrp="1"/>
          </p:cNvSpPr>
          <p:nvPr>
            <p:ph type="title"/>
          </p:nvPr>
        </p:nvSpPr>
        <p:spPr>
          <a:xfrm>
            <a:off x="1322948" y="0"/>
            <a:ext cx="4073806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 sz="6000">
                <a:solidFill>
                  <a:schemeClr val="lt1"/>
                </a:solidFill>
              </a:rPr>
              <a:t>Output: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10"/>
          <p:cNvSpPr txBox="1">
            <a:spLocks noGrp="1"/>
          </p:cNvSpPr>
          <p:nvPr>
            <p:ph type="body" idx="1"/>
          </p:nvPr>
        </p:nvSpPr>
        <p:spPr>
          <a:xfrm>
            <a:off x="1902433" y="1315569"/>
            <a:ext cx="10018713" cy="48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i="0">
              <a:solidFill>
                <a:schemeClr val="lt1"/>
              </a:solidFill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70" name="Google Shape;270;p10"/>
          <p:cNvPicPr preferRelativeResize="0"/>
          <p:nvPr/>
        </p:nvPicPr>
        <p:blipFill rotWithShape="1">
          <a:blip r:embed="rId3">
            <a:alphaModFix/>
          </a:blip>
          <a:srcRect b="52726"/>
          <a:stretch/>
        </p:blipFill>
        <p:spPr>
          <a:xfrm>
            <a:off x="2682140" y="2305455"/>
            <a:ext cx="7765366" cy="361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body" idx="1"/>
          </p:nvPr>
        </p:nvSpPr>
        <p:spPr>
          <a:xfrm>
            <a:off x="1902433" y="1315569"/>
            <a:ext cx="10018713" cy="48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 i="0">
              <a:solidFill>
                <a:schemeClr val="lt1"/>
              </a:solidFill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 b="50263"/>
          <a:stretch/>
        </p:blipFill>
        <p:spPr>
          <a:xfrm>
            <a:off x="2172509" y="376849"/>
            <a:ext cx="7302231" cy="295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 b="56363"/>
          <a:stretch/>
        </p:blipFill>
        <p:spPr>
          <a:xfrm>
            <a:off x="4385552" y="3645344"/>
            <a:ext cx="7302231" cy="295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90" name="Google Shape;290;p12"/>
          <p:cNvGrpSpPr/>
          <p:nvPr/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91" name="Google Shape;291;p1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2" name="Google Shape;292;p1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3" name="Google Shape;293;p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4" name="Google Shape;294;p1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95" name="Google Shape;295;p1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6" name="Google Shape;296;p1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97" name="Google Shape;297;p12"/>
          <p:cNvSpPr txBox="1">
            <a:spLocks noGrp="1"/>
          </p:cNvSpPr>
          <p:nvPr>
            <p:ph type="title"/>
          </p:nvPr>
        </p:nvSpPr>
        <p:spPr>
          <a:xfrm>
            <a:off x="3397118" y="2665141"/>
            <a:ext cx="7411825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 sz="6000"/>
              <a:t>THANK  YOU</a:t>
            </a:r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body" idx="1"/>
          </p:nvPr>
        </p:nvSpPr>
        <p:spPr>
          <a:xfrm>
            <a:off x="1362019" y="-1068659"/>
            <a:ext cx="7243603" cy="271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10"/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84" name="Google Shape;184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85" name="Google Shape;185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6" name="Google Shape;186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7" name="Google Shape;187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88" name="Google Shape;188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89" name="Google Shape;189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0" name="Google Shape;190;p2"/>
          <p:cNvSpPr/>
          <p:nvPr/>
        </p:nvSpPr>
        <p:spPr>
          <a:xfrm>
            <a:off x="648929" y="667808"/>
            <a:ext cx="10894142" cy="5580592"/>
          </a:xfrm>
          <a:prstGeom prst="rect">
            <a:avLst/>
          </a:prstGeom>
          <a:solidFill>
            <a:schemeClr val="dk2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 sz="3600"/>
              <a:t>PROBLEM STATEMENT  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 sz="3600"/>
              <a:t>  </a:t>
            </a:r>
            <a:endParaRPr sz="3600"/>
          </a:p>
        </p:txBody>
      </p:sp>
      <p:cxnSp>
        <p:nvCxnSpPr>
          <p:cNvPr id="192" name="Google Shape;192;p2"/>
          <p:cNvCxnSpPr/>
          <p:nvPr/>
        </p:nvCxnSpPr>
        <p:spPr>
          <a:xfrm>
            <a:off x="4654295" y="1920240"/>
            <a:ext cx="0" cy="301752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"/>
          <p:cNvSpPr txBox="1">
            <a:spLocks noGrp="1"/>
          </p:cNvSpPr>
          <p:nvPr>
            <p:ph type="body" idx="1"/>
          </p:nvPr>
        </p:nvSpPr>
        <p:spPr>
          <a:xfrm>
            <a:off x="5007932" y="1020932"/>
            <a:ext cx="6408751" cy="50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cap="none"/>
              <a:t>THE CHALLENGE IS TO CREATE A MODEL THAT USES DATA FROM THE FIRST 24 HOURS OF INTENSIVE CARE TO PREDICT PATIENTS SURVIVAL. 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9" name="Google Shape;199;p3"/>
          <p:cNvGrpSpPr/>
          <p:nvPr/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00" name="Google Shape;200;p3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01" name="Google Shape;201;p3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2" name="Google Shape;202;p3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3" name="Google Shape;203;p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04" name="Google Shape;204;p3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05" name="Google Shape;205;p3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06" name="Google Shape;206;p3"/>
          <p:cNvSpPr/>
          <p:nvPr/>
        </p:nvSpPr>
        <p:spPr>
          <a:xfrm>
            <a:off x="648929" y="667808"/>
            <a:ext cx="10894142" cy="5580592"/>
          </a:xfrm>
          <a:prstGeom prst="rect">
            <a:avLst/>
          </a:prstGeom>
          <a:solidFill>
            <a:schemeClr val="dk2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3"/>
          <p:cNvSpPr txBox="1"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 sz="3600"/>
              <a:t>TYPE OF THE DATA SET &amp;SIZE OF THE DATA SET</a:t>
            </a:r>
            <a:endParaRPr sz="3600"/>
          </a:p>
        </p:txBody>
      </p:sp>
      <p:cxnSp>
        <p:nvCxnSpPr>
          <p:cNvPr id="208" name="Google Shape;208;p3"/>
          <p:cNvCxnSpPr/>
          <p:nvPr/>
        </p:nvCxnSpPr>
        <p:spPr>
          <a:xfrm>
            <a:off x="4654295" y="1920240"/>
            <a:ext cx="0" cy="301752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3"/>
          <p:cNvSpPr txBox="1">
            <a:spLocks noGrp="1"/>
          </p:cNvSpPr>
          <p:nvPr>
            <p:ph type="body" idx="1"/>
          </p:nvPr>
        </p:nvSpPr>
        <p:spPr>
          <a:xfrm>
            <a:off x="5007931" y="941033"/>
            <a:ext cx="6453139" cy="506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type of data set we are considering is Training data set 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 Training data set in Machine learning is used to create a model 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 This data set helps to reach the ultimate goal of predicting the results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SIZE OF THE DATA SET : The given data set contains of 186 rows and 186 columns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15" name="Google Shape;215;p4"/>
          <p:cNvGrpSpPr/>
          <p:nvPr/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16" name="Google Shape;216;p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17" name="Google Shape;217;p4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8" name="Google Shape;218;p4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9" name="Google Shape;219;p4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20" name="Google Shape;220;p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21" name="Google Shape;221;p4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2" name="Google Shape;222;p4"/>
          <p:cNvSpPr/>
          <p:nvPr/>
        </p:nvSpPr>
        <p:spPr>
          <a:xfrm>
            <a:off x="648929" y="667808"/>
            <a:ext cx="10894142" cy="5580592"/>
          </a:xfrm>
          <a:prstGeom prst="rect">
            <a:avLst/>
          </a:prstGeom>
          <a:solidFill>
            <a:schemeClr val="dk2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438526" y="1419848"/>
            <a:ext cx="4070359" cy="35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 sz="3600"/>
              <a:t>DATA</a:t>
            </a:r>
            <a:br>
              <a:rPr lang="en-US" sz="3600"/>
            </a:br>
            <a:r>
              <a:rPr lang="en-US" sz="3600"/>
              <a:t>UNDERSTANDING</a:t>
            </a:r>
            <a:endParaRPr/>
          </a:p>
        </p:txBody>
      </p:sp>
      <p:cxnSp>
        <p:nvCxnSpPr>
          <p:cNvPr id="224" name="Google Shape;224;p4"/>
          <p:cNvCxnSpPr/>
          <p:nvPr/>
        </p:nvCxnSpPr>
        <p:spPr>
          <a:xfrm>
            <a:off x="4654295" y="1920240"/>
            <a:ext cx="0" cy="301752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4"/>
          <p:cNvSpPr txBox="1">
            <a:spLocks noGrp="1"/>
          </p:cNvSpPr>
          <p:nvPr>
            <p:ph type="body" idx="1"/>
          </p:nvPr>
        </p:nvSpPr>
        <p:spPr>
          <a:xfrm>
            <a:off x="5007932" y="1613783"/>
            <a:ext cx="6257828" cy="43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 Datathon has already provided us a data from more than 1,30,000 hospitals.</a:t>
            </a:r>
            <a:endParaRPr/>
          </a:p>
          <a:p>
            <a:pPr marL="285750" lvl="0" indent="-81343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All the information is from intensive care unit visits from patients spanning a one year time frame. 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 data provided is from different parts of the world like Argentina, Sri Lanka, New Zealand, Brazil and more than 200 hospitals in  US. </a:t>
            </a:r>
            <a:endParaRPr/>
          </a:p>
          <a:p>
            <a:pPr marL="285750" lvl="0" indent="-115411" algn="l" rtl="0"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endParaRPr sz="2000"/>
          </a:p>
          <a:p>
            <a:pPr marL="285750" lvl="0" indent="-115411" algn="l" rtl="0"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31" name="Google Shape;231;p5"/>
          <p:cNvGrpSpPr/>
          <p:nvPr/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32" name="Google Shape;232;p5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3" name="Google Shape;233;p5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4" name="Google Shape;234;p5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5" name="Google Shape;235;p5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36" name="Google Shape;236;p5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37" name="Google Shape;237;p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38" name="Google Shape;238;p5"/>
          <p:cNvSpPr txBox="1">
            <a:spLocks noGrp="1"/>
          </p:cNvSpPr>
          <p:nvPr>
            <p:ph type="body" idx="1"/>
          </p:nvPr>
        </p:nvSpPr>
        <p:spPr>
          <a:xfrm>
            <a:off x="204186" y="177552"/>
            <a:ext cx="10173810" cy="607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Our data set contains 186 rows and 186 columns containing patient details and his/her medical history 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 In this 186 rows we are going to choose the details which we will be using in development to the module to determine the survival of the patient.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plan is to consider the details about his health  like  height, weight, white blood cells,  glucose content, creatinine content ,heart rate etc.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 We are in thought of choosing 30 – 40 rows among the 186 rows and considering all the columns. </a:t>
            </a:r>
            <a:endParaRPr/>
          </a:p>
          <a:p>
            <a:pPr marL="285750" lvl="0" indent="-120015" algn="l" rtl="0"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sz="1800"/>
          </a:p>
        </p:txBody>
      </p: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 rot="10800000" flipH="1">
            <a:off x="2249065" y="-1091812"/>
            <a:ext cx="7729728" cy="9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4432395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US" sz="4800">
                <a:solidFill>
                  <a:schemeClr val="lt1"/>
                </a:solidFill>
              </a:rPr>
              <a:t>MODELS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4800">
                <a:solidFill>
                  <a:schemeClr val="lt1"/>
                </a:solidFill>
              </a:rPr>
              <a:t>USED</a:t>
            </a:r>
            <a:r>
              <a:rPr lang="en-US"/>
              <a:t>:</a:t>
            </a:r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1"/>
          </p:nvPr>
        </p:nvSpPr>
        <p:spPr>
          <a:xfrm>
            <a:off x="2001044" y="1739152"/>
            <a:ext cx="10018713" cy="370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331470" algn="l" rtl="0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solidFill>
                  <a:schemeClr val="lt1"/>
                </a:solidFill>
              </a:rPr>
              <a:t>Linear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regression</a:t>
            </a:r>
            <a:endParaRPr/>
          </a:p>
          <a:p>
            <a:pPr marL="285750" lvl="0" indent="-331470" algn="l" rtl="0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solidFill>
                  <a:schemeClr val="lt1"/>
                </a:solidFill>
              </a:rPr>
              <a:t>Random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Forest</a:t>
            </a:r>
            <a:endParaRPr/>
          </a:p>
          <a:p>
            <a:pPr marL="285750" lvl="0" indent="-331470" algn="l" rtl="0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solidFill>
                  <a:schemeClr val="lt1"/>
                </a:solidFill>
              </a:rPr>
              <a:t>XGBoost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1484312" y="67235"/>
            <a:ext cx="596536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 sz="6000">
                <a:solidFill>
                  <a:schemeClr val="lt1"/>
                </a:solidFill>
              </a:rPr>
              <a:t>Linear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6000">
                <a:solidFill>
                  <a:schemeClr val="lt1"/>
                </a:solidFill>
              </a:rPr>
              <a:t>Regression: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1645676" y="1326776"/>
            <a:ext cx="10018713" cy="4347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b="0" i="0" dirty="0">
                <a:solidFill>
                  <a:schemeClr val="lt1"/>
                </a:solidFill>
              </a:rPr>
              <a:t>Regression models a target prediction value based on independent variables</a:t>
            </a:r>
            <a:r>
              <a:rPr lang="en-US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0" i="0" dirty="0">
                <a:solidFill>
                  <a:schemeClr val="lt1"/>
                </a:solidFill>
              </a:rPr>
              <a:t>So, this regression technique finds out a linear relationship between x (input) and y(output). Hence, the name is Linear Regression.</a:t>
            </a:r>
            <a:endParaRPr lang="en-US" dirty="0">
              <a:solidFill>
                <a:schemeClr val="lt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solidFill>
                  <a:schemeClr val="lt1"/>
                </a:solidFill>
              </a:rPr>
              <a:t>Linear Regression always  gives us  minimum accuracy.</a:t>
            </a: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solidFill>
                  <a:schemeClr val="lt1"/>
                </a:solidFill>
              </a:rPr>
              <a:t>We acquired an accuracy of 25 %. </a:t>
            </a:r>
            <a:endParaRPr b="0" i="0" dirty="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1322947" y="0"/>
            <a:ext cx="5445407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 sz="6000">
                <a:solidFill>
                  <a:schemeClr val="lt1"/>
                </a:solidFill>
              </a:rPr>
              <a:t>Random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6000">
                <a:solidFill>
                  <a:schemeClr val="lt1"/>
                </a:solidFill>
              </a:rPr>
              <a:t>Forest</a:t>
            </a:r>
            <a:r>
              <a:rPr lang="en-US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8"/>
          <p:cNvSpPr txBox="1">
            <a:spLocks noGrp="1"/>
          </p:cNvSpPr>
          <p:nvPr>
            <p:ph type="body" idx="1"/>
          </p:nvPr>
        </p:nvSpPr>
        <p:spPr>
          <a:xfrm>
            <a:off x="1902433" y="1315569"/>
            <a:ext cx="10018713" cy="48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b="0" i="0" dirty="0">
                <a:solidFill>
                  <a:schemeClr val="lt1"/>
                </a:solidFill>
              </a:rPr>
              <a:t>Random forest is </a:t>
            </a:r>
            <a:r>
              <a:rPr lang="en-US" dirty="0">
                <a:solidFill>
                  <a:schemeClr val="lt1"/>
                </a:solidFill>
              </a:rPr>
              <a:t>a</a:t>
            </a:r>
            <a:r>
              <a:rPr lang="en-US" b="0" i="0" dirty="0">
                <a:solidFill>
                  <a:schemeClr val="lt1"/>
                </a:solidFill>
              </a:rPr>
              <a:t> </a:t>
            </a:r>
            <a:r>
              <a:rPr lang="en-US" dirty="0">
                <a:solidFill>
                  <a:schemeClr val="lt1"/>
                </a:solidFill>
              </a:rPr>
              <a:t>Supervised Machine Learning Algorithm</a:t>
            </a:r>
            <a:r>
              <a:rPr lang="en-US" b="0" i="0" dirty="0">
                <a:solidFill>
                  <a:schemeClr val="lt1"/>
                </a:solidFill>
              </a:rPr>
              <a:t> that is </a:t>
            </a:r>
            <a:r>
              <a:rPr lang="en-US" dirty="0">
                <a:solidFill>
                  <a:schemeClr val="lt1"/>
                </a:solidFill>
              </a:rPr>
              <a:t>used widely in Classification and Regression problems</a:t>
            </a:r>
            <a:r>
              <a:rPr lang="en-US" b="0" i="0" dirty="0">
                <a:solidFill>
                  <a:schemeClr val="lt1"/>
                </a:solidFill>
              </a:rPr>
              <a:t>.</a:t>
            </a:r>
            <a:endParaRPr dirty="0"/>
          </a:p>
          <a:p>
            <a:pPr marL="285750" lvl="0" indent="-340994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solidFill>
                  <a:schemeClr val="lt1"/>
                </a:solidFill>
              </a:rPr>
              <a:t>One of the most important features of the Random Forest Algorithm is that it can handle the data set containing continuous variables. </a:t>
            </a:r>
          </a:p>
          <a:p>
            <a:pPr marL="285750" lvl="0" indent="-340994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solidFill>
                  <a:schemeClr val="lt1"/>
                </a:solidFill>
              </a:rPr>
              <a:t>Using Random Forest Algorithm the accuracy we obtained is 92 %.</a:t>
            </a:r>
            <a:endParaRPr dirty="0">
              <a:solidFill>
                <a:schemeClr val="lt1"/>
              </a:solidFill>
            </a:endParaRPr>
          </a:p>
          <a:p>
            <a:pPr marL="28575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1322948" y="0"/>
            <a:ext cx="4073806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 sz="6000">
                <a:solidFill>
                  <a:schemeClr val="lt1"/>
                </a:solidFill>
              </a:rPr>
              <a:t>XGBoost: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9"/>
          <p:cNvSpPr txBox="1">
            <a:spLocks noGrp="1"/>
          </p:cNvSpPr>
          <p:nvPr>
            <p:ph type="body" idx="1"/>
          </p:nvPr>
        </p:nvSpPr>
        <p:spPr>
          <a:xfrm>
            <a:off x="1902433" y="1315569"/>
            <a:ext cx="10018713" cy="48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XGBoost</a:t>
            </a:r>
            <a:r>
              <a:rPr lang="en-US" dirty="0">
                <a:solidFill>
                  <a:schemeClr val="lt1"/>
                </a:solidFill>
              </a:rPr>
              <a:t> provides parallel tree boosting and is the leading machine learning library for regression, classification and ranking problems.</a:t>
            </a:r>
            <a:endParaRPr dirty="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i="0" dirty="0" err="1">
                <a:solidFill>
                  <a:schemeClr val="lt1"/>
                </a:solidFill>
              </a:rPr>
              <a:t>XG</a:t>
            </a:r>
            <a:r>
              <a:rPr lang="en-US" dirty="0" err="1">
                <a:solidFill>
                  <a:schemeClr val="lt1"/>
                </a:solidFill>
              </a:rPr>
              <a:t>Boost</a:t>
            </a:r>
            <a:r>
              <a:rPr lang="en-US" dirty="0">
                <a:solidFill>
                  <a:schemeClr val="lt1"/>
                </a:solidFill>
              </a:rPr>
              <a:t> is efficient implementation of gradient boosting that can be used for regression predictive modeling.</a:t>
            </a: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>
                <a:solidFill>
                  <a:schemeClr val="lt1"/>
                </a:solidFill>
              </a:rPr>
              <a:t>We acquired an accuracy of 93 %. </a:t>
            </a:r>
            <a:endParaRPr dirty="0">
              <a:solidFill>
                <a:schemeClr val="lt1"/>
              </a:solidFill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>
              <a:solidFill>
                <a:schemeClr val="lt1"/>
              </a:solidFill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>
              <a:solidFill>
                <a:schemeClr val="lt1"/>
              </a:solidFill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433</Words>
  <Application>Microsoft Office PowerPoint</Application>
  <PresentationFormat>Widescreen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Corbel</vt:lpstr>
      <vt:lpstr>Arial</vt:lpstr>
      <vt:lpstr>Inter</vt:lpstr>
      <vt:lpstr>Parallax</vt:lpstr>
      <vt:lpstr>Parallax</vt:lpstr>
      <vt:lpstr>   </vt:lpstr>
      <vt:lpstr>PROBLEM STATEMENT     </vt:lpstr>
      <vt:lpstr>TYPE OF THE DATA SET &amp;SIZE OF THE DATA SET</vt:lpstr>
      <vt:lpstr>DATA UNDERSTANDING</vt:lpstr>
      <vt:lpstr>PowerPoint Presentation</vt:lpstr>
      <vt:lpstr>MODELS USED:</vt:lpstr>
      <vt:lpstr>Linear Regression:</vt:lpstr>
      <vt:lpstr>Random Forest:</vt:lpstr>
      <vt:lpstr>XGBoost:</vt:lpstr>
      <vt:lpstr>Output:</vt:lpstr>
      <vt:lpstr>PowerPoint Presentation</vt:lpstr>
      <vt:lpstr>THANK 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  </dc:title>
  <dc:creator>sahithi sri namilikonda</dc:creator>
  <cp:lastModifiedBy>Manvitha Nagothu</cp:lastModifiedBy>
  <cp:revision>2</cp:revision>
  <dcterms:created xsi:type="dcterms:W3CDTF">2022-04-24T13:02:18Z</dcterms:created>
  <dcterms:modified xsi:type="dcterms:W3CDTF">2022-07-25T05:46:30Z</dcterms:modified>
</cp:coreProperties>
</file>