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BA289-18A3-49EF-A6FB-92B795B668F1}" type="datetimeFigureOut">
              <a:rPr lang="en-IN" smtClean="0"/>
              <a:t>21-08-2020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A3D52-014E-48F9-8AC2-77207EE93F25}" type="slidenum">
              <a:rPr lang="en-IN" smtClean="0"/>
              <a:t>‹#›</a:t>
            </a:fld>
            <a:endParaRPr lang="en-IN"/>
          </a:p>
        </p:txBody>
      </p:sp>
    </p:spTree>
    <p:extLst>
      <p:ext uri="{BB962C8B-B14F-4D97-AF65-F5344CB8AC3E}">
        <p14:creationId xmlns:p14="http://schemas.microsoft.com/office/powerpoint/2010/main" val="1712193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A3D52-014E-48F9-8AC2-77207EE93F25}" type="slidenum">
              <a:rPr lang="en-IN" smtClean="0"/>
              <a:t>2</a:t>
            </a:fld>
            <a:endParaRPr lang="en-IN"/>
          </a:p>
        </p:txBody>
      </p:sp>
    </p:spTree>
    <p:extLst>
      <p:ext uri="{BB962C8B-B14F-4D97-AF65-F5344CB8AC3E}">
        <p14:creationId xmlns:p14="http://schemas.microsoft.com/office/powerpoint/2010/main" val="209963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9568A-575A-4608-80FF-E7DB773A04C6}"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C4A3D-14FF-4039-8C83-115D5DAAA77B}" type="slidenum">
              <a:rPr lang="en-IN" smtClean="0"/>
              <a:t>‹#›</a:t>
            </a:fld>
            <a:endParaRPr lang="en-IN"/>
          </a:p>
        </p:txBody>
      </p:sp>
    </p:spTree>
    <p:extLst>
      <p:ext uri="{BB962C8B-B14F-4D97-AF65-F5344CB8AC3E}">
        <p14:creationId xmlns:p14="http://schemas.microsoft.com/office/powerpoint/2010/main" val="325557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9568A-575A-4608-80FF-E7DB773A04C6}"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C4A3D-14FF-4039-8C83-115D5DAAA77B}" type="slidenum">
              <a:rPr lang="en-IN" smtClean="0"/>
              <a:t>‹#›</a:t>
            </a:fld>
            <a:endParaRPr lang="en-IN"/>
          </a:p>
        </p:txBody>
      </p:sp>
    </p:spTree>
    <p:extLst>
      <p:ext uri="{BB962C8B-B14F-4D97-AF65-F5344CB8AC3E}">
        <p14:creationId xmlns:p14="http://schemas.microsoft.com/office/powerpoint/2010/main" val="199065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9568A-575A-4608-80FF-E7DB773A04C6}"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C4A3D-14FF-4039-8C83-115D5DAAA77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78907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9568A-575A-4608-80FF-E7DB773A04C6}"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C4A3D-14FF-4039-8C83-115D5DAAA77B}" type="slidenum">
              <a:rPr lang="en-IN" smtClean="0"/>
              <a:t>‹#›</a:t>
            </a:fld>
            <a:endParaRPr lang="en-IN"/>
          </a:p>
        </p:txBody>
      </p:sp>
    </p:spTree>
    <p:extLst>
      <p:ext uri="{BB962C8B-B14F-4D97-AF65-F5344CB8AC3E}">
        <p14:creationId xmlns:p14="http://schemas.microsoft.com/office/powerpoint/2010/main" val="2666324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9568A-575A-4608-80FF-E7DB773A04C6}"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C4A3D-14FF-4039-8C83-115D5DAAA77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2575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9568A-575A-4608-80FF-E7DB773A04C6}"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C4A3D-14FF-4039-8C83-115D5DAAA77B}" type="slidenum">
              <a:rPr lang="en-IN" smtClean="0"/>
              <a:t>‹#›</a:t>
            </a:fld>
            <a:endParaRPr lang="en-IN"/>
          </a:p>
        </p:txBody>
      </p:sp>
    </p:spTree>
    <p:extLst>
      <p:ext uri="{BB962C8B-B14F-4D97-AF65-F5344CB8AC3E}">
        <p14:creationId xmlns:p14="http://schemas.microsoft.com/office/powerpoint/2010/main" val="2706296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9568A-575A-4608-80FF-E7DB773A04C6}"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C4A3D-14FF-4039-8C83-115D5DAAA77B}" type="slidenum">
              <a:rPr lang="en-IN" smtClean="0"/>
              <a:t>‹#›</a:t>
            </a:fld>
            <a:endParaRPr lang="en-IN"/>
          </a:p>
        </p:txBody>
      </p:sp>
    </p:spTree>
    <p:extLst>
      <p:ext uri="{BB962C8B-B14F-4D97-AF65-F5344CB8AC3E}">
        <p14:creationId xmlns:p14="http://schemas.microsoft.com/office/powerpoint/2010/main" val="766137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9568A-575A-4608-80FF-E7DB773A04C6}"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C4A3D-14FF-4039-8C83-115D5DAAA77B}" type="slidenum">
              <a:rPr lang="en-IN" smtClean="0"/>
              <a:t>‹#›</a:t>
            </a:fld>
            <a:endParaRPr lang="en-IN"/>
          </a:p>
        </p:txBody>
      </p:sp>
    </p:spTree>
    <p:extLst>
      <p:ext uri="{BB962C8B-B14F-4D97-AF65-F5344CB8AC3E}">
        <p14:creationId xmlns:p14="http://schemas.microsoft.com/office/powerpoint/2010/main" val="268077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9568A-575A-4608-80FF-E7DB773A04C6}"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C4A3D-14FF-4039-8C83-115D5DAAA77B}" type="slidenum">
              <a:rPr lang="en-IN" smtClean="0"/>
              <a:t>‹#›</a:t>
            </a:fld>
            <a:endParaRPr lang="en-IN"/>
          </a:p>
        </p:txBody>
      </p:sp>
    </p:spTree>
    <p:extLst>
      <p:ext uri="{BB962C8B-B14F-4D97-AF65-F5344CB8AC3E}">
        <p14:creationId xmlns:p14="http://schemas.microsoft.com/office/powerpoint/2010/main" val="402752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9568A-575A-4608-80FF-E7DB773A04C6}"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C4A3D-14FF-4039-8C83-115D5DAAA77B}" type="slidenum">
              <a:rPr lang="en-IN" smtClean="0"/>
              <a:t>‹#›</a:t>
            </a:fld>
            <a:endParaRPr lang="en-IN"/>
          </a:p>
        </p:txBody>
      </p:sp>
    </p:spTree>
    <p:extLst>
      <p:ext uri="{BB962C8B-B14F-4D97-AF65-F5344CB8AC3E}">
        <p14:creationId xmlns:p14="http://schemas.microsoft.com/office/powerpoint/2010/main" val="276353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9568A-575A-4608-80FF-E7DB773A04C6}"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C4A3D-14FF-4039-8C83-115D5DAAA77B}" type="slidenum">
              <a:rPr lang="en-IN" smtClean="0"/>
              <a:t>‹#›</a:t>
            </a:fld>
            <a:endParaRPr lang="en-IN"/>
          </a:p>
        </p:txBody>
      </p:sp>
    </p:spTree>
    <p:extLst>
      <p:ext uri="{BB962C8B-B14F-4D97-AF65-F5344CB8AC3E}">
        <p14:creationId xmlns:p14="http://schemas.microsoft.com/office/powerpoint/2010/main" val="3789274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9568A-575A-4608-80FF-E7DB773A04C6}" type="datetimeFigureOut">
              <a:rPr lang="en-IN" smtClean="0"/>
              <a:t>21-08-2020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9C4A3D-14FF-4039-8C83-115D5DAAA77B}" type="slidenum">
              <a:rPr lang="en-IN" smtClean="0"/>
              <a:t>‹#›</a:t>
            </a:fld>
            <a:endParaRPr lang="en-IN"/>
          </a:p>
        </p:txBody>
      </p:sp>
    </p:spTree>
    <p:extLst>
      <p:ext uri="{BB962C8B-B14F-4D97-AF65-F5344CB8AC3E}">
        <p14:creationId xmlns:p14="http://schemas.microsoft.com/office/powerpoint/2010/main" val="276743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9568A-575A-4608-80FF-E7DB773A04C6}" type="datetimeFigureOut">
              <a:rPr lang="en-IN" smtClean="0"/>
              <a:t>21-08-2020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9C4A3D-14FF-4039-8C83-115D5DAAA77B}" type="slidenum">
              <a:rPr lang="en-IN" smtClean="0"/>
              <a:t>‹#›</a:t>
            </a:fld>
            <a:endParaRPr lang="en-IN"/>
          </a:p>
        </p:txBody>
      </p:sp>
    </p:spTree>
    <p:extLst>
      <p:ext uri="{BB962C8B-B14F-4D97-AF65-F5344CB8AC3E}">
        <p14:creationId xmlns:p14="http://schemas.microsoft.com/office/powerpoint/2010/main" val="3801859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9568A-575A-4608-80FF-E7DB773A04C6}" type="datetimeFigureOut">
              <a:rPr lang="en-IN" smtClean="0"/>
              <a:t>21-08-2020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9C4A3D-14FF-4039-8C83-115D5DAAA77B}" type="slidenum">
              <a:rPr lang="en-IN" smtClean="0"/>
              <a:t>‹#›</a:t>
            </a:fld>
            <a:endParaRPr lang="en-IN"/>
          </a:p>
        </p:txBody>
      </p:sp>
    </p:spTree>
    <p:extLst>
      <p:ext uri="{BB962C8B-B14F-4D97-AF65-F5344CB8AC3E}">
        <p14:creationId xmlns:p14="http://schemas.microsoft.com/office/powerpoint/2010/main" val="3278207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9568A-575A-4608-80FF-E7DB773A04C6}"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C4A3D-14FF-4039-8C83-115D5DAAA77B}" type="slidenum">
              <a:rPr lang="en-IN" smtClean="0"/>
              <a:t>‹#›</a:t>
            </a:fld>
            <a:endParaRPr lang="en-IN"/>
          </a:p>
        </p:txBody>
      </p:sp>
    </p:spTree>
    <p:extLst>
      <p:ext uri="{BB962C8B-B14F-4D97-AF65-F5344CB8AC3E}">
        <p14:creationId xmlns:p14="http://schemas.microsoft.com/office/powerpoint/2010/main" val="250769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9568A-575A-4608-80FF-E7DB773A04C6}"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C4A3D-14FF-4039-8C83-115D5DAAA77B}" type="slidenum">
              <a:rPr lang="en-IN" smtClean="0"/>
              <a:t>‹#›</a:t>
            </a:fld>
            <a:endParaRPr lang="en-IN"/>
          </a:p>
        </p:txBody>
      </p:sp>
    </p:spTree>
    <p:extLst>
      <p:ext uri="{BB962C8B-B14F-4D97-AF65-F5344CB8AC3E}">
        <p14:creationId xmlns:p14="http://schemas.microsoft.com/office/powerpoint/2010/main" val="296463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19568A-575A-4608-80FF-E7DB773A04C6}" type="datetimeFigureOut">
              <a:rPr lang="en-IN" smtClean="0"/>
              <a:t>21-08-2020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9C4A3D-14FF-4039-8C83-115D5DAAA77B}" type="slidenum">
              <a:rPr lang="en-IN" smtClean="0"/>
              <a:t>‹#›</a:t>
            </a:fld>
            <a:endParaRPr lang="en-IN"/>
          </a:p>
        </p:txBody>
      </p:sp>
    </p:spTree>
    <p:extLst>
      <p:ext uri="{BB962C8B-B14F-4D97-AF65-F5344CB8AC3E}">
        <p14:creationId xmlns:p14="http://schemas.microsoft.com/office/powerpoint/2010/main" val="1523976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iencedirect.com/"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8680" y="914398"/>
            <a:ext cx="7766936" cy="2196399"/>
          </a:xfrm>
        </p:spPr>
        <p:txBody>
          <a:bodyPr/>
          <a:lstStyle/>
          <a:p>
            <a:r>
              <a:rPr lang="en-US" sz="4800" i="1" dirty="0">
                <a:solidFill>
                  <a:schemeClr val="tx1"/>
                </a:solidFill>
                <a:latin typeface="Bell MT" panose="02020503060305020303" pitchFamily="18" charset="0"/>
              </a:rPr>
              <a:t>SOLAR TRACKER FOR EFFICIENT UTILISATION OF SOLAR RADIATION</a:t>
            </a:r>
            <a:endParaRPr lang="en-IN" sz="4800" i="1" dirty="0">
              <a:solidFill>
                <a:schemeClr val="tx1"/>
              </a:solidFill>
              <a:latin typeface="Bell MT" panose="02020503060305020303" pitchFamily="18" charset="0"/>
            </a:endParaRPr>
          </a:p>
        </p:txBody>
      </p:sp>
      <p:sp>
        <p:nvSpPr>
          <p:cNvPr id="3" name="Subtitle 2"/>
          <p:cNvSpPr>
            <a:spLocks noGrp="1"/>
          </p:cNvSpPr>
          <p:nvPr>
            <p:ph type="subTitle" idx="1"/>
          </p:nvPr>
        </p:nvSpPr>
        <p:spPr>
          <a:xfrm>
            <a:off x="6833674" y="4148488"/>
            <a:ext cx="3508816" cy="2358844"/>
          </a:xfrm>
        </p:spPr>
        <p:txBody>
          <a:bodyPr>
            <a:noAutofit/>
          </a:bodyPr>
          <a:lstStyle/>
          <a:p>
            <a:pPr algn="l"/>
            <a:r>
              <a:rPr lang="en-US" sz="2000" u="sng" dirty="0">
                <a:solidFill>
                  <a:schemeClr val="tx1"/>
                </a:solidFill>
              </a:rPr>
              <a:t>GROUP : 7   </a:t>
            </a:r>
          </a:p>
          <a:p>
            <a:pPr algn="l"/>
            <a:r>
              <a:rPr lang="en-US" sz="2000" dirty="0">
                <a:solidFill>
                  <a:schemeClr val="tx1"/>
                </a:solidFill>
              </a:rPr>
              <a:t>AMALRAJ K -10</a:t>
            </a:r>
          </a:p>
          <a:p>
            <a:pPr algn="l"/>
            <a:r>
              <a:rPr lang="en-US" sz="2000" dirty="0">
                <a:solidFill>
                  <a:schemeClr val="tx1"/>
                </a:solidFill>
              </a:rPr>
              <a:t>A NAMITH KRISHNAN-11</a:t>
            </a:r>
          </a:p>
          <a:p>
            <a:pPr algn="l"/>
            <a:r>
              <a:rPr lang="en-US" sz="2000" dirty="0">
                <a:solidFill>
                  <a:schemeClr val="tx1"/>
                </a:solidFill>
              </a:rPr>
              <a:t>VISHNU PREMANANDAN-58</a:t>
            </a:r>
          </a:p>
          <a:p>
            <a:pPr algn="l"/>
            <a:r>
              <a:rPr lang="en-US" sz="2000" dirty="0">
                <a:solidFill>
                  <a:schemeClr val="tx1"/>
                </a:solidFill>
              </a:rPr>
              <a:t>MOHAMMED YASEEN-35</a:t>
            </a:r>
            <a:endParaRPr lang="en-IN" sz="2000" dirty="0">
              <a:solidFill>
                <a:schemeClr val="tx1"/>
              </a:solidFill>
            </a:endParaRPr>
          </a:p>
        </p:txBody>
      </p:sp>
    </p:spTree>
    <p:extLst>
      <p:ext uri="{BB962C8B-B14F-4D97-AF65-F5344CB8AC3E}">
        <p14:creationId xmlns:p14="http://schemas.microsoft.com/office/powerpoint/2010/main" val="669697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solidFill>
                  <a:srgbClr val="7030A0"/>
                </a:solidFill>
                <a:latin typeface="Bahnschrift Light SemiCondensed" panose="020B0502040204020203" pitchFamily="34" charset="0"/>
              </a:rPr>
              <a:t>WE HAVE THIS HANDY FUSION REACTOR IN THE SKY CALLED THE SUN.YOU DON’T HAVE TO DO ANYTHING.IT JUST WORKS.IT SHOWS UP EVERYDAY AND PRODUCES RIDICULOUS AMOUNTS OF POWER.- </a:t>
            </a:r>
            <a:r>
              <a:rPr lang="en-US" sz="1800" dirty="0" err="1">
                <a:solidFill>
                  <a:schemeClr val="tx1"/>
                </a:solidFill>
                <a:latin typeface="Bahnschrift Light SemiCondensed" panose="020B0502040204020203" pitchFamily="34" charset="0"/>
              </a:rPr>
              <a:t>Elon</a:t>
            </a:r>
            <a:r>
              <a:rPr lang="en-US" sz="1800" dirty="0">
                <a:solidFill>
                  <a:schemeClr val="tx1"/>
                </a:solidFill>
                <a:latin typeface="Bahnschrift Light SemiCondensed" panose="020B0502040204020203" pitchFamily="34" charset="0"/>
              </a:rPr>
              <a:t> Musk[CEO  Tesla and co-founder]</a:t>
            </a:r>
            <a:endParaRPr lang="en-IN" sz="1800" dirty="0">
              <a:solidFill>
                <a:schemeClr val="tx1"/>
              </a:solidFill>
              <a:latin typeface="Bahnschrift Light SemiCondensed" panose="020B0502040204020203" pitchFamily="34" charset="0"/>
            </a:endParaRPr>
          </a:p>
        </p:txBody>
      </p:sp>
      <p:sp>
        <p:nvSpPr>
          <p:cNvPr id="3" name="Text Placeholder 2"/>
          <p:cNvSpPr>
            <a:spLocks noGrp="1"/>
          </p:cNvSpPr>
          <p:nvPr>
            <p:ph type="body" sz="quarter" idx="13"/>
          </p:nvPr>
        </p:nvSpPr>
        <p:spPr>
          <a:xfrm>
            <a:off x="1366138" y="3632199"/>
            <a:ext cx="8102601" cy="982529"/>
          </a:xfrm>
        </p:spPr>
        <p:txBody>
          <a:bodyPr/>
          <a:lstStyle/>
          <a:p>
            <a:r>
              <a:rPr lang="en-US" sz="2400" i="1" u="sng" dirty="0">
                <a:solidFill>
                  <a:schemeClr val="tx1"/>
                </a:solidFill>
                <a:latin typeface="Arial Rounded MT Bold" panose="020F0704030504030204" pitchFamily="34" charset="0"/>
              </a:rPr>
              <a:t>REFERENCES</a:t>
            </a:r>
            <a:endParaRPr lang="en-IN" sz="2400" i="1" u="sng" dirty="0">
              <a:solidFill>
                <a:schemeClr val="tx1"/>
              </a:solidFill>
              <a:latin typeface="Arial Rounded MT Bold" panose="020F0704030504030204" pitchFamily="34" charset="0"/>
            </a:endParaRPr>
          </a:p>
        </p:txBody>
      </p:sp>
      <p:sp>
        <p:nvSpPr>
          <p:cNvPr id="4" name="Text Placeholder 3"/>
          <p:cNvSpPr>
            <a:spLocks noGrp="1"/>
          </p:cNvSpPr>
          <p:nvPr>
            <p:ph type="body" idx="1"/>
          </p:nvPr>
        </p:nvSpPr>
        <p:spPr/>
        <p:txBody>
          <a:bodyPr/>
          <a:lstStyle/>
          <a:p>
            <a:pPr marL="285750" indent="-285750">
              <a:buFont typeface="Arial" panose="020B0604020202020204" pitchFamily="34" charset="0"/>
              <a:buChar char="•"/>
            </a:pPr>
            <a:r>
              <a:rPr lang="en-US" dirty="0">
                <a:solidFill>
                  <a:srgbClr val="C00000"/>
                </a:solidFill>
              </a:rPr>
              <a:t>Google</a:t>
            </a:r>
          </a:p>
          <a:p>
            <a:pPr marL="285750" indent="-285750">
              <a:buFont typeface="Arial" panose="020B0604020202020204" pitchFamily="34" charset="0"/>
              <a:buChar char="•"/>
            </a:pPr>
            <a:r>
              <a:rPr lang="en-US" dirty="0">
                <a:solidFill>
                  <a:srgbClr val="C00000"/>
                </a:solidFill>
              </a:rPr>
              <a:t>Wikipedia</a:t>
            </a:r>
          </a:p>
          <a:p>
            <a:pPr marL="285750" indent="-285750">
              <a:buFont typeface="Arial" panose="020B0604020202020204" pitchFamily="34" charset="0"/>
              <a:buChar char="•"/>
            </a:pPr>
            <a:r>
              <a:rPr lang="en-US" dirty="0">
                <a:solidFill>
                  <a:srgbClr val="C00000"/>
                </a:solidFill>
                <a:hlinkClick r:id="rId2"/>
              </a:rPr>
              <a:t>https://www.sciencedirect.com</a:t>
            </a:r>
            <a:endParaRPr lang="en-US" dirty="0">
              <a:solidFill>
                <a:srgbClr val="C00000"/>
              </a:solidFill>
            </a:endParaRPr>
          </a:p>
          <a:p>
            <a:pPr marL="285750" indent="-285750">
              <a:buFont typeface="Arial" panose="020B0604020202020204" pitchFamily="34" charset="0"/>
              <a:buChar char="•"/>
            </a:pPr>
            <a:r>
              <a:rPr lang="en-US" dirty="0">
                <a:solidFill>
                  <a:srgbClr val="C00000"/>
                </a:solidFill>
              </a:rPr>
              <a:t>https://www.solarpowerworldonline.com</a:t>
            </a:r>
          </a:p>
        </p:txBody>
      </p:sp>
    </p:spTree>
    <p:extLst>
      <p:ext uri="{BB962C8B-B14F-4D97-AF65-F5344CB8AC3E}">
        <p14:creationId xmlns:p14="http://schemas.microsoft.com/office/powerpoint/2010/main" val="337697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u="sng" dirty="0">
                <a:solidFill>
                  <a:schemeClr val="tx1"/>
                </a:solidFill>
              </a:rPr>
              <a:t>INTRODUCTION</a:t>
            </a:r>
            <a:endParaRPr lang="en-IN" sz="2800" i="1" u="sng" dirty="0">
              <a:solidFill>
                <a:schemeClr val="tx1"/>
              </a:solidFill>
            </a:endParaRPr>
          </a:p>
        </p:txBody>
      </p:sp>
      <p:sp>
        <p:nvSpPr>
          <p:cNvPr id="3" name="Content Placeholder 2"/>
          <p:cNvSpPr>
            <a:spLocks noGrp="1"/>
          </p:cNvSpPr>
          <p:nvPr>
            <p:ph idx="1"/>
          </p:nvPr>
        </p:nvSpPr>
        <p:spPr/>
        <p:txBody>
          <a:bodyPr/>
          <a:lstStyle/>
          <a:p>
            <a:pPr>
              <a:buFont typeface="+mj-lt"/>
              <a:buAutoNum type="arabicPeriod"/>
            </a:pPr>
            <a:r>
              <a:rPr lang="en-US" dirty="0">
                <a:solidFill>
                  <a:schemeClr val="tx1"/>
                </a:solidFill>
              </a:rPr>
              <a:t>Renewable energy solutions are becoming popular.</a:t>
            </a:r>
          </a:p>
          <a:p>
            <a:pPr>
              <a:buFont typeface="+mj-lt"/>
              <a:buAutoNum type="arabicPeriod"/>
            </a:pPr>
            <a:r>
              <a:rPr lang="en-US" dirty="0">
                <a:solidFill>
                  <a:schemeClr val="tx1"/>
                </a:solidFill>
              </a:rPr>
              <a:t>Solar energy is very large,inexaustable source of energy.</a:t>
            </a:r>
          </a:p>
          <a:p>
            <a:pPr>
              <a:buFont typeface="+mj-lt"/>
              <a:buAutoNum type="arabicPeriod"/>
            </a:pPr>
            <a:r>
              <a:rPr lang="en-US" dirty="0">
                <a:solidFill>
                  <a:schemeClr val="tx1"/>
                </a:solidFill>
              </a:rPr>
              <a:t>Maximizing output from solar system increases efficiency.</a:t>
            </a:r>
          </a:p>
          <a:p>
            <a:pPr>
              <a:buFont typeface="+mj-lt"/>
              <a:buAutoNum type="arabicPeriod"/>
            </a:pPr>
            <a:r>
              <a:rPr lang="en-US" dirty="0">
                <a:solidFill>
                  <a:schemeClr val="tx1"/>
                </a:solidFill>
              </a:rPr>
              <a:t>Presently solar panel are of fixed type which lower the efficiency.</a:t>
            </a:r>
          </a:p>
          <a:p>
            <a:pPr>
              <a:buFont typeface="+mj-lt"/>
              <a:buAutoNum type="arabicPeriod"/>
            </a:pPr>
            <a:r>
              <a:rPr lang="en-US" dirty="0">
                <a:solidFill>
                  <a:schemeClr val="tx1"/>
                </a:solidFill>
              </a:rPr>
              <a:t>Maintaining vertical direction between light and panel maximizes efficiency.</a:t>
            </a:r>
          </a:p>
          <a:p>
            <a:pPr>
              <a:buFont typeface="+mj-lt"/>
              <a:buAutoNum type="arabicPeriod"/>
            </a:pPr>
            <a:r>
              <a:rPr lang="en-US" dirty="0">
                <a:solidFill>
                  <a:schemeClr val="tx1"/>
                </a:solidFill>
              </a:rPr>
              <a:t>Solar tracking system has 35% higher power generation than fixed.</a:t>
            </a:r>
          </a:p>
          <a:p>
            <a:pPr>
              <a:buFont typeface="+mj-lt"/>
              <a:buAutoNum type="arabicPeriod"/>
            </a:pPr>
            <a:r>
              <a:rPr lang="en-US" dirty="0">
                <a:solidFill>
                  <a:schemeClr val="tx1"/>
                </a:solidFill>
              </a:rPr>
              <a:t>Solar tracking system based on PLC can adjust automatically orientation of panel.</a:t>
            </a:r>
          </a:p>
          <a:p>
            <a:pPr marL="0" indent="0">
              <a:buNone/>
            </a:pPr>
            <a:r>
              <a:rPr lang="en-US" dirty="0">
                <a:solidFill>
                  <a:schemeClr val="tx1"/>
                </a:solidFill>
              </a:rPr>
              <a:t>  </a:t>
            </a:r>
            <a:endParaRPr lang="en-IN" dirty="0">
              <a:solidFill>
                <a:schemeClr val="tx1"/>
              </a:solidFill>
            </a:endParaRPr>
          </a:p>
        </p:txBody>
      </p:sp>
    </p:spTree>
    <p:extLst>
      <p:ext uri="{BB962C8B-B14F-4D97-AF65-F5344CB8AC3E}">
        <p14:creationId xmlns:p14="http://schemas.microsoft.com/office/powerpoint/2010/main" val="259508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a:solidFill>
                  <a:schemeClr val="tx1"/>
                </a:solidFill>
              </a:rPr>
              <a:t>WHAT IS SOLAR TRACKER?</a:t>
            </a:r>
            <a:endParaRPr lang="en-IN" sz="2800" i="1" dirty="0">
              <a:solidFill>
                <a:schemeClr val="tx1"/>
              </a:solidFill>
            </a:endParaRPr>
          </a:p>
        </p:txBody>
      </p:sp>
      <p:sp>
        <p:nvSpPr>
          <p:cNvPr id="3" name="Content Placeholder 2"/>
          <p:cNvSpPr>
            <a:spLocks noGrp="1"/>
          </p:cNvSpPr>
          <p:nvPr>
            <p:ph idx="1"/>
          </p:nvPr>
        </p:nvSpPr>
        <p:spPr>
          <a:xfrm>
            <a:off x="677334" y="2160589"/>
            <a:ext cx="4492872" cy="3880773"/>
          </a:xfrm>
        </p:spPr>
        <p:txBody>
          <a:bodyPr>
            <a:normAutofit/>
          </a:bodyPr>
          <a:lstStyle/>
          <a:p>
            <a:r>
              <a:rPr lang="en-US" sz="2400" dirty="0">
                <a:solidFill>
                  <a:schemeClr val="tx1"/>
                </a:solidFill>
                <a:latin typeface="Bahnschrift Light SemiCondensed" panose="020B0502040204020203" pitchFamily="34" charset="0"/>
              </a:rPr>
              <a:t>A solar tracker is a device used for orienting a solar photovoltaic panel or lens towards the sun by using the solar or light sensors connected with the machine</a:t>
            </a:r>
            <a:r>
              <a:rPr lang="en-US" sz="2400" dirty="0">
                <a:solidFill>
                  <a:schemeClr val="tx1"/>
                </a:solidFill>
              </a:rPr>
              <a:t>.</a:t>
            </a:r>
            <a:endParaRPr lang="en-IN" sz="2400"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2378" y="5139848"/>
            <a:ext cx="358458" cy="27191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7292" y="1165429"/>
            <a:ext cx="4182006" cy="4758501"/>
          </a:xfrm>
          <a:prstGeom prst="rect">
            <a:avLst/>
          </a:prstGeom>
        </p:spPr>
      </p:pic>
    </p:spTree>
    <p:extLst>
      <p:ext uri="{BB962C8B-B14F-4D97-AF65-F5344CB8AC3E}">
        <p14:creationId xmlns:p14="http://schemas.microsoft.com/office/powerpoint/2010/main" val="116634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a:solidFill>
                  <a:schemeClr val="tx1"/>
                </a:solidFill>
              </a:rPr>
              <a:t>NEED OF SOLAR TRACKER</a:t>
            </a:r>
            <a:endParaRPr lang="en-IN" sz="2800" i="1" dirty="0">
              <a:solidFill>
                <a:schemeClr val="tx1"/>
              </a:solidFill>
            </a:endParaRPr>
          </a:p>
        </p:txBody>
      </p:sp>
      <p:sp>
        <p:nvSpPr>
          <p:cNvPr id="3" name="Content Placeholder 2"/>
          <p:cNvSpPr>
            <a:spLocks noGrp="1"/>
          </p:cNvSpPr>
          <p:nvPr>
            <p:ph idx="1"/>
          </p:nvPr>
        </p:nvSpPr>
        <p:spPr/>
        <p:txBody>
          <a:bodyPr/>
          <a:lstStyle/>
          <a:p>
            <a:pPr>
              <a:buFont typeface="+mj-lt"/>
              <a:buAutoNum type="arabicPeriod"/>
            </a:pPr>
            <a:r>
              <a:rPr lang="en-US" dirty="0">
                <a:solidFill>
                  <a:schemeClr val="tx1"/>
                </a:solidFill>
              </a:rPr>
              <a:t>Increase solar panel output.</a:t>
            </a:r>
          </a:p>
          <a:p>
            <a:pPr>
              <a:buFont typeface="+mj-lt"/>
              <a:buAutoNum type="arabicPeriod"/>
            </a:pPr>
            <a:r>
              <a:rPr lang="en-US" dirty="0">
                <a:solidFill>
                  <a:schemeClr val="tx1"/>
                </a:solidFill>
              </a:rPr>
              <a:t>Maximum efficiency of the panel</a:t>
            </a:r>
          </a:p>
          <a:p>
            <a:pPr>
              <a:buFont typeface="+mj-lt"/>
              <a:buAutoNum type="arabicPeriod"/>
            </a:pPr>
            <a:r>
              <a:rPr lang="en-US" dirty="0">
                <a:solidFill>
                  <a:schemeClr val="tx1"/>
                </a:solidFill>
              </a:rPr>
              <a:t>Maximize power per unit area.</a:t>
            </a:r>
          </a:p>
          <a:p>
            <a:pPr>
              <a:buFont typeface="+mj-lt"/>
              <a:buAutoNum type="arabicPeriod"/>
            </a:pPr>
            <a:r>
              <a:rPr lang="en-US" dirty="0">
                <a:solidFill>
                  <a:schemeClr val="tx1"/>
                </a:solidFill>
              </a:rPr>
              <a:t>Able to grab the energy through out the day.</a:t>
            </a:r>
          </a:p>
          <a:p>
            <a:pPr>
              <a:buFont typeface="+mj-lt"/>
              <a:buAutoNum type="arabicPeriod"/>
            </a:pPr>
            <a:endParaRPr lang="en-US"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6932" y="332099"/>
            <a:ext cx="2227070" cy="296942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6724" y="3854390"/>
            <a:ext cx="3552755" cy="2739836"/>
          </a:xfrm>
          <a:prstGeom prst="rect">
            <a:avLst/>
          </a:prstGeom>
        </p:spPr>
      </p:pic>
    </p:spTree>
    <p:extLst>
      <p:ext uri="{BB962C8B-B14F-4D97-AF65-F5344CB8AC3E}">
        <p14:creationId xmlns:p14="http://schemas.microsoft.com/office/powerpoint/2010/main" val="2102041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u="sng" dirty="0">
                <a:solidFill>
                  <a:schemeClr val="tx1"/>
                </a:solidFill>
              </a:rPr>
              <a:t>TYPES OF SOLAR TRACKERS</a:t>
            </a:r>
            <a:endParaRPr lang="en-IN" sz="3200" i="1" u="sng" dirty="0">
              <a:solidFill>
                <a:schemeClr val="tx1"/>
              </a:solidFill>
            </a:endParaRPr>
          </a:p>
        </p:txBody>
      </p:sp>
      <p:sp>
        <p:nvSpPr>
          <p:cNvPr id="3" name="Text Placeholder 2"/>
          <p:cNvSpPr>
            <a:spLocks noGrp="1"/>
          </p:cNvSpPr>
          <p:nvPr>
            <p:ph type="body" idx="1"/>
          </p:nvPr>
        </p:nvSpPr>
        <p:spPr/>
        <p:txBody>
          <a:bodyPr/>
          <a:lstStyle/>
          <a:p>
            <a:r>
              <a:rPr lang="en-US" i="1" dirty="0"/>
              <a:t>SINGLE AXIS TRACKERS</a:t>
            </a:r>
            <a:endParaRPr lang="en-IN" i="1" dirty="0"/>
          </a:p>
        </p:txBody>
      </p:sp>
      <p:sp>
        <p:nvSpPr>
          <p:cNvPr id="4" name="Content Placeholder 3"/>
          <p:cNvSpPr>
            <a:spLocks noGrp="1"/>
          </p:cNvSpPr>
          <p:nvPr>
            <p:ph sz="half" idx="2"/>
          </p:nvPr>
        </p:nvSpPr>
        <p:spPr>
          <a:xfrm>
            <a:off x="675744" y="3590657"/>
            <a:ext cx="4185623" cy="3304117"/>
          </a:xfrm>
        </p:spPr>
        <p:txBody>
          <a:bodyPr>
            <a:normAutofit/>
          </a:bodyPr>
          <a:lstStyle/>
          <a:p>
            <a:r>
              <a:rPr lang="en-US" sz="2000" dirty="0"/>
              <a:t>Single axis solar trackers can either have a horizontal or a vertical axle.</a:t>
            </a:r>
            <a:endParaRPr lang="en-IN" sz="2000" dirty="0"/>
          </a:p>
        </p:txBody>
      </p:sp>
      <p:sp>
        <p:nvSpPr>
          <p:cNvPr id="5" name="Text Placeholder 4"/>
          <p:cNvSpPr>
            <a:spLocks noGrp="1"/>
          </p:cNvSpPr>
          <p:nvPr>
            <p:ph type="body" sz="quarter" idx="3"/>
          </p:nvPr>
        </p:nvSpPr>
        <p:spPr/>
        <p:txBody>
          <a:bodyPr/>
          <a:lstStyle/>
          <a:p>
            <a:r>
              <a:rPr lang="en-US" i="1" dirty="0"/>
              <a:t>DUAL AXIS TRACKERS</a:t>
            </a:r>
            <a:endParaRPr lang="en-IN" i="1" dirty="0"/>
          </a:p>
        </p:txBody>
      </p:sp>
      <p:sp>
        <p:nvSpPr>
          <p:cNvPr id="6" name="Content Placeholder 5"/>
          <p:cNvSpPr>
            <a:spLocks noGrp="1"/>
          </p:cNvSpPr>
          <p:nvPr>
            <p:ph sz="quarter" idx="4"/>
          </p:nvPr>
        </p:nvSpPr>
        <p:spPr>
          <a:xfrm>
            <a:off x="5088384" y="3590657"/>
            <a:ext cx="4185617" cy="3304117"/>
          </a:xfrm>
        </p:spPr>
        <p:txBody>
          <a:bodyPr/>
          <a:lstStyle/>
          <a:p>
            <a:r>
              <a:rPr lang="en-US" dirty="0"/>
              <a:t>Double axis solar trackers have both a horizontal and vertical axis.</a:t>
            </a:r>
          </a:p>
          <a:p>
            <a:r>
              <a:rPr lang="en-US" dirty="0"/>
              <a:t>It can track the sun’s apparent motion exactly anywhere in the world.</a:t>
            </a:r>
            <a:endParaRPr lang="en-IN" dirty="0"/>
          </a:p>
        </p:txBody>
      </p:sp>
    </p:spTree>
    <p:extLst>
      <p:ext uri="{BB962C8B-B14F-4D97-AF65-F5344CB8AC3E}">
        <p14:creationId xmlns:p14="http://schemas.microsoft.com/office/powerpoint/2010/main" val="323243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800" i="1" u="sng" dirty="0">
                <a:solidFill>
                  <a:schemeClr val="tx1"/>
                </a:solidFill>
              </a:rPr>
              <a:t>WORKING PRINCIPLE</a:t>
            </a:r>
            <a:endParaRPr lang="en-IN" sz="2800" i="1" u="sng" dirty="0">
              <a:solidFill>
                <a:schemeClr val="tx1"/>
              </a:solidFill>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2000" dirty="0">
                <a:solidFill>
                  <a:schemeClr val="tx1"/>
                </a:solidFill>
              </a:rPr>
              <a:t>Auto tracking control systems composed of PLC,sensors,signal processing units,Pvcells,electromagnetic and magnetic motion control modules and power supply system</a:t>
            </a:r>
            <a:r>
              <a:rPr lang="en-US" dirty="0">
                <a:solidFill>
                  <a:schemeClr val="tx1"/>
                </a:solidFill>
              </a:rPr>
              <a:t>.</a:t>
            </a:r>
          </a:p>
          <a:p>
            <a:pPr>
              <a:buFont typeface="Wingdings" panose="05000000000000000000" pitchFamily="2" charset="2"/>
              <a:buChar char="ü"/>
            </a:pPr>
            <a:r>
              <a:rPr lang="en-US" sz="2000" dirty="0">
                <a:solidFill>
                  <a:schemeClr val="tx1"/>
                </a:solidFill>
              </a:rPr>
              <a:t>Panel detects the sun light strength to sensors.</a:t>
            </a:r>
          </a:p>
          <a:p>
            <a:pPr>
              <a:buFont typeface="Wingdings" panose="05000000000000000000" pitchFamily="2" charset="2"/>
              <a:buChar char="ü"/>
            </a:pPr>
            <a:r>
              <a:rPr lang="en-US" sz="2000" dirty="0">
                <a:solidFill>
                  <a:schemeClr val="tx1"/>
                </a:solidFill>
              </a:rPr>
              <a:t>The sensor output is given to the PLC which compares it and produces an equivalent output so as to rotate the motor and align the panel in the direction of sun.</a:t>
            </a:r>
            <a:endParaRPr lang="en-IN" sz="2000" dirty="0">
              <a:solidFill>
                <a:schemeClr val="tx1"/>
              </a:solidFill>
            </a:endParaRPr>
          </a:p>
        </p:txBody>
      </p:sp>
    </p:spTree>
    <p:extLst>
      <p:ext uri="{BB962C8B-B14F-4D97-AF65-F5344CB8AC3E}">
        <p14:creationId xmlns:p14="http://schemas.microsoft.com/office/powerpoint/2010/main" val="1873037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u="sng" dirty="0">
                <a:solidFill>
                  <a:schemeClr val="tx1"/>
                </a:solidFill>
              </a:rPr>
              <a:t>HARDWARE COMPONENT</a:t>
            </a:r>
            <a:endParaRPr lang="en-IN" sz="2800" i="1" u="sng" dirty="0">
              <a:solidFill>
                <a:schemeClr val="tx1"/>
              </a:solidFill>
            </a:endParaRPr>
          </a:p>
        </p:txBody>
      </p:sp>
      <p:sp>
        <p:nvSpPr>
          <p:cNvPr id="3" name="Content Placeholder 2"/>
          <p:cNvSpPr>
            <a:spLocks noGrp="1"/>
          </p:cNvSpPr>
          <p:nvPr>
            <p:ph idx="1"/>
          </p:nvPr>
        </p:nvSpPr>
        <p:spPr/>
        <p:txBody>
          <a:bodyPr/>
          <a:lstStyle/>
          <a:p>
            <a:r>
              <a:rPr lang="en-US" dirty="0"/>
              <a:t>SOLAR PANEL - it is number of solar cells connected in series internally.</a:t>
            </a:r>
          </a:p>
          <a:p>
            <a:r>
              <a:rPr lang="en-US" dirty="0"/>
              <a:t>LDR SENSORS - high resistance semiconductor whose resistance decreases with increasing incident light intensity.</a:t>
            </a:r>
          </a:p>
          <a:p>
            <a:r>
              <a:rPr lang="en-US" dirty="0"/>
              <a:t>STEPPER MOTOR - its an electromechanical devices which converts digital pulse inputs to incremental shaft rotation.</a:t>
            </a:r>
          </a:p>
          <a:p>
            <a:r>
              <a:rPr lang="en-US" dirty="0"/>
              <a:t>RELAY – its an electrically operated switch used for switching of large currents.</a:t>
            </a:r>
          </a:p>
          <a:p>
            <a:r>
              <a:rPr lang="en-US" dirty="0"/>
              <a:t>PLC- programmable logic controller.</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812" y="5530174"/>
            <a:ext cx="1991739" cy="13278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353" y="5460764"/>
            <a:ext cx="1641753" cy="139723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2641" y="5507764"/>
            <a:ext cx="1800314" cy="135023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88581" y="5572195"/>
            <a:ext cx="1472793" cy="1255556"/>
          </a:xfrm>
          <a:prstGeom prst="rect">
            <a:avLst/>
          </a:prstGeom>
        </p:spPr>
      </p:pic>
    </p:spTree>
    <p:extLst>
      <p:ext uri="{BB962C8B-B14F-4D97-AF65-F5344CB8AC3E}">
        <p14:creationId xmlns:p14="http://schemas.microsoft.com/office/powerpoint/2010/main" val="137581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4396"/>
          </a:xfrm>
        </p:spPr>
        <p:txBody>
          <a:bodyPr>
            <a:normAutofit fontScale="90000"/>
          </a:bodyPr>
          <a:lstStyle/>
          <a:p>
            <a:r>
              <a:rPr lang="en-US" sz="2800" i="1" u="sng" dirty="0">
                <a:solidFill>
                  <a:schemeClr val="tx1"/>
                </a:solidFill>
              </a:rPr>
              <a:t>ADVANTAGES….</a:t>
            </a:r>
            <a:br>
              <a:rPr lang="en-US" sz="2800" i="1" dirty="0">
                <a:solidFill>
                  <a:schemeClr val="tx1"/>
                </a:solidFill>
              </a:rPr>
            </a:br>
            <a:endParaRPr lang="en-IN" sz="2800" i="1" dirty="0">
              <a:solidFill>
                <a:schemeClr val="tx1"/>
              </a:solidFill>
            </a:endParaRPr>
          </a:p>
        </p:txBody>
      </p:sp>
      <p:sp>
        <p:nvSpPr>
          <p:cNvPr id="3" name="Content Placeholder 2"/>
          <p:cNvSpPr>
            <a:spLocks noGrp="1"/>
          </p:cNvSpPr>
          <p:nvPr>
            <p:ph idx="1"/>
          </p:nvPr>
        </p:nvSpPr>
        <p:spPr/>
        <p:txBody>
          <a:bodyPr/>
          <a:lstStyle/>
          <a:p>
            <a:r>
              <a:rPr lang="en-US" dirty="0"/>
              <a:t>Simple</a:t>
            </a:r>
          </a:p>
          <a:p>
            <a:r>
              <a:rPr lang="en-US" dirty="0"/>
              <a:t>Eco friendly</a:t>
            </a:r>
          </a:p>
          <a:p>
            <a:r>
              <a:rPr lang="en-US" dirty="0"/>
              <a:t>We can monitor directly using PC.</a:t>
            </a:r>
          </a:p>
          <a:p>
            <a:r>
              <a:rPr lang="en-US" dirty="0"/>
              <a:t>Tracking accuracy is more.</a:t>
            </a:r>
          </a:p>
          <a:p>
            <a:r>
              <a:rPr lang="en-US" dirty="0"/>
              <a:t>Reduces the usage of power from power grid.</a:t>
            </a:r>
          </a:p>
          <a:p>
            <a:r>
              <a:rPr lang="en-US" dirty="0"/>
              <a:t>Generate more electricity in roughly the same amount of space needed for fixed tilt systems.</a:t>
            </a:r>
          </a:p>
          <a:p>
            <a:r>
              <a:rPr lang="en-US" dirty="0"/>
              <a:t>Generate more electricity than their stationary counterparts due to increased direct exposure to solar rays.</a:t>
            </a:r>
            <a:endParaRPr lang="en-IN" dirty="0"/>
          </a:p>
        </p:txBody>
      </p:sp>
    </p:spTree>
    <p:extLst>
      <p:ext uri="{BB962C8B-B14F-4D97-AF65-F5344CB8AC3E}">
        <p14:creationId xmlns:p14="http://schemas.microsoft.com/office/powerpoint/2010/main" val="246226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u="sng" dirty="0">
                <a:solidFill>
                  <a:schemeClr val="tx1"/>
                </a:solidFill>
              </a:rPr>
              <a:t>CONCLUSION</a:t>
            </a:r>
            <a:endParaRPr lang="en-IN" sz="3200" i="1" u="sng" dirty="0">
              <a:solidFill>
                <a:schemeClr val="tx1"/>
              </a:solidFill>
            </a:endParaRPr>
          </a:p>
        </p:txBody>
      </p:sp>
      <p:sp>
        <p:nvSpPr>
          <p:cNvPr id="3" name="Content Placeholder 2"/>
          <p:cNvSpPr>
            <a:spLocks noGrp="1"/>
          </p:cNvSpPr>
          <p:nvPr>
            <p:ph idx="1"/>
          </p:nvPr>
        </p:nvSpPr>
        <p:spPr/>
        <p:txBody>
          <a:bodyPr>
            <a:normAutofit/>
          </a:bodyPr>
          <a:lstStyle/>
          <a:p>
            <a:r>
              <a:rPr lang="en-US" sz="2000" dirty="0">
                <a:solidFill>
                  <a:schemeClr val="tx1"/>
                </a:solidFill>
              </a:rPr>
              <a:t>The invention of solar tracking systems help us improve the performance of PV solar system in a simple way.</a:t>
            </a:r>
          </a:p>
          <a:p>
            <a:r>
              <a:rPr lang="en-US" sz="2000" dirty="0">
                <a:solidFill>
                  <a:schemeClr val="tx1"/>
                </a:solidFill>
              </a:rPr>
              <a:t>Used relative method of sunlight strength.</a:t>
            </a:r>
          </a:p>
          <a:p>
            <a:r>
              <a:rPr lang="en-US" sz="2000" dirty="0">
                <a:solidFill>
                  <a:schemeClr val="tx1"/>
                </a:solidFill>
              </a:rPr>
              <a:t>Established a model of automatic tracking system to keep vertical contact between solar panels and sunlight.</a:t>
            </a:r>
          </a:p>
          <a:p>
            <a:r>
              <a:rPr lang="en-US" sz="2000" dirty="0">
                <a:solidFill>
                  <a:schemeClr val="tx1"/>
                </a:solidFill>
              </a:rPr>
              <a:t>Improved the utilization rate of solar energy and efficiency of photovoltaic power generation systems.</a:t>
            </a:r>
          </a:p>
        </p:txBody>
      </p:sp>
    </p:spTree>
    <p:extLst>
      <p:ext uri="{BB962C8B-B14F-4D97-AF65-F5344CB8AC3E}">
        <p14:creationId xmlns:p14="http://schemas.microsoft.com/office/powerpoint/2010/main" val="41724420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166</TotalTime>
  <Words>529</Words>
  <Application>Microsoft Office PowerPoint</Application>
  <PresentationFormat>Widescreen</PresentationFormat>
  <Paragraphs>58</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Rounded MT Bold</vt:lpstr>
      <vt:lpstr>Bahnschrift Light SemiCondensed</vt:lpstr>
      <vt:lpstr>Bell MT</vt:lpstr>
      <vt:lpstr>Calibri</vt:lpstr>
      <vt:lpstr>Trebuchet MS</vt:lpstr>
      <vt:lpstr>Wingdings</vt:lpstr>
      <vt:lpstr>Wingdings 3</vt:lpstr>
      <vt:lpstr>Facet</vt:lpstr>
      <vt:lpstr>SOLAR TRACKER FOR EFFICIENT UTILISATION OF SOLAR RADIATION</vt:lpstr>
      <vt:lpstr>INTRODUCTION</vt:lpstr>
      <vt:lpstr>WHAT IS SOLAR TRACKER?</vt:lpstr>
      <vt:lpstr>NEED OF SOLAR TRACKER</vt:lpstr>
      <vt:lpstr>TYPES OF SOLAR TRACKERS</vt:lpstr>
      <vt:lpstr> WORKING PRINCIPLE</vt:lpstr>
      <vt:lpstr>HARDWARE COMPONENT</vt:lpstr>
      <vt:lpstr>ADVANTAGES…. </vt:lpstr>
      <vt:lpstr>CONCLUSION</vt:lpstr>
      <vt:lpstr>WE HAVE THIS HANDY FUSION REACTOR IN THE SKY CALLED THE SUN.YOU DON’T HAVE TO DO ANYTHING.IT JUST WORKS.IT SHOWS UP EVERYDAY AND PRODUCES RIDICULOUS AMOUNTS OF POWER.- Elon Musk[CEO  Tesla and co-founder]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TRACKER FOR EFFICIENT UTILISATION OF SOLAR RADIATION</dc:title>
  <dc:creator>AMAL RAJ</dc:creator>
  <cp:lastModifiedBy>A Namith</cp:lastModifiedBy>
  <cp:revision>21</cp:revision>
  <dcterms:created xsi:type="dcterms:W3CDTF">2020-08-20T14:52:19Z</dcterms:created>
  <dcterms:modified xsi:type="dcterms:W3CDTF">2020-08-21T07:07:29Z</dcterms:modified>
</cp:coreProperties>
</file>