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 flipV="1">
            <a:off x="1953517" y="1841499"/>
            <a:ext cx="1" cy="50851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0" name="Shape 120"/>
          <p:cNvSpPr/>
          <p:nvPr/>
        </p:nvSpPr>
        <p:spPr>
          <a:xfrm>
            <a:off x="581719" y="584646"/>
            <a:ext cx="5311231" cy="13527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pc="0" sz="2400"/>
            </a:pPr>
          </a:p>
        </p:txBody>
      </p:sp>
      <p:pic>
        <p:nvPicPr>
          <p:cNvPr id="121" name="satoshi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524" y="601555"/>
            <a:ext cx="1352699" cy="1352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3098800" y="2908300"/>
            <a:ext cx="2240310" cy="122148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President</a:t>
            </a:r>
          </a:p>
        </p:txBody>
      </p:sp>
      <p:sp>
        <p:nvSpPr>
          <p:cNvPr id="123" name="Shape 123"/>
          <p:cNvSpPr/>
          <p:nvPr/>
        </p:nvSpPr>
        <p:spPr>
          <a:xfrm>
            <a:off x="3098800" y="6383883"/>
            <a:ext cx="2240310" cy="1090266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Secrétaire</a:t>
            </a:r>
          </a:p>
        </p:txBody>
      </p:sp>
      <p:sp>
        <p:nvSpPr>
          <p:cNvPr id="124" name="Shape 124"/>
          <p:cNvSpPr/>
          <p:nvPr/>
        </p:nvSpPr>
        <p:spPr>
          <a:xfrm>
            <a:off x="3086100" y="4711699"/>
            <a:ext cx="2240310" cy="1090267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Trésorier</a:t>
            </a:r>
          </a:p>
        </p:txBody>
      </p:sp>
      <p:sp>
        <p:nvSpPr>
          <p:cNvPr id="125" name="Shape 125"/>
          <p:cNvSpPr/>
          <p:nvPr/>
        </p:nvSpPr>
        <p:spPr>
          <a:xfrm>
            <a:off x="1955800" y="3632200"/>
            <a:ext cx="105430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6" name="Shape 126"/>
          <p:cNvSpPr/>
          <p:nvPr/>
        </p:nvSpPr>
        <p:spPr>
          <a:xfrm>
            <a:off x="1955799" y="5277931"/>
            <a:ext cx="105430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>
            <a:off x="1955800" y="6928931"/>
            <a:ext cx="10543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8" name="Shape 128"/>
          <p:cNvSpPr/>
          <p:nvPr/>
        </p:nvSpPr>
        <p:spPr>
          <a:xfrm>
            <a:off x="2007732" y="1212849"/>
            <a:ext cx="271320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Emet le contrat sur la blockchain</a:t>
            </a:r>
          </a:p>
        </p:txBody>
      </p:sp>
      <p:sp>
        <p:nvSpPr>
          <p:cNvPr id="129" name="Shape 129"/>
          <p:cNvSpPr/>
          <p:nvPr/>
        </p:nvSpPr>
        <p:spPr>
          <a:xfrm>
            <a:off x="1999081" y="1466849"/>
            <a:ext cx="387583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Nomme le président, le trésorier et le secrétaire</a:t>
            </a:r>
          </a:p>
        </p:txBody>
      </p:sp>
      <p:sp>
        <p:nvSpPr>
          <p:cNvPr id="130" name="Shape 130"/>
          <p:cNvSpPr/>
          <p:nvPr/>
        </p:nvSpPr>
        <p:spPr>
          <a:xfrm>
            <a:off x="6458419" y="636141"/>
            <a:ext cx="255176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Révocation du board possible</a:t>
            </a:r>
          </a:p>
        </p:txBody>
      </p:sp>
      <p:sp>
        <p:nvSpPr>
          <p:cNvPr id="131" name="Shape 131"/>
          <p:cNvSpPr/>
          <p:nvPr/>
        </p:nvSpPr>
        <p:spPr>
          <a:xfrm>
            <a:off x="6533584" y="990600"/>
            <a:ext cx="4003004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72861" indent="-172861" algn="l">
              <a:buSzPct val="75000"/>
              <a:buChar char="•"/>
              <a:defRPr sz="1400"/>
            </a:pPr>
            <a:r>
              <a:t>N’importe qui peut soumettre une proposal</a:t>
            </a:r>
          </a:p>
          <a:p>
            <a:pPr marL="172861" indent="-172861" algn="l">
              <a:buSzPct val="75000"/>
              <a:buChar char="•"/>
              <a:defRPr sz="1400"/>
            </a:pPr>
            <a:r>
              <a:t>Le board doit whitelister les proposals au 2/3</a:t>
            </a:r>
          </a:p>
          <a:p>
            <a:pPr marL="172861" indent="-172861" algn="l">
              <a:buSzPct val="75000"/>
              <a:buChar char="•"/>
              <a:defRPr sz="1400"/>
            </a:pPr>
            <a:r>
              <a:t>Les proposals sont votées par les membres</a:t>
            </a:r>
          </a:p>
          <a:p>
            <a:pPr marL="172861" indent="-172861" algn="l">
              <a:buSzPct val="75000"/>
              <a:buChar char="•"/>
              <a:defRPr sz="1400"/>
            </a:pPr>
            <a:r>
              <a:t>Les proposals sont exécutées par le secrétaire</a:t>
            </a:r>
          </a:p>
        </p:txBody>
      </p:sp>
      <p:sp>
        <p:nvSpPr>
          <p:cNvPr id="132" name="Shape 132"/>
          <p:cNvSpPr/>
          <p:nvPr/>
        </p:nvSpPr>
        <p:spPr>
          <a:xfrm>
            <a:off x="5587999" y="2914650"/>
            <a:ext cx="708341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172861" indent="-172861" algn="l">
              <a:buSzPct val="75000"/>
              <a:buChar char="•"/>
              <a:defRPr sz="1400"/>
            </a:lvl1pPr>
          </a:lstStyle>
          <a:p>
            <a:pPr/>
            <a:r>
              <a:t>En cas de partage égal des votes d’une proposal, le président peut voter une seconde fois.</a:t>
            </a:r>
          </a:p>
        </p:txBody>
      </p:sp>
      <p:sp>
        <p:nvSpPr>
          <p:cNvPr id="133" name="Shape 133"/>
          <p:cNvSpPr/>
          <p:nvPr/>
        </p:nvSpPr>
        <p:spPr>
          <a:xfrm>
            <a:off x="5587999" y="4718050"/>
            <a:ext cx="7083416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72861" indent="-172861" algn="l">
              <a:buSzPct val="75000"/>
              <a:buChar char="•"/>
              <a:defRPr sz="1400"/>
            </a:pPr>
            <a:r>
              <a:t>Le seul à pouvoir dépenser les fonds de la DAO.</a:t>
            </a:r>
          </a:p>
          <a:p>
            <a:pPr marL="172861" indent="-172861" algn="l">
              <a:buSzPct val="75000"/>
              <a:buChar char="•"/>
              <a:defRPr sz="1400"/>
            </a:pPr>
            <a:r>
              <a:t>Il a un droit de veto sur les dépenses, et ce même si une proposal est acceptée par les membres (au risque de se faire révoquer ultérieurement).</a:t>
            </a:r>
          </a:p>
          <a:p>
            <a:pPr marL="172861" indent="-172861" algn="l">
              <a:buSzPct val="75000"/>
              <a:buChar char="•"/>
              <a:defRPr sz="1400"/>
            </a:pPr>
            <a:r>
              <a:t>Il attribue et réparti le budget voté, et peut l’attribuer à un groupe de travail.</a:t>
            </a:r>
          </a:p>
        </p:txBody>
      </p:sp>
      <p:sp>
        <p:nvSpPr>
          <p:cNvPr id="134" name="Shape 134"/>
          <p:cNvSpPr/>
          <p:nvPr/>
        </p:nvSpPr>
        <p:spPr>
          <a:xfrm>
            <a:off x="5587999" y="6381750"/>
            <a:ext cx="7083416" cy="118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72861" indent="-172861" algn="l">
              <a:buSzPct val="75000"/>
              <a:buChar char="•"/>
              <a:defRPr sz="1400"/>
            </a:pPr>
            <a:r>
              <a:t>Il exécute toutes les proposals</a:t>
            </a:r>
          </a:p>
          <a:p>
            <a:pPr marL="172861" indent="-172861" algn="l">
              <a:buSzPct val="75000"/>
              <a:buChar char="•"/>
              <a:defRPr sz="1400"/>
            </a:pPr>
            <a:r>
              <a:t>ll entérine les décisions</a:t>
            </a:r>
          </a:p>
          <a:p>
            <a:pPr marL="172861" indent="-172861" algn="l">
              <a:buSzPct val="75000"/>
              <a:buChar char="•"/>
              <a:defRPr sz="1400"/>
            </a:pPr>
            <a:r>
              <a:t>Il horodate sur la blockchain le statut des proposals (en attente, en cours, reporté, terminé)</a:t>
            </a:r>
          </a:p>
          <a:p>
            <a:pPr marL="172861" indent="-172861" algn="l">
              <a:buSzPct val="75000"/>
              <a:buChar char="•"/>
              <a:defRPr sz="1400"/>
            </a:pPr>
            <a:r>
              <a:t>Il crée et gère les rôles (groupes de travail)</a:t>
            </a:r>
          </a:p>
        </p:txBody>
      </p:sp>
      <p:sp>
        <p:nvSpPr>
          <p:cNvPr id="135" name="Shape 135"/>
          <p:cNvSpPr/>
          <p:nvPr/>
        </p:nvSpPr>
        <p:spPr>
          <a:xfrm>
            <a:off x="2111304" y="656636"/>
            <a:ext cx="21982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Fondateur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460500" y="2374900"/>
            <a:ext cx="1270000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Rôles</a:t>
            </a:r>
          </a:p>
        </p:txBody>
      </p:sp>
      <p:sp>
        <p:nvSpPr>
          <p:cNvPr id="138" name="Shape 138"/>
          <p:cNvSpPr/>
          <p:nvPr/>
        </p:nvSpPr>
        <p:spPr>
          <a:xfrm>
            <a:off x="1257299" y="298450"/>
            <a:ext cx="7254851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Secrétaire général suite à proposal</a:t>
            </a:r>
          </a:p>
        </p:txBody>
      </p:sp>
      <p:sp>
        <p:nvSpPr>
          <p:cNvPr id="139" name="Shape 139"/>
          <p:cNvSpPr/>
          <p:nvPr/>
        </p:nvSpPr>
        <p:spPr>
          <a:xfrm flipH="1">
            <a:off x="1981249" y="1176883"/>
            <a:ext cx="1" cy="10688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0" name="Shape 140"/>
          <p:cNvSpPr/>
          <p:nvPr/>
        </p:nvSpPr>
        <p:spPr>
          <a:xfrm>
            <a:off x="2456903" y="1552574"/>
            <a:ext cx="49639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Crée</a:t>
            </a:r>
          </a:p>
        </p:txBody>
      </p:sp>
      <p:sp>
        <p:nvSpPr>
          <p:cNvPr id="141" name="Shape 141"/>
          <p:cNvSpPr/>
          <p:nvPr/>
        </p:nvSpPr>
        <p:spPr>
          <a:xfrm flipH="1" flipV="1">
            <a:off x="3236209" y="2880609"/>
            <a:ext cx="329703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2" name="Shape 142"/>
          <p:cNvSpPr/>
          <p:nvPr/>
        </p:nvSpPr>
        <p:spPr>
          <a:xfrm>
            <a:off x="6531768" y="910283"/>
            <a:ext cx="1" cy="19452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3" name="Shape 143"/>
          <p:cNvSpPr/>
          <p:nvPr/>
        </p:nvSpPr>
        <p:spPr>
          <a:xfrm>
            <a:off x="5357018" y="2114549"/>
            <a:ext cx="2349501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Membres</a:t>
            </a:r>
          </a:p>
        </p:txBody>
      </p:sp>
      <p:sp>
        <p:nvSpPr>
          <p:cNvPr id="144" name="Shape 144"/>
          <p:cNvSpPr/>
          <p:nvPr/>
        </p:nvSpPr>
        <p:spPr>
          <a:xfrm>
            <a:off x="1147216" y="8731249"/>
            <a:ext cx="5338243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Quel est le délais ou le mécanisme de fermeture d’une proposal 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