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4"/>
    <p:sldMasterId id="2147483687" r:id="rId5"/>
    <p:sldMasterId id="2147483699" r:id="rId6"/>
    <p:sldMasterId id="2147483711" r:id="rId7"/>
  </p:sldMasterIdLst>
  <p:notesMasterIdLst>
    <p:notesMasterId r:id="rId20"/>
  </p:notesMasterIdLst>
  <p:handoutMasterIdLst>
    <p:handoutMasterId r:id="rId21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viewProps" Target="viewProp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0429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754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8623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2831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6280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32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2942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8774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0641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39859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1616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741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99440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1119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09907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5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2843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08867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21932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8391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05389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62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45066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6143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6985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2736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9169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8669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8682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41940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16643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83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9699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50.xml"/><Relationship Id="rId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9.xml"/><Relationship Id="rId4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2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08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26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6537" y="0"/>
            <a:ext cx="8791575" cy="35099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5400" u="sng" dirty="0" smtClean="0">
                <a:latin typeface="Rockwell" panose="02060603020205020403" pitchFamily="18" charset="0"/>
              </a:rPr>
              <a:t>NEXTHIKES IT SOLUTIONS:-</a:t>
            </a:r>
            <a:r>
              <a:rPr lang="en-US" sz="5400" dirty="0" smtClean="0">
                <a:latin typeface="Rockwell" panose="02060603020205020403" pitchFamily="18" charset="0"/>
              </a:rPr>
              <a:t/>
            </a:r>
            <a:br>
              <a:rPr lang="en-US" sz="5400" dirty="0" smtClean="0">
                <a:latin typeface="Rockwell" panose="02060603020205020403" pitchFamily="18" charset="0"/>
              </a:rPr>
            </a:br>
            <a:r>
              <a:rPr lang="en-US" sz="5400" dirty="0">
                <a:latin typeface="Rockwell" panose="02060603020205020403" pitchFamily="18" charset="0"/>
              </a:rPr>
              <a:t/>
            </a:r>
            <a:br>
              <a:rPr lang="en-US" sz="5400" dirty="0">
                <a:latin typeface="Rockwell" panose="02060603020205020403" pitchFamily="18" charset="0"/>
              </a:rPr>
            </a:br>
            <a:r>
              <a:rPr lang="en-US" sz="5400" dirty="0"/>
              <a:t>Job Market Analysis and Recommendation System</a:t>
            </a:r>
            <a:endParaRPr lang="en-US" sz="5400" dirty="0">
              <a:latin typeface="Rockwell" panose="02060603020205020403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78293" y="4999518"/>
            <a:ext cx="4871048" cy="831939"/>
          </a:xfrm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NAMAN</a:t>
            </a:r>
            <a:r>
              <a:rPr lang="en-US" sz="4000" dirty="0" smtClean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sHARMA</a:t>
            </a:r>
            <a:endParaRPr lang="en-US" sz="4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1069" y="422788"/>
            <a:ext cx="38833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u="sng" dirty="0"/>
              <a:t>Predictive Model</a:t>
            </a:r>
            <a:endParaRPr lang="en-US" sz="32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31069" y="1473180"/>
            <a:ext cx="1119174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Forecasting </a:t>
            </a:r>
            <a:r>
              <a:rPr lang="en-US" sz="2800" b="1" dirty="0" smtClean="0"/>
              <a:t>Salaries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We built a model to predict high hourly rates based on job titles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Model:</a:t>
            </a:r>
            <a:r>
              <a:rPr lang="en-US" sz="2800" dirty="0"/>
              <a:t> Linear Regression with TF-IDF vectorization.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Example Prediction</a:t>
            </a:r>
            <a:r>
              <a:rPr lang="en-US" sz="2800" b="1" dirty="0" smtClean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Input:</a:t>
            </a:r>
            <a:r>
              <a:rPr lang="en-US" sz="2800" dirty="0"/>
              <a:t> </a:t>
            </a:r>
            <a:r>
              <a:rPr lang="en-US" sz="2800" dirty="0" smtClean="0"/>
              <a:t>“=Need a Skilled Python Developer for a Web Project"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b="1" dirty="0"/>
              <a:t>Predicted Rate:</a:t>
            </a:r>
            <a:r>
              <a:rPr lang="en-US" sz="2800" dirty="0"/>
              <a:t> </a:t>
            </a:r>
            <a:r>
              <a:rPr lang="en-US" sz="2800" dirty="0" smtClean="0"/>
              <a:t>$35.24/hour </a:t>
            </a:r>
            <a:r>
              <a:rPr lang="en-US" sz="2800" dirty="0"/>
              <a:t>(based on sample data).</a:t>
            </a:r>
          </a:p>
        </p:txBody>
      </p:sp>
    </p:spTree>
    <p:extLst>
      <p:ext uri="{BB962C8B-B14F-4D97-AF65-F5344CB8AC3E}">
        <p14:creationId xmlns:p14="http://schemas.microsoft.com/office/powerpoint/2010/main" val="2000027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667937" y="45559"/>
            <a:ext cx="204094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u="sng" dirty="0"/>
              <a:t>Conclusion</a:t>
            </a:r>
            <a:endParaRPr lang="en-IN" sz="3200" b="1" i="0" u="sng" dirty="0">
              <a:solidFill>
                <a:srgbClr val="000000"/>
              </a:solidFill>
              <a:effectLst/>
              <a:latin typeface="Helvetica Neue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9498" y="1866088"/>
            <a:ext cx="867177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Project </a:t>
            </a:r>
            <a:r>
              <a:rPr lang="en-US" sz="2800" b="1" dirty="0" smtClean="0"/>
              <a:t>Impact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Provides a data-driven view of the job market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Empowers job seekers with valuable insights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Serves as a foundation for a full-fledged recommendation system.</a:t>
            </a:r>
          </a:p>
        </p:txBody>
      </p:sp>
    </p:spTree>
    <p:extLst>
      <p:ext uri="{BB962C8B-B14F-4D97-AF65-F5344CB8AC3E}">
        <p14:creationId xmlns:p14="http://schemas.microsoft.com/office/powerpoint/2010/main" val="3902215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80325" y="2833352"/>
            <a:ext cx="5756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/>
              <a:t>THANK YOU</a:t>
            </a:r>
            <a:endParaRPr lang="en-IN" sz="7200" dirty="0"/>
          </a:p>
        </p:txBody>
      </p:sp>
    </p:spTree>
    <p:extLst>
      <p:ext uri="{BB962C8B-B14F-4D97-AF65-F5344CB8AC3E}">
        <p14:creationId xmlns:p14="http://schemas.microsoft.com/office/powerpoint/2010/main" val="34306983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32978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u="sng" dirty="0" smtClean="0">
                <a:latin typeface="Rockwell" panose="02060603020205020403" pitchFamily="18" charset="0"/>
              </a:rPr>
              <a:t>AGENDA</a:t>
            </a:r>
            <a:endParaRPr lang="en-US" sz="4400" u="sng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1811548"/>
            <a:ext cx="9905999" cy="5046452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Project Tasks</a:t>
            </a:r>
            <a:endParaRPr lang="en-I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800" dirty="0"/>
              <a:t>Data &amp; </a:t>
            </a:r>
            <a:r>
              <a:rPr lang="en-IN" sz="2800" dirty="0" smtClean="0"/>
              <a:t>Methodology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Key Finding 1: Salary </a:t>
            </a:r>
            <a:r>
              <a:rPr lang="en-US" sz="2800" dirty="0" smtClean="0"/>
              <a:t>Correlation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/>
              <a:t>Key Finding 2: Emerging </a:t>
            </a:r>
            <a:r>
              <a:rPr lang="en-US" sz="2800" dirty="0" smtClean="0"/>
              <a:t>Trends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Visualizations</a:t>
            </a:r>
            <a:endParaRPr lang="en-IN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dirty="0"/>
              <a:t>Predictive </a:t>
            </a:r>
            <a:r>
              <a:rPr lang="en-IN" sz="2800" dirty="0" smtClean="0"/>
              <a:t>Model</a:t>
            </a:r>
          </a:p>
          <a:p>
            <a:pPr marL="342900" lvl="0" indent="-342900">
              <a:buFont typeface="Wingdings" panose="05000000000000000000" pitchFamily="2" charset="2"/>
              <a:buChar char="Ø"/>
            </a:pPr>
            <a:r>
              <a:rPr lang="en-IN" sz="2800" dirty="0"/>
              <a:t>Conclusion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368974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latin typeface="Rockwell" panose="02060603020205020403" pitchFamily="18" charset="0"/>
              </a:rPr>
              <a:t>PROJECT OVERVIEW</a:t>
            </a:r>
            <a:endParaRPr lang="en-US" sz="4400" u="sng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Understanding the Job Market</a:t>
            </a:r>
          </a:p>
          <a:p>
            <a:r>
              <a:rPr lang="en-US" b="1" dirty="0"/>
              <a:t>Objective:</a:t>
            </a:r>
            <a:r>
              <a:rPr lang="en-US" dirty="0"/>
              <a:t> To analyze job market trends and provide data-backed recommendations for job seekers.</a:t>
            </a:r>
          </a:p>
          <a:p>
            <a:r>
              <a:rPr lang="en-US" b="1" dirty="0"/>
              <a:t>Core Goals:</a:t>
            </a:r>
            <a:endParaRPr lang="en-US" dirty="0"/>
          </a:p>
          <a:p>
            <a:pPr lvl="1"/>
            <a:r>
              <a:rPr lang="en-US" dirty="0"/>
              <a:t>Identify high-demand job roles.</a:t>
            </a:r>
          </a:p>
          <a:p>
            <a:pPr lvl="1"/>
            <a:r>
              <a:rPr lang="en-US" dirty="0"/>
              <a:t>Analyze salary trends.</a:t>
            </a:r>
          </a:p>
          <a:p>
            <a:pPr lvl="1"/>
            <a:r>
              <a:rPr lang="en-US" dirty="0"/>
              <a:t>Pinpoint emerging job categories.</a:t>
            </a:r>
          </a:p>
          <a:p>
            <a:pPr lvl="1"/>
            <a:r>
              <a:rPr lang="en-US" dirty="0"/>
              <a:t>Offer personalized job recommendations.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u="sng" dirty="0" smtClean="0">
                <a:latin typeface="Rockwell" panose="02060603020205020403" pitchFamily="18" charset="0"/>
              </a:rPr>
              <a:t>Project Tasks</a:t>
            </a:r>
            <a:endParaRPr lang="en-US" sz="4400" u="sng" dirty="0">
              <a:latin typeface="Rockwell" panose="02060603020205020403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46" y="2097088"/>
            <a:ext cx="10558732" cy="3950169"/>
          </a:xfrm>
        </p:spPr>
        <p:txBody>
          <a:bodyPr>
            <a:normAutofit/>
          </a:bodyPr>
          <a:lstStyle/>
          <a:p>
            <a:r>
              <a:rPr lang="en-US" b="1" dirty="0"/>
              <a:t>What We Did</a:t>
            </a:r>
          </a:p>
          <a:p>
            <a:r>
              <a:rPr lang="en-US" b="1" dirty="0"/>
              <a:t>Task 1: Salary Correlation</a:t>
            </a:r>
            <a:endParaRPr lang="en-US" dirty="0"/>
          </a:p>
          <a:p>
            <a:pPr lvl="1"/>
            <a:r>
              <a:rPr lang="en-US" dirty="0"/>
              <a:t>Analyzed the relationship between job title keywords and offered salaries.</a:t>
            </a:r>
          </a:p>
          <a:p>
            <a:r>
              <a:rPr lang="en-US" b="1" dirty="0"/>
              <a:t>Task 2: Emerging Trends</a:t>
            </a:r>
            <a:endParaRPr lang="en-US" dirty="0"/>
          </a:p>
          <a:p>
            <a:pPr lvl="1"/>
            <a:r>
              <a:rPr lang="en-US" dirty="0"/>
              <a:t>Identified new job categories based on posting frequency over time.</a:t>
            </a:r>
          </a:p>
          <a:p>
            <a:r>
              <a:rPr lang="en-US" b="1" dirty="0"/>
              <a:t>Task 3: Predictive Modeling</a:t>
            </a:r>
            <a:endParaRPr lang="en-US" dirty="0"/>
          </a:p>
          <a:p>
            <a:pPr lvl="1"/>
            <a:r>
              <a:rPr lang="en-US" dirty="0"/>
              <a:t>Developed a basic predictive model to forecast future job market trends.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93417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718" y="270456"/>
            <a:ext cx="4615446" cy="772400"/>
          </a:xfrm>
        </p:spPr>
        <p:txBody>
          <a:bodyPr>
            <a:normAutofit/>
          </a:bodyPr>
          <a:lstStyle/>
          <a:p>
            <a:r>
              <a:rPr lang="en-IN" sz="3200" b="1" u="sng" dirty="0"/>
              <a:t>Data &amp; Methodology</a:t>
            </a:r>
            <a:endParaRPr lang="en-US" sz="3200" b="1" u="sng" dirty="0">
              <a:latin typeface="Rockwell" panose="02060603020205020403" pitchFamily="18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28034" y="1401657"/>
            <a:ext cx="11875421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all_upwork_jobs_.csv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Process:-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Handled missing values and standardized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Analysis: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keyword-based analysis on job titles and salaries.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Generated charts to represent key findings.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Modeling: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Trained a Linear Regression model to predict hourly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410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441" y="257578"/>
            <a:ext cx="7706373" cy="914400"/>
          </a:xfrm>
        </p:spPr>
        <p:txBody>
          <a:bodyPr>
            <a:normAutofit/>
          </a:bodyPr>
          <a:lstStyle/>
          <a:p>
            <a:r>
              <a:rPr lang="en-US" sz="2800" b="1" u="sng" dirty="0"/>
              <a:t>Key Finding 1: Salary Correlation</a:t>
            </a:r>
            <a:endParaRPr lang="en-US" sz="3200" b="1" u="sng" dirty="0"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5009" y="2030139"/>
            <a:ext cx="86932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What Jobs Pay the Most?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Our analysis shows a clear correlation between job categories and average salaries.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Top Categories by Average Salary:</a:t>
            </a:r>
            <a:endParaRPr lang="en-US" sz="2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Developer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Analyst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/>
              <a:t>Manager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insight helps job seekers prioritize high-paying fields.</a:t>
            </a:r>
          </a:p>
        </p:txBody>
      </p:sp>
    </p:spTree>
    <p:extLst>
      <p:ext uri="{BB962C8B-B14F-4D97-AF65-F5344CB8AC3E}">
        <p14:creationId xmlns:p14="http://schemas.microsoft.com/office/powerpoint/2010/main" val="134831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5508" y="270456"/>
            <a:ext cx="6856367" cy="869325"/>
          </a:xfrm>
        </p:spPr>
        <p:txBody>
          <a:bodyPr>
            <a:noAutofit/>
          </a:bodyPr>
          <a:lstStyle/>
          <a:p>
            <a:r>
              <a:rPr lang="en-US" sz="3200" b="1" u="sng" dirty="0"/>
              <a:t>Key Finding 2: Emerging Trends</a:t>
            </a:r>
            <a:endParaRPr lang="en-US" sz="3200" b="1" u="sng" dirty="0">
              <a:latin typeface="Rockwell" panose="02060603020205020403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94705" y="1550454"/>
            <a:ext cx="995536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Where the Market is Headed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By analyzing posting frequency over time, we identified dynamic growth in specific categories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trends indicate a growing demand for roles in areas like data science and AI</a:t>
            </a:r>
            <a:r>
              <a:rPr lang="en-US" sz="2800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This information is critical for long-term career planning and skill development.</a:t>
            </a:r>
          </a:p>
        </p:txBody>
      </p:sp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515"/>
            <a:ext cx="6366970" cy="785279"/>
          </a:xfrm>
        </p:spPr>
        <p:txBody>
          <a:bodyPr>
            <a:normAutofit/>
          </a:bodyPr>
          <a:lstStyle/>
          <a:p>
            <a:r>
              <a:rPr lang="en-US" sz="2400" b="1" u="sng" dirty="0" smtClean="0">
                <a:latin typeface="Rockwell" panose="02060603020205020403" pitchFamily="18" charset="0"/>
              </a:rPr>
              <a:t>Average Salary By Job Category</a:t>
            </a:r>
            <a:endParaRPr lang="en-US" sz="2400" b="1" u="sng" dirty="0">
              <a:latin typeface="Rockwell" panose="02060603020205020403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21" y="1281855"/>
            <a:ext cx="10457645" cy="5170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61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27218" y="217447"/>
            <a:ext cx="8680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u="sng" dirty="0" smtClean="0"/>
              <a:t>Job Posting Frequency Trends Over Time.</a:t>
            </a:r>
            <a:endParaRPr lang="en-IN" sz="3600" b="1" u="sng" dirty="0"/>
          </a:p>
        </p:txBody>
      </p:sp>
      <p:sp>
        <p:nvSpPr>
          <p:cNvPr id="8" name="TextBox 7"/>
          <p:cNvSpPr txBox="1"/>
          <p:nvPr/>
        </p:nvSpPr>
        <p:spPr>
          <a:xfrm>
            <a:off x="12994783" y="3412902"/>
            <a:ext cx="2616080" cy="51901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618" y="1142638"/>
            <a:ext cx="8487960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78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866CFD-F94E-4AE5-ACEA-86FEC0F48A10}">
  <ds:schemaRefs>
    <ds:schemaRef ds:uri="http://schemas.microsoft.com/office/infopath/2007/PartnerControls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16c05727-aa75-4e4a-9b5f-8a80a1165891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0</TotalTime>
  <Words>375</Words>
  <Application>Microsoft Office PowerPoint</Application>
  <PresentationFormat>Widescreen</PresentationFormat>
  <Paragraphs>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12</vt:i4>
      </vt:variant>
    </vt:vector>
  </HeadingPairs>
  <TitlesOfParts>
    <vt:vector size="27" baseType="lpstr">
      <vt:lpstr>Arial Unicode MS</vt:lpstr>
      <vt:lpstr>Arial</vt:lpstr>
      <vt:lpstr>Calibri</vt:lpstr>
      <vt:lpstr>Calibri Light</vt:lpstr>
      <vt:lpstr>Helvetica Neue</vt:lpstr>
      <vt:lpstr>Rockwell</vt:lpstr>
      <vt:lpstr>Tahoma</vt:lpstr>
      <vt:lpstr>Times New Roman</vt:lpstr>
      <vt:lpstr>Trebuchet MS</vt:lpstr>
      <vt:lpstr>Tw Cen MT</vt:lpstr>
      <vt:lpstr>Wingdings</vt:lpstr>
      <vt:lpstr>Circuit</vt:lpstr>
      <vt:lpstr>Retrospect</vt:lpstr>
      <vt:lpstr>Office Theme</vt:lpstr>
      <vt:lpstr>1_Office Theme</vt:lpstr>
      <vt:lpstr>NEXTHIKES IT SOLUTIONS:-  Job Market Analysis and Recommendation System</vt:lpstr>
      <vt:lpstr>AGENDA</vt:lpstr>
      <vt:lpstr>PROJECT OVERVIEW</vt:lpstr>
      <vt:lpstr>Project Tasks</vt:lpstr>
      <vt:lpstr>Data &amp; Methodology</vt:lpstr>
      <vt:lpstr>Key Finding 1: Salary Correlation</vt:lpstr>
      <vt:lpstr>Key Finding 2: Emerging Trends</vt:lpstr>
      <vt:lpstr>Average Salary By Job Category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2025-03-18T14:05:47Z</dcterms:created>
  <dcterms:modified xsi:type="dcterms:W3CDTF">2025-09-05T17:13:56Z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