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69" r:id="rId8"/>
    <p:sldId id="271" r:id="rId9"/>
    <p:sldId id="272" r:id="rId10"/>
    <p:sldId id="273" r:id="rId11"/>
    <p:sldId id="274" r:id="rId12"/>
    <p:sldId id="278" r:id="rId13"/>
    <p:sldId id="275" r:id="rId14"/>
    <p:sldId id="276" r:id="rId15"/>
    <p:sldId id="277" r:id="rId16"/>
    <p:sldId id="279" r:id="rId17"/>
    <p:sldId id="28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54067-D9B6-4DFB-895B-30A82F409CD2}">
          <p14:sldIdLst>
            <p14:sldId id="257"/>
            <p14:sldId id="268"/>
            <p14:sldId id="267"/>
            <p14:sldId id="269"/>
            <p14:sldId id="271"/>
            <p14:sldId id="272"/>
            <p14:sldId id="273"/>
            <p14:sldId id="274"/>
            <p14:sldId id="278"/>
            <p14:sldId id="275"/>
            <p14:sldId id="276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3366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analyticsvidhya.com/blog/2021/05/detecting-and-treating-outliers-treating-the-odd-one-ou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1620664"/>
          </a:xfrm>
        </p:spPr>
        <p:txBody>
          <a:bodyPr>
            <a:normAutofit/>
          </a:bodyPr>
          <a:lstStyle/>
          <a:p>
            <a:r>
              <a:rPr lang="en-US" dirty="0" smtClean="0"/>
              <a:t>    NEXTHIKES IT SOLUTION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PROJECT-2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933732" cy="2180952"/>
          </a:xfrm>
        </p:spPr>
        <p:txBody>
          <a:bodyPr/>
          <a:lstStyle/>
          <a:p>
            <a:r>
              <a:rPr lang="en-US" dirty="0" smtClean="0"/>
              <a:t>       “ Data harmonization and insights                	                extraction”</a:t>
            </a:r>
          </a:p>
          <a:p>
            <a:endParaRPr lang="en-US" dirty="0"/>
          </a:p>
          <a:p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	by:- </a:t>
            </a:r>
            <a:r>
              <a:rPr lang="en-US" dirty="0" err="1" smtClean="0"/>
              <a:t>naman</a:t>
            </a:r>
            <a:r>
              <a:rPr lang="en-US" dirty="0" smtClean="0"/>
              <a:t> </a:t>
            </a:r>
            <a:r>
              <a:rPr lang="en-US" dirty="0" err="1" smtClean="0"/>
              <a:t>sharma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832" y="89521"/>
            <a:ext cx="5307577" cy="86409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Final Dataset Visualizations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0688"/>
            <a:ext cx="6217412" cy="425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13" y="620687"/>
            <a:ext cx="5971412" cy="425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4692" y="566124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5662364" y="4862204"/>
            <a:ext cx="78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The heat map reveals the correlations between variables. </a:t>
            </a:r>
          </a:p>
          <a:p>
            <a:r>
              <a:rPr lang="en-US" sz="1800" dirty="0" smtClean="0"/>
              <a:t> Showing strong relationships between temperature and </a:t>
            </a:r>
            <a:r>
              <a:rPr lang="en-US" sz="1800" dirty="0" err="1" smtClean="0"/>
              <a:t>atemp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While the other columns have a medium correlation between them.</a:t>
            </a:r>
          </a:p>
          <a:p>
            <a:r>
              <a:rPr lang="en-US" sz="1800" dirty="0" smtClean="0"/>
              <a:t> humidity and </a:t>
            </a:r>
            <a:r>
              <a:rPr lang="en-US" sz="1800" dirty="0" err="1" smtClean="0"/>
              <a:t>weathersit</a:t>
            </a:r>
            <a:r>
              <a:rPr lang="en-US" sz="1800" dirty="0" smtClean="0"/>
              <a:t> shows 0.54.</a:t>
            </a:r>
          </a:p>
          <a:p>
            <a:r>
              <a:rPr lang="en-US" sz="1800" dirty="0" smtClean="0"/>
              <a:t> casual and </a:t>
            </a:r>
            <a:r>
              <a:rPr lang="en-US" sz="1800" dirty="0" err="1" smtClean="0"/>
              <a:t>cnt</a:t>
            </a:r>
            <a:r>
              <a:rPr lang="en-US" sz="1800" dirty="0" smtClean="0"/>
              <a:t> shows </a:t>
            </a:r>
            <a:r>
              <a:rPr lang="en-US" sz="1800" dirty="0"/>
              <a:t>0.56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instant and holiday shows negation correlation.</a:t>
            </a:r>
          </a:p>
          <a:p>
            <a:r>
              <a:rPr lang="en-US" sz="1800" dirty="0"/>
              <a:t># temp and weekday shows negative correlation.</a:t>
            </a: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3832" y="5353471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boxplot shows the outliers in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8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-1755576"/>
            <a:ext cx="8938472" cy="2764335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FFFF00"/>
                </a:solidFill>
              </a:rPr>
              <a:t>DIFFERENT TYPES OF VISUALIZATION USED FOR INSIGHTS EXTRACTION</a:t>
            </a:r>
            <a:endParaRPr lang="en-IN" sz="2800" u="sng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903" y="1412776"/>
            <a:ext cx="7069519" cy="12209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4400" dirty="0" smtClean="0"/>
              <a:t>Bar chart.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Pie chart.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Line plot.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Histogram.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Violin plot.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Scatter plot.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Heat map.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Boxplot.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820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820" y="188640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FF00"/>
                </a:solidFill>
              </a:rPr>
              <a:t>LEARNING OUTCOMES :-</a:t>
            </a:r>
            <a:endParaRPr lang="en-IN" sz="2800" u="sng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3852" y="98072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Gain practical experience in dataset cleaning and wrangling.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Develop an understanding of exploratory data analysis techniques.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Prepare datasets for advanced modeling and business use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79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99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828" y="0"/>
            <a:ext cx="609282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i="1" dirty="0">
                <a:cs typeface="Arial" pitchFamily="34" charset="0"/>
              </a:rPr>
              <a:t>Reference:</a:t>
            </a:r>
          </a:p>
          <a:p>
            <a:endParaRPr lang="en-US" sz="4000" b="1" i="1" dirty="0" smtClean="0">
              <a:cs typeface="Arial" pitchFamily="34" charset="0"/>
            </a:endParaRPr>
          </a:p>
          <a:p>
            <a:endParaRPr lang="en-US" sz="4000" b="1" i="1" dirty="0"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1.https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://www.analyticsvidhya.com/blog/2021/05/detecting-and-treating-outliers-treating-the-odd-one-out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2.https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://www.geeksforgeeks.org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2000" dirty="0"/>
          </a:p>
          <a:p>
            <a:r>
              <a:rPr lang="en-US" sz="2000" dirty="0" smtClean="0">
                <a:hlinkClick r:id="rId4"/>
              </a:rPr>
              <a:t>   </a:t>
            </a:r>
          </a:p>
          <a:p>
            <a:r>
              <a:rPr lang="en-US" sz="2000" dirty="0" smtClean="0">
                <a:hlinkClick r:id="rId4"/>
              </a:rPr>
              <a:t>3.https</a:t>
            </a:r>
            <a:r>
              <a:rPr lang="en-US" sz="2000" dirty="0">
                <a:hlinkClick r:id="rId4"/>
              </a:rPr>
              <a:t>://www.w3schools.com/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1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0196" y="2924944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5533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INTRODUCTION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project is all about to leverage advanced data- wrangling techniques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produce a clean, unified dataset for future business analysis and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modeling.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The main aim of this project is to preprocess, visualize and to merge dataset to generate the  useful insights.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r>
              <a:rPr lang="en-US" u="sng" dirty="0" smtClean="0">
                <a:solidFill>
                  <a:srgbClr val="FFFF00"/>
                </a:solidFill>
              </a:rPr>
              <a:t>WORK FLOW</a:t>
            </a:r>
            <a:endParaRPr lang="en-US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6408711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Pre-process dataset-1.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Visualize dataset-1.</a:t>
            </a:r>
          </a:p>
          <a:p>
            <a:pPr marL="514350" indent="-514350">
              <a:buAutoNum type="arabicPeriod"/>
            </a:pPr>
            <a:r>
              <a:rPr lang="en-US" dirty="0" smtClean="0"/>
              <a:t>Pre-process dataset-2.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Visualize dataset-2.</a:t>
            </a:r>
          </a:p>
          <a:p>
            <a:pPr marL="514350" indent="-514350">
              <a:buAutoNum type="arabicPeriod"/>
            </a:pPr>
            <a:r>
              <a:rPr lang="en-US" dirty="0" smtClean="0"/>
              <a:t>Merge both dataset-1 and dataset-2.</a:t>
            </a:r>
          </a:p>
          <a:p>
            <a:pPr marL="514350" indent="-514350">
              <a:buAutoNum type="arabicPeriod"/>
            </a:pPr>
            <a:r>
              <a:rPr lang="en-US" dirty="0" smtClean="0"/>
              <a:t>Pre-process and Visualize the merged dataset.</a:t>
            </a:r>
          </a:p>
          <a:p>
            <a:pPr marL="514350" indent="-514350">
              <a:buAutoNum type="arabicPeriod"/>
            </a:pPr>
            <a:r>
              <a:rPr lang="en-US" dirty="0" smtClean="0"/>
              <a:t>Pre-process dataset-3.</a:t>
            </a:r>
          </a:p>
          <a:p>
            <a:pPr marL="514350" indent="-514350">
              <a:buAutoNum type="arabicPeriod"/>
            </a:pPr>
            <a:r>
              <a:rPr lang="en-US" dirty="0" smtClean="0"/>
              <a:t>Visualize dataset-3.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Concat</a:t>
            </a:r>
            <a:r>
              <a:rPr lang="en-US" dirty="0" smtClean="0"/>
              <a:t> dataset-3 and merged dataset.</a:t>
            </a:r>
          </a:p>
          <a:p>
            <a:pPr marL="514350" indent="-514350">
              <a:buAutoNum type="arabicPeriod"/>
            </a:pPr>
            <a:r>
              <a:rPr lang="en-US" dirty="0" smtClean="0"/>
              <a:t>Final pre-processing and visualization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Dataset-1,Dataset-2,Dataset-3  Preprocessing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FF00"/>
                </a:solidFill>
              </a:rPr>
              <a:t>KEY POINTS :-</a:t>
            </a:r>
            <a:endParaRPr lang="en-US" u="sng" dirty="0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Perform the Exploratory </a:t>
            </a:r>
            <a:r>
              <a:rPr lang="en-US" dirty="0"/>
              <a:t>D</a:t>
            </a:r>
            <a:r>
              <a:rPr lang="en-US" dirty="0" smtClean="0"/>
              <a:t>ata   Analysis(EDA).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Functions used:- head, tail, drop, info, duplicated,  describe.</a:t>
            </a:r>
          </a:p>
          <a:p>
            <a:pPr marL="514350" indent="-514350">
              <a:buAutoNum type="arabicPeriod"/>
            </a:pPr>
            <a:r>
              <a:rPr lang="en-US" dirty="0" smtClean="0"/>
              <a:t>Filled the missing values by using </a:t>
            </a:r>
            <a:r>
              <a:rPr lang="en-US" dirty="0" err="1" smtClean="0"/>
              <a:t>fillna</a:t>
            </a:r>
            <a:r>
              <a:rPr lang="en-US" dirty="0" smtClean="0"/>
              <a:t> function.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FF00"/>
                </a:solidFill>
              </a:rPr>
              <a:t>Library used :-</a:t>
            </a:r>
          </a:p>
          <a:p>
            <a:r>
              <a:rPr lang="en-US" dirty="0" smtClean="0"/>
              <a:t>Pandas.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1844" y="47667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FF00"/>
                </a:solidFill>
              </a:rPr>
              <a:t>DATASET -1 VISUALIZATION</a:t>
            </a:r>
            <a:endParaRPr lang="en-IN" sz="2800" u="sng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8588" y="2132856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false=0 </a:t>
            </a:r>
            <a:r>
              <a:rPr lang="en-US" sz="2800" dirty="0" err="1"/>
              <a:t>i.e</a:t>
            </a:r>
            <a:r>
              <a:rPr lang="en-US" sz="2800" dirty="0"/>
              <a:t> number of holidays not taken.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true=1 </a:t>
            </a:r>
            <a:r>
              <a:rPr lang="en-US" sz="2800" dirty="0" err="1"/>
              <a:t>i.e</a:t>
            </a:r>
            <a:r>
              <a:rPr lang="en-US" sz="2800" dirty="0"/>
              <a:t> number of holidays taken.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340768"/>
            <a:ext cx="5924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8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FF00"/>
                </a:solidFill>
              </a:rPr>
              <a:t>DATASET-2 VISUALIZATION</a:t>
            </a:r>
            <a:endParaRPr lang="en-IN" u="sng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531054"/>
            <a:ext cx="5829300" cy="4257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0596" y="2924944"/>
            <a:ext cx="28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tells the variation in the </a:t>
            </a:r>
            <a:r>
              <a:rPr lang="en-US" sz="2800" dirty="0" smtClean="0"/>
              <a:t>"wind speed" </a:t>
            </a:r>
            <a:r>
              <a:rPr lang="en-US" sz="2800" dirty="0"/>
              <a:t>as the day passes.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028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188640"/>
            <a:ext cx="10360501" cy="1296144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MERGED DATASET VISUALIZATIONS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548680"/>
            <a:ext cx="4610100" cy="3343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99" y="548680"/>
            <a:ext cx="5302325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9956" y="4797152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Showing the distribution of weather situation</a:t>
            </a:r>
          </a:p>
          <a:p>
            <a:r>
              <a:rPr lang="en-US" sz="2800" dirty="0" smtClean="0"/>
              <a:t>Percentage wise. 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78588" y="4509120"/>
            <a:ext cx="3744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looking at the </a:t>
            </a:r>
            <a:r>
              <a:rPr lang="en-US" sz="2000" dirty="0" smtClean="0"/>
              <a:t>violin plot </a:t>
            </a:r>
            <a:r>
              <a:rPr lang="en-US" sz="2000" dirty="0"/>
              <a:t>we can say that there are no outliers in temp column.</a:t>
            </a:r>
          </a:p>
          <a:p>
            <a:r>
              <a:rPr lang="en-US" sz="2000" dirty="0"/>
              <a:t># The width of the "violin" shows the density, so the wider region indicates more data points in that range.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02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907" y="188640"/>
            <a:ext cx="4443481" cy="490067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FF00"/>
                </a:solidFill>
              </a:rPr>
              <a:t>Dataset-3 Visualizations</a:t>
            </a:r>
            <a:endParaRPr lang="en-IN" u="sng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6" y="702236"/>
            <a:ext cx="11353919" cy="35188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906" y="4869160"/>
            <a:ext cx="86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histogram shows the pattern and shape of the data </a:t>
            </a:r>
            <a:r>
              <a:rPr lang="en-US" sz="2000" dirty="0" err="1"/>
              <a:t>i.e</a:t>
            </a:r>
            <a:r>
              <a:rPr lang="en-US" sz="2000" dirty="0"/>
              <a:t> how data is distributed.</a:t>
            </a:r>
          </a:p>
          <a:p>
            <a:r>
              <a:rPr lang="en-US" sz="2000" dirty="0"/>
              <a:t># For the column </a:t>
            </a:r>
            <a:r>
              <a:rPr lang="en-US" sz="2000" dirty="0" smtClean="0"/>
              <a:t>“temp" </a:t>
            </a:r>
            <a:r>
              <a:rPr lang="en-US" sz="2000" dirty="0"/>
              <a:t>it shows </a:t>
            </a:r>
            <a:r>
              <a:rPr lang="en-US" sz="2000" dirty="0" smtClean="0"/>
              <a:t>that the data is symmetrical </a:t>
            </a:r>
            <a:r>
              <a:rPr lang="en-US" sz="2000" dirty="0" err="1" smtClean="0"/>
              <a:t>i.e</a:t>
            </a:r>
            <a:r>
              <a:rPr lang="en-US" sz="2000" dirty="0" smtClean="0"/>
              <a:t> bell shaped.</a:t>
            </a:r>
            <a:endParaRPr lang="en-US" sz="2000" dirty="0"/>
          </a:p>
          <a:p>
            <a:r>
              <a:rPr lang="en-US" sz="2000" dirty="0"/>
              <a:t># For the column </a:t>
            </a:r>
            <a:r>
              <a:rPr lang="en-US" sz="2000" dirty="0" smtClean="0"/>
              <a:t>“</a:t>
            </a:r>
            <a:r>
              <a:rPr lang="en-US" sz="2000" dirty="0" err="1" smtClean="0"/>
              <a:t>windspeed</a:t>
            </a:r>
            <a:r>
              <a:rPr lang="en-US" sz="2000" dirty="0" smtClean="0"/>
              <a:t>" </a:t>
            </a:r>
            <a:r>
              <a:rPr lang="en-US" sz="2000" dirty="0"/>
              <a:t>it shows that the data </a:t>
            </a:r>
            <a:r>
              <a:rPr lang="en-US" sz="2000" dirty="0" smtClean="0"/>
              <a:t>is positively skewed.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48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4132" y="188640"/>
            <a:ext cx="4507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Methods for Outlier Detection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3852" y="764704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Inter"/>
              </a:rPr>
              <a:t>Below are some of the techniques of detecting </a:t>
            </a:r>
            <a:r>
              <a:rPr lang="en-US" dirty="0" smtClean="0">
                <a:latin typeface="Inter"/>
              </a:rPr>
              <a:t>outliers :-</a:t>
            </a:r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Boxplots</a:t>
            </a:r>
            <a:endParaRPr lang="en-US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Z-score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Inter Quantile Range(IQR)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55" y="2902948"/>
            <a:ext cx="6372225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1825"/>
            <a:ext cx="5753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97</TotalTime>
  <Words>466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Inter</vt:lpstr>
      <vt:lpstr>Tech 16x9</vt:lpstr>
      <vt:lpstr>    NEXTHIKES IT SOLUTION                  PROJECT-2</vt:lpstr>
      <vt:lpstr>INTRODUCTION</vt:lpstr>
      <vt:lpstr>WORK FLOW</vt:lpstr>
      <vt:lpstr>Dataset-1,Dataset-2,Dataset-3  Preprocessing</vt:lpstr>
      <vt:lpstr>PowerPoint Presentation</vt:lpstr>
      <vt:lpstr>DATASET-2 VISUALIZATION</vt:lpstr>
      <vt:lpstr>MERGED DATASET VISUALIZATIONS  </vt:lpstr>
      <vt:lpstr>Dataset-3 Visualizations</vt:lpstr>
      <vt:lpstr>PowerPoint Presentation</vt:lpstr>
      <vt:lpstr>Final Dataset Visualizations </vt:lpstr>
      <vt:lpstr>DIFFERENT TYPES OF VISUALIZATION USED FOR INSIGHTS EXTRACTION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 SOLUTION                  PROJECT-2</dc:title>
  <dc:creator>HP</dc:creator>
  <cp:lastModifiedBy>HP</cp:lastModifiedBy>
  <cp:revision>11</cp:revision>
  <dcterms:created xsi:type="dcterms:W3CDTF">2025-01-13T18:08:54Z</dcterms:created>
  <dcterms:modified xsi:type="dcterms:W3CDTF">2025-01-13T19:46:20Z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