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8" r:id="rId3"/>
    <p:sldId id="259" r:id="rId4"/>
    <p:sldId id="260" r:id="rId5"/>
    <p:sldId id="261" r:id="rId6"/>
    <p:sldId id="257" r:id="rId7"/>
    <p:sldId id="263" r:id="rId8"/>
    <p:sldId id="262" r:id="rId9"/>
    <p:sldId id="264" r:id="rId10"/>
    <p:sldId id="272" r:id="rId11"/>
    <p:sldId id="265" r:id="rId12"/>
    <p:sldId id="267" r:id="rId13"/>
    <p:sldId id="266"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898E665-28E5-4EB9-8115-803C953B1711}">
          <p14:sldIdLst>
            <p14:sldId id="256"/>
          </p14:sldIdLst>
        </p14:section>
        <p14:section name="What is EDA ?" id="{A619FF12-53A8-4F40-9977-8F4168EBEF5E}">
          <p14:sldIdLst>
            <p14:sldId id="258"/>
          </p14:sldIdLst>
        </p14:section>
        <p14:section name="Project Objective" id="{BFC3E63C-419C-4625-8A42-256029D65697}">
          <p14:sldIdLst>
            <p14:sldId id="259"/>
          </p14:sldIdLst>
        </p14:section>
        <p14:section name="Project Overflow" id="{D9A5DCB9-BCFB-4FF0-8E24-E1B4DEB81C80}">
          <p14:sldIdLst>
            <p14:sldId id="260"/>
          </p14:sldIdLst>
        </p14:section>
        <p14:section name="Univariate Analysis" id="{40833E3E-4DF7-48E4-B0C1-318CC293BD01}">
          <p14:sldIdLst>
            <p14:sldId id="261"/>
          </p14:sldIdLst>
        </p14:section>
        <p14:section name="Univariate Analysis" id="{CE30EF7B-1F46-44FA-8C43-60F87B0C8C41}">
          <p14:sldIdLst>
            <p14:sldId id="257"/>
          </p14:sldIdLst>
        </p14:section>
        <p14:section name="Bivariate Analysis" id="{51465957-544B-4176-A380-8534FBDDE4A3}">
          <p14:sldIdLst>
            <p14:sldId id="263"/>
          </p14:sldIdLst>
        </p14:section>
        <p14:section name="Bivariate Analysis" id="{CAA3E8BC-D585-4B49-B115-211B3529A633}">
          <p14:sldIdLst>
            <p14:sldId id="262"/>
          </p14:sldIdLst>
        </p14:section>
        <p14:section name="Multivariate Analysis" id="{51F8C76E-7334-4FA5-B4EF-20D657B2B80E}">
          <p14:sldIdLst>
            <p14:sldId id="264"/>
          </p14:sldIdLst>
        </p14:section>
        <p14:section name="Multivariate Analysis (Correlation)" id="{DBA4106B-D6D8-4AA6-8245-6EAD515456B4}">
          <p14:sldIdLst>
            <p14:sldId id="272"/>
          </p14:sldIdLst>
        </p14:section>
        <p14:section name="Impact of Features" id="{02B718E6-7646-40E3-8206-20A37B7C9C6E}">
          <p14:sldIdLst>
            <p14:sldId id="265"/>
          </p14:sldIdLst>
        </p14:section>
        <p14:section name="Impact of Features" id="{61A22A58-6DC8-4EA5-A939-2ACC601C2C2B}">
          <p14:sldIdLst>
            <p14:sldId id="267"/>
          </p14:sldIdLst>
        </p14:section>
        <p14:section name="Customer Preferences" id="{736BC88A-25BB-4DA5-9C04-4F6B06C4237B}">
          <p14:sldIdLst>
            <p14:sldId id="266"/>
            <p14:sldId id="268"/>
            <p14:sldId id="269"/>
            <p14:sldId id="2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10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86660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56822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42715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2573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139188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2567106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58527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1839695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23461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50562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46640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271524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A07257-8542-424C-8EDB-340BDD15249E}"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180441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55791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294012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37481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39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A07257-8542-424C-8EDB-340BDD15249E}" type="datetimeFigureOut">
              <a:rPr lang="en-IN" smtClean="0"/>
              <a:t>13-02-2025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CE6606-4EC9-445E-A0BD-41D62E704787}" type="slidenum">
              <a:rPr lang="en-IN" smtClean="0"/>
              <a:t>‹#›</a:t>
            </a:fld>
            <a:endParaRPr lang="en-IN"/>
          </a:p>
        </p:txBody>
      </p:sp>
    </p:spTree>
    <p:extLst>
      <p:ext uri="{BB962C8B-B14F-4D97-AF65-F5344CB8AC3E}">
        <p14:creationId xmlns:p14="http://schemas.microsoft.com/office/powerpoint/2010/main" val="324641908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what-is-feature-engineering/" TargetMode="External"/><Relationship Id="rId2" Type="http://schemas.openxmlformats.org/officeDocument/2006/relationships/hyperlink" Target="https://www.geeksforgeeks.org/what-is-exploratory-data-analysis/" TargetMode="External"/><Relationship Id="rId1" Type="http://schemas.openxmlformats.org/officeDocument/2006/relationships/slideLayout" Target="../slideLayouts/slideLayout7.xml"/><Relationship Id="rId4" Type="http://schemas.openxmlformats.org/officeDocument/2006/relationships/hyperlink" Target="https://builtin.com/articles/feature-enginee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795" y="1296951"/>
            <a:ext cx="8243693" cy="1646302"/>
          </a:xfrm>
        </p:spPr>
        <p:txBody>
          <a:bodyPr/>
          <a:lstStyle/>
          <a:p>
            <a:r>
              <a:rPr lang="en-US" u="sng" dirty="0" smtClean="0"/>
              <a:t>NEXTHIKES</a:t>
            </a:r>
            <a:r>
              <a:rPr lang="en-US" dirty="0" smtClean="0"/>
              <a:t> </a:t>
            </a:r>
            <a:r>
              <a:rPr lang="en-US" u="sng" dirty="0" smtClean="0"/>
              <a:t>IT</a:t>
            </a:r>
            <a:r>
              <a:rPr lang="en-US" dirty="0" smtClean="0"/>
              <a:t> </a:t>
            </a:r>
            <a:r>
              <a:rPr lang="en-US" u="sng" dirty="0" smtClean="0"/>
              <a:t>SOLUTIONS</a:t>
            </a:r>
            <a:endParaRPr lang="en-IN" u="sng" dirty="0"/>
          </a:p>
        </p:txBody>
      </p:sp>
      <p:sp>
        <p:nvSpPr>
          <p:cNvPr id="3" name="Subtitle 2"/>
          <p:cNvSpPr>
            <a:spLocks noGrp="1"/>
          </p:cNvSpPr>
          <p:nvPr>
            <p:ph type="subTitle" idx="1"/>
          </p:nvPr>
        </p:nvSpPr>
        <p:spPr>
          <a:xfrm>
            <a:off x="2137893" y="4166743"/>
            <a:ext cx="5653825" cy="1096899"/>
          </a:xfrm>
        </p:spPr>
        <p:txBody>
          <a:bodyPr/>
          <a:lstStyle/>
          <a:p>
            <a:r>
              <a:rPr lang="en-US" b="1" u="sng" dirty="0" smtClean="0">
                <a:solidFill>
                  <a:schemeClr val="tx1"/>
                </a:solidFill>
              </a:rPr>
              <a:t>PROJECT-3  :-    Exploratory </a:t>
            </a:r>
            <a:r>
              <a:rPr lang="en-US" b="1" u="sng" dirty="0">
                <a:solidFill>
                  <a:schemeClr val="tx1"/>
                </a:solidFill>
              </a:rPr>
              <a:t>Data Analysis </a:t>
            </a:r>
            <a:r>
              <a:rPr lang="en-US" b="1" u="sng" dirty="0" smtClean="0">
                <a:solidFill>
                  <a:schemeClr val="tx1"/>
                </a:solidFill>
              </a:rPr>
              <a:t>  (</a:t>
            </a:r>
            <a:r>
              <a:rPr lang="en-US" b="1" u="sng" dirty="0">
                <a:solidFill>
                  <a:schemeClr val="tx1"/>
                </a:solidFill>
              </a:rPr>
              <a:t>EDA) for Real Estate </a:t>
            </a:r>
            <a:r>
              <a:rPr lang="en-US" sz="2400" b="1" u="sng" dirty="0" smtClean="0">
                <a:solidFill>
                  <a:schemeClr val="tx1"/>
                </a:solidFill>
              </a:rPr>
              <a:t>Pricing.</a:t>
            </a:r>
            <a:endParaRPr lang="en-IN" sz="2400" b="1" u="sng" dirty="0">
              <a:solidFill>
                <a:schemeClr val="tx1"/>
              </a:solidFill>
            </a:endParaRPr>
          </a:p>
        </p:txBody>
      </p:sp>
      <p:sp>
        <p:nvSpPr>
          <p:cNvPr id="5" name="TextBox 4"/>
          <p:cNvSpPr txBox="1"/>
          <p:nvPr/>
        </p:nvSpPr>
        <p:spPr>
          <a:xfrm>
            <a:off x="6284890" y="5872766"/>
            <a:ext cx="2384627" cy="369332"/>
          </a:xfrm>
          <a:prstGeom prst="rect">
            <a:avLst/>
          </a:prstGeom>
          <a:noFill/>
        </p:spPr>
        <p:txBody>
          <a:bodyPr wrap="none" rtlCol="0">
            <a:spAutoFit/>
          </a:bodyPr>
          <a:lstStyle/>
          <a:p>
            <a:r>
              <a:rPr lang="en-US" dirty="0" smtClean="0"/>
              <a:t>BY:- </a:t>
            </a:r>
            <a:r>
              <a:rPr lang="en-US" b="1" dirty="0" smtClean="0"/>
              <a:t>NAMAN</a:t>
            </a:r>
            <a:r>
              <a:rPr lang="en-US" dirty="0" smtClean="0"/>
              <a:t> </a:t>
            </a:r>
            <a:r>
              <a:rPr lang="en-US" b="1" dirty="0" smtClean="0"/>
              <a:t>SHARMA</a:t>
            </a:r>
            <a:endParaRPr lang="en-IN" b="1" dirty="0"/>
          </a:p>
        </p:txBody>
      </p:sp>
    </p:spTree>
    <p:extLst>
      <p:ext uri="{BB962C8B-B14F-4D97-AF65-F5344CB8AC3E}">
        <p14:creationId xmlns:p14="http://schemas.microsoft.com/office/powerpoint/2010/main" val="1782827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190185"/>
            <a:ext cx="12192001" cy="2112136"/>
          </a:xfrm>
        </p:spPr>
        <p:txBody>
          <a:bodyPr/>
          <a:lstStyle/>
          <a:p>
            <a:r>
              <a:rPr lang="en-US" sz="1600" b="1" dirty="0"/>
              <a:t>1. It tells the relationship between each columns and how they are related to each other.</a:t>
            </a:r>
            <a:br>
              <a:rPr lang="en-US" sz="1600" b="1" dirty="0"/>
            </a:br>
            <a:r>
              <a:rPr lang="en-US" sz="1600" b="1" dirty="0"/>
              <a:t>2. We can see a color bar on the right side which tells whether the relationship is positive or negative.</a:t>
            </a:r>
            <a:br>
              <a:rPr lang="en-US" sz="1600" b="1" dirty="0"/>
            </a:br>
            <a:r>
              <a:rPr lang="en-US" sz="1600" b="1" dirty="0"/>
              <a:t>3. We can see that the boxes with black </a:t>
            </a:r>
            <a:r>
              <a:rPr lang="en-US" sz="1600" b="1" dirty="0" smtClean="0"/>
              <a:t>color </a:t>
            </a:r>
            <a:r>
              <a:rPr lang="en-US" sz="1600" b="1" dirty="0"/>
              <a:t>have the negative correlation between them example :-</a:t>
            </a:r>
            <a:br>
              <a:rPr lang="en-US" sz="1600" b="1" dirty="0"/>
            </a:br>
            <a:r>
              <a:rPr lang="en-US" sz="1600" b="1" dirty="0"/>
              <a:t>1. "YearBuilt" and "Property Age"</a:t>
            </a:r>
            <a:br>
              <a:rPr lang="en-US" sz="1600" b="1" dirty="0"/>
            </a:br>
            <a:r>
              <a:rPr lang="en-US" sz="1600" b="1" dirty="0"/>
              <a:t>2."Property Age" and "YearRemodAdd" and many more</a:t>
            </a:r>
            <a:r>
              <a:rPr lang="en-US" sz="1600" b="1" dirty="0" smtClean="0"/>
              <a:t>.</a:t>
            </a:r>
            <a:br>
              <a:rPr lang="en-US" sz="1600" b="1" dirty="0" smtClean="0"/>
            </a:br>
            <a:r>
              <a:rPr lang="en-US" sz="1600" b="1" dirty="0"/>
              <a:t>4. We can see that the boxes with light cream color have the positive correlation between them example :-</a:t>
            </a:r>
            <a:br>
              <a:rPr lang="en-US" sz="1600" b="1" dirty="0"/>
            </a:br>
            <a:r>
              <a:rPr lang="en-US" sz="1600" b="1" dirty="0"/>
              <a:t>1. "GarageCars and GarageArea"</a:t>
            </a:r>
            <a:br>
              <a:rPr lang="en-US" sz="1600" b="1" dirty="0"/>
            </a:br>
            <a:r>
              <a:rPr lang="en-US" sz="1600" b="1" dirty="0"/>
              <a:t>2."TotRmsAbvGr" and "</a:t>
            </a:r>
            <a:r>
              <a:rPr lang="en-US" sz="1600" b="1" dirty="0" err="1"/>
              <a:t>TotalGrLivAreaSF</a:t>
            </a:r>
            <a:r>
              <a:rPr lang="en-US" sz="1600" b="1" dirty="0"/>
              <a:t>" and many more.</a:t>
            </a:r>
            <a:r>
              <a:rPr lang="en-US" b="1" dirty="0"/>
              <a:t/>
            </a:r>
            <a:br>
              <a:rPr lang="en-US" b="1" dirty="0"/>
            </a:br>
            <a:r>
              <a:rPr lang="en-US" b="1" dirty="0"/>
              <a:t/>
            </a:r>
            <a:br>
              <a:rPr lang="en-US" b="1" dirty="0"/>
            </a:br>
            <a:endParaRPr lang="en-IN" dirty="0"/>
          </a:p>
        </p:txBody>
      </p:sp>
      <p:pic>
        <p:nvPicPr>
          <p:cNvPr id="4" name="Content Placeholder 3"/>
          <p:cNvPicPr>
            <a:picLocks noGrp="1" noChangeAspect="1"/>
          </p:cNvPicPr>
          <p:nvPr>
            <p:ph idx="1"/>
          </p:nvPr>
        </p:nvPicPr>
        <p:blipFill>
          <a:blip r:embed="rId2"/>
          <a:stretch>
            <a:fillRect/>
          </a:stretch>
        </p:blipFill>
        <p:spPr>
          <a:xfrm>
            <a:off x="0" y="0"/>
            <a:ext cx="12192000" cy="5190185"/>
          </a:xfrm>
          <a:prstGeom prst="rect">
            <a:avLst/>
          </a:prstGeom>
        </p:spPr>
      </p:pic>
    </p:spTree>
    <p:extLst>
      <p:ext uri="{BB962C8B-B14F-4D97-AF65-F5344CB8AC3E}">
        <p14:creationId xmlns:p14="http://schemas.microsoft.com/office/powerpoint/2010/main" val="827630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00270" y="0"/>
            <a:ext cx="6096000" cy="830997"/>
          </a:xfrm>
          <a:prstGeom prst="rect">
            <a:avLst/>
          </a:prstGeom>
        </p:spPr>
        <p:txBody>
          <a:bodyPr>
            <a:spAutoFit/>
          </a:bodyPr>
          <a:lstStyle/>
          <a:p>
            <a:r>
              <a:rPr lang="en-US" sz="2400" b="1" i="0" u="sng" dirty="0" smtClean="0">
                <a:solidFill>
                  <a:schemeClr val="tx2"/>
                </a:solidFill>
                <a:effectLst/>
                <a:latin typeface="Helvetica Neue"/>
              </a:rPr>
              <a:t>Analyzing the impact of features and      </a:t>
            </a:r>
            <a:r>
              <a:rPr lang="en-US" sz="2400" b="1" i="0" dirty="0" smtClean="0">
                <a:solidFill>
                  <a:schemeClr val="tx2"/>
                </a:solidFill>
                <a:effectLst/>
                <a:latin typeface="Helvetica Neue"/>
              </a:rPr>
              <a:t>	    </a:t>
            </a:r>
            <a:r>
              <a:rPr lang="en-US" sz="2400" b="1" i="0" u="sng" dirty="0" smtClean="0">
                <a:solidFill>
                  <a:schemeClr val="tx2"/>
                </a:solidFill>
                <a:effectLst/>
                <a:latin typeface="Helvetica Neue"/>
              </a:rPr>
              <a:t>size on House Price.</a:t>
            </a:r>
            <a:endParaRPr lang="en-US" sz="2400" b="1" i="0" u="sng" dirty="0">
              <a:solidFill>
                <a:schemeClr val="tx2"/>
              </a:solidFill>
              <a:effectLst/>
              <a:latin typeface="Helvetica Neue"/>
            </a:endParaRPr>
          </a:p>
        </p:txBody>
      </p:sp>
      <p:pic>
        <p:nvPicPr>
          <p:cNvPr id="7" name="Picture 6"/>
          <p:cNvPicPr>
            <a:picLocks noChangeAspect="1"/>
          </p:cNvPicPr>
          <p:nvPr/>
        </p:nvPicPr>
        <p:blipFill>
          <a:blip r:embed="rId2"/>
          <a:stretch>
            <a:fillRect/>
          </a:stretch>
        </p:blipFill>
        <p:spPr>
          <a:xfrm>
            <a:off x="1609080" y="1013327"/>
            <a:ext cx="8278380" cy="3790493"/>
          </a:xfrm>
          <a:prstGeom prst="rect">
            <a:avLst/>
          </a:prstGeom>
        </p:spPr>
      </p:pic>
      <p:sp>
        <p:nvSpPr>
          <p:cNvPr id="8" name="Rectangle 4"/>
          <p:cNvSpPr>
            <a:spLocks noChangeArrowheads="1"/>
          </p:cNvSpPr>
          <p:nvPr/>
        </p:nvSpPr>
        <p:spPr bwMode="auto">
          <a:xfrm>
            <a:off x="603161" y="4975955"/>
            <a:ext cx="7425110" cy="198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13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The above graph shows the following insights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1. House having 1 and 2 bedrooms lies in range 140000 and 145000.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2. House having 3 and 4 bedrooms lies in range 165000 and 170000.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931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8036" y="192041"/>
            <a:ext cx="6026009" cy="461665"/>
          </a:xfrm>
          <a:prstGeom prst="rect">
            <a:avLst/>
          </a:prstGeom>
        </p:spPr>
        <p:txBody>
          <a:bodyPr wrap="none">
            <a:spAutoFit/>
          </a:bodyPr>
          <a:lstStyle/>
          <a:p>
            <a:r>
              <a:rPr lang="en-IN" sz="2400" b="1" u="sng" dirty="0" smtClean="0">
                <a:solidFill>
                  <a:schemeClr val="tx2"/>
                </a:solidFill>
              </a:rPr>
              <a:t>Visualize Sale price vs </a:t>
            </a:r>
            <a:r>
              <a:rPr lang="en-IN" sz="2400" b="1" u="sng" dirty="0" err="1" smtClean="0">
                <a:solidFill>
                  <a:schemeClr val="tx2"/>
                </a:solidFill>
              </a:rPr>
              <a:t>BathroomAbvGr</a:t>
            </a:r>
            <a:r>
              <a:rPr lang="en-IN" sz="2400" b="1" u="sng" dirty="0" smtClean="0">
                <a:solidFill>
                  <a:schemeClr val="tx2"/>
                </a:solidFill>
              </a:rPr>
              <a:t>.</a:t>
            </a:r>
            <a:endParaRPr lang="en-IN" sz="2400" b="1" u="sng" dirty="0">
              <a:solidFill>
                <a:schemeClr val="tx2"/>
              </a:solidFill>
            </a:endParaRPr>
          </a:p>
        </p:txBody>
      </p:sp>
      <p:pic>
        <p:nvPicPr>
          <p:cNvPr id="3" name="Picture 2"/>
          <p:cNvPicPr>
            <a:picLocks noChangeAspect="1"/>
          </p:cNvPicPr>
          <p:nvPr/>
        </p:nvPicPr>
        <p:blipFill>
          <a:blip r:embed="rId2"/>
          <a:stretch>
            <a:fillRect/>
          </a:stretch>
        </p:blipFill>
        <p:spPr>
          <a:xfrm>
            <a:off x="0" y="810120"/>
            <a:ext cx="8753649" cy="4439270"/>
          </a:xfrm>
          <a:prstGeom prst="rect">
            <a:avLst/>
          </a:prstGeom>
        </p:spPr>
      </p:pic>
      <p:sp>
        <p:nvSpPr>
          <p:cNvPr id="4" name="Rectangle 3"/>
          <p:cNvSpPr/>
          <p:nvPr/>
        </p:nvSpPr>
        <p:spPr>
          <a:xfrm>
            <a:off x="2303016" y="5405804"/>
            <a:ext cx="6096000" cy="1477328"/>
          </a:xfrm>
          <a:prstGeom prst="rect">
            <a:avLst/>
          </a:prstGeom>
        </p:spPr>
        <p:txBody>
          <a:bodyPr>
            <a:spAutoFit/>
          </a:bodyPr>
          <a:lstStyle/>
          <a:p>
            <a:r>
              <a:rPr lang="en-US" b="1" i="0" dirty="0" smtClean="0">
                <a:solidFill>
                  <a:srgbClr val="000000"/>
                </a:solidFill>
                <a:effectLst/>
                <a:latin typeface="Helvetica Neue"/>
              </a:rPr>
              <a:t>The above graph gives the following insights :-</a:t>
            </a:r>
          </a:p>
          <a:p>
            <a:r>
              <a:rPr lang="en-US" b="1" i="0" dirty="0" smtClean="0">
                <a:solidFill>
                  <a:srgbClr val="000000"/>
                </a:solidFill>
                <a:effectLst/>
                <a:latin typeface="Helvetica Neue"/>
              </a:rPr>
              <a:t>1. The house having 3 bathrooms has the maximum selling price of around 175000.</a:t>
            </a:r>
          </a:p>
          <a:p>
            <a:r>
              <a:rPr lang="en-US" b="1" i="0" dirty="0" smtClean="0">
                <a:solidFill>
                  <a:srgbClr val="000000"/>
                </a:solidFill>
                <a:effectLst/>
                <a:latin typeface="Helvetica Neue"/>
              </a:rPr>
              <a:t>2. The house having 1 bathroom has the least selling price of around 125000.</a:t>
            </a:r>
            <a:endParaRPr lang="en-US" b="1" i="0" dirty="0">
              <a:solidFill>
                <a:srgbClr val="000000"/>
              </a:solidFill>
              <a:effectLst/>
              <a:latin typeface="Helvetica Neue"/>
            </a:endParaRPr>
          </a:p>
        </p:txBody>
      </p:sp>
    </p:spTree>
    <p:extLst>
      <p:ext uri="{BB962C8B-B14F-4D97-AF65-F5344CB8AC3E}">
        <p14:creationId xmlns:p14="http://schemas.microsoft.com/office/powerpoint/2010/main" val="2276874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6177" y="101889"/>
            <a:ext cx="5713231" cy="461665"/>
          </a:xfrm>
          <a:prstGeom prst="rect">
            <a:avLst/>
          </a:prstGeom>
        </p:spPr>
        <p:txBody>
          <a:bodyPr wrap="none">
            <a:spAutoFit/>
          </a:bodyPr>
          <a:lstStyle/>
          <a:p>
            <a:r>
              <a:rPr lang="en-IN" sz="2400" b="1" i="0" u="sng" dirty="0" smtClean="0">
                <a:solidFill>
                  <a:schemeClr val="tx2"/>
                </a:solidFill>
                <a:effectLst/>
                <a:latin typeface="Helvetica Neue"/>
              </a:rPr>
              <a:t>Customer Preferences and Amenities</a:t>
            </a:r>
            <a:r>
              <a:rPr lang="en-IN" b="1" i="0" dirty="0" smtClean="0">
                <a:solidFill>
                  <a:srgbClr val="000000"/>
                </a:solidFill>
                <a:effectLst/>
                <a:latin typeface="Helvetica Neue"/>
              </a:rPr>
              <a:t> </a:t>
            </a:r>
            <a:endParaRPr lang="en-IN" b="1"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0" y="1620404"/>
            <a:ext cx="12192000" cy="3467584"/>
          </a:xfrm>
          <a:prstGeom prst="rect">
            <a:avLst/>
          </a:prstGeom>
        </p:spPr>
      </p:pic>
      <p:sp>
        <p:nvSpPr>
          <p:cNvPr id="4" name="TextBox 3"/>
          <p:cNvSpPr txBox="1"/>
          <p:nvPr/>
        </p:nvSpPr>
        <p:spPr>
          <a:xfrm>
            <a:off x="0" y="912518"/>
            <a:ext cx="6529589" cy="707886"/>
          </a:xfrm>
          <a:prstGeom prst="rect">
            <a:avLst/>
          </a:prstGeom>
          <a:noFill/>
        </p:spPr>
        <p:txBody>
          <a:bodyPr wrap="square" rtlCol="0">
            <a:spAutoFit/>
          </a:bodyPr>
          <a:lstStyle/>
          <a:p>
            <a:r>
              <a:rPr lang="en-US" sz="2000" b="1" u="sng" dirty="0" smtClean="0">
                <a:solidFill>
                  <a:schemeClr val="tx2"/>
                </a:solidFill>
              </a:rPr>
              <a:t>Visualizing the impact of WoodDeckSF on House Price.</a:t>
            </a:r>
            <a:endParaRPr lang="en-IN" sz="2000" b="1" u="sng" dirty="0">
              <a:solidFill>
                <a:schemeClr val="tx2"/>
              </a:solidFill>
            </a:endParaRPr>
          </a:p>
        </p:txBody>
      </p:sp>
      <p:sp>
        <p:nvSpPr>
          <p:cNvPr id="5" name="Rectangle 4"/>
          <p:cNvSpPr/>
          <p:nvPr/>
        </p:nvSpPr>
        <p:spPr>
          <a:xfrm>
            <a:off x="0" y="5184484"/>
            <a:ext cx="8733183" cy="1477328"/>
          </a:xfrm>
          <a:prstGeom prst="rect">
            <a:avLst/>
          </a:prstGeom>
        </p:spPr>
        <p:txBody>
          <a:bodyPr wrap="square">
            <a:spAutoFit/>
          </a:bodyPr>
          <a:lstStyle/>
          <a:p>
            <a:r>
              <a:rPr lang="en-US" b="1" i="0" dirty="0" smtClean="0">
                <a:solidFill>
                  <a:srgbClr val="000000"/>
                </a:solidFill>
                <a:effectLst/>
                <a:latin typeface="Helvetica Neue"/>
              </a:rPr>
              <a:t>The above line graph shows the following insights :-</a:t>
            </a:r>
          </a:p>
          <a:p>
            <a:r>
              <a:rPr lang="en-US" b="1" i="0" dirty="0" smtClean="0">
                <a:solidFill>
                  <a:srgbClr val="000000"/>
                </a:solidFill>
                <a:effectLst/>
                <a:latin typeface="Helvetica Neue"/>
              </a:rPr>
              <a:t>1. The house having "WoodDeckSF" between 180 to 210 has the maximum sale price.</a:t>
            </a:r>
          </a:p>
          <a:p>
            <a:r>
              <a:rPr lang="en-US" b="1" i="0" dirty="0" smtClean="0">
                <a:solidFill>
                  <a:srgbClr val="000000"/>
                </a:solidFill>
                <a:effectLst/>
                <a:latin typeface="Helvetica Neue"/>
              </a:rPr>
              <a:t>2. The house having "WoodDeckSF" of 30 and 270 has the least sale price.</a:t>
            </a:r>
          </a:p>
          <a:p>
            <a:r>
              <a:rPr lang="en-US" b="1" i="0" dirty="0" smtClean="0">
                <a:solidFill>
                  <a:srgbClr val="000000"/>
                </a:solidFill>
                <a:effectLst/>
                <a:latin typeface="Helvetica Neue"/>
              </a:rPr>
              <a:t>3. Majority of the data lies between 140 to 220 "WoodDeckSF“</a:t>
            </a:r>
            <a:r>
              <a:rPr lang="en-US" b="1" dirty="0" smtClean="0">
                <a:solidFill>
                  <a:srgbClr val="000000"/>
                </a:solidFill>
                <a:latin typeface="Helvetica Neue"/>
              </a:rPr>
              <a:t>.</a:t>
            </a:r>
            <a:endParaRPr lang="en-US" b="1" i="0" dirty="0" smtClean="0">
              <a:solidFill>
                <a:srgbClr val="000000"/>
              </a:solidFill>
              <a:effectLst/>
              <a:latin typeface="Helvetica Neue"/>
            </a:endParaRPr>
          </a:p>
        </p:txBody>
      </p:sp>
    </p:spTree>
    <p:extLst>
      <p:ext uri="{BB962C8B-B14F-4D97-AF65-F5344CB8AC3E}">
        <p14:creationId xmlns:p14="http://schemas.microsoft.com/office/powerpoint/2010/main" val="493232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997839"/>
            <a:ext cx="8268237" cy="4524315"/>
          </a:xfrm>
          <a:prstGeom prst="rect">
            <a:avLst/>
          </a:prstGeom>
        </p:spPr>
        <p:txBody>
          <a:bodyPr wrap="square">
            <a:spAutoFit/>
          </a:bodyPr>
          <a:lstStyle/>
          <a:p>
            <a:r>
              <a:rPr lang="en-US" sz="2400" dirty="0" smtClean="0"/>
              <a:t>•  Gain practical experience in dataset cleaning and wrangling. </a:t>
            </a:r>
          </a:p>
          <a:p>
            <a:endParaRPr lang="en-US" sz="2400" dirty="0" smtClean="0"/>
          </a:p>
          <a:p>
            <a:r>
              <a:rPr lang="en-US" sz="2400" dirty="0" smtClean="0"/>
              <a:t>•  Develop an understanding of exploratory  data analysis  techniques.   Such as Data Cleaning, Handling Missing Values, </a:t>
            </a:r>
            <a:r>
              <a:rPr lang="en-US" sz="2400" dirty="0" err="1" smtClean="0"/>
              <a:t>Handeling</a:t>
            </a:r>
            <a:r>
              <a:rPr lang="en-US" sz="2400" dirty="0" smtClean="0"/>
              <a:t> Outliers.</a:t>
            </a:r>
          </a:p>
          <a:p>
            <a:endParaRPr lang="en-US" sz="2400" dirty="0" smtClean="0"/>
          </a:p>
          <a:p>
            <a:pPr>
              <a:buFont typeface="Arial" panose="020B0604020202020204" pitchFamily="34" charset="0"/>
              <a:buChar char="•"/>
            </a:pPr>
            <a:r>
              <a:rPr lang="en-US" sz="2400" dirty="0" smtClean="0"/>
              <a:t>  Gain the practical knowledge on how to use  machine learning algorithm .</a:t>
            </a:r>
          </a:p>
          <a:p>
            <a:endParaRPr lang="en-US" sz="2400" dirty="0" smtClean="0"/>
          </a:p>
          <a:p>
            <a:r>
              <a:rPr lang="en-US" sz="2400" dirty="0" smtClean="0"/>
              <a:t>•  Prepare datasets for advanced modeling and      business use cases.</a:t>
            </a:r>
            <a:endParaRPr lang="en-IN" sz="2400" dirty="0"/>
          </a:p>
        </p:txBody>
      </p:sp>
      <p:sp>
        <p:nvSpPr>
          <p:cNvPr id="3" name="Rectangle 2"/>
          <p:cNvSpPr/>
          <p:nvPr/>
        </p:nvSpPr>
        <p:spPr>
          <a:xfrm>
            <a:off x="534302" y="758712"/>
            <a:ext cx="3756156" cy="461665"/>
          </a:xfrm>
          <a:prstGeom prst="rect">
            <a:avLst/>
          </a:prstGeom>
        </p:spPr>
        <p:txBody>
          <a:bodyPr wrap="none">
            <a:spAutoFit/>
          </a:bodyPr>
          <a:lstStyle/>
          <a:p>
            <a:r>
              <a:rPr lang="en-US" sz="2400" b="1" u="sng" dirty="0" smtClean="0">
                <a:solidFill>
                  <a:schemeClr val="tx2"/>
                </a:solidFill>
              </a:rPr>
              <a:t>LEARNING OUTCOMES :-</a:t>
            </a:r>
            <a:endParaRPr lang="en-IN" sz="2400" b="1" dirty="0">
              <a:solidFill>
                <a:schemeClr val="tx2"/>
              </a:solidFill>
            </a:endParaRPr>
          </a:p>
        </p:txBody>
      </p:sp>
    </p:spTree>
    <p:extLst>
      <p:ext uri="{BB962C8B-B14F-4D97-AF65-F5344CB8AC3E}">
        <p14:creationId xmlns:p14="http://schemas.microsoft.com/office/powerpoint/2010/main" val="303096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5" y="875764"/>
            <a:ext cx="2467342" cy="523220"/>
          </a:xfrm>
          <a:prstGeom prst="rect">
            <a:avLst/>
          </a:prstGeom>
          <a:noFill/>
        </p:spPr>
        <p:txBody>
          <a:bodyPr wrap="none" rtlCol="0">
            <a:spAutoFit/>
          </a:bodyPr>
          <a:lstStyle/>
          <a:p>
            <a:r>
              <a:rPr lang="en-US" sz="2800" b="1" u="sng" dirty="0" smtClean="0">
                <a:solidFill>
                  <a:schemeClr val="tx2"/>
                </a:solidFill>
              </a:rPr>
              <a:t>References :-</a:t>
            </a:r>
            <a:endParaRPr lang="en-IN" sz="2800" b="1" u="sng" dirty="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52295721"/>
              </p:ext>
            </p:extLst>
          </p:nvPr>
        </p:nvGraphicFramePr>
        <p:xfrm>
          <a:off x="343460" y="2202288"/>
          <a:ext cx="8947150" cy="2389224"/>
        </p:xfrm>
        <a:graphic>
          <a:graphicData uri="http://schemas.openxmlformats.org/drawingml/2006/table">
            <a:tbl>
              <a:tblPr/>
              <a:tblGrid>
                <a:gridCol w="8947150"/>
              </a:tblGrid>
              <a:tr h="2336263">
                <a:tc>
                  <a:txBody>
                    <a:bodyPr/>
                    <a:lstStyle/>
                    <a:p>
                      <a:pPr algn="l"/>
                      <a:r>
                        <a:rPr lang="en-IN" sz="2000" dirty="0">
                          <a:effectLst/>
                        </a:rPr>
                        <a:t/>
                      </a:r>
                      <a:br>
                        <a:rPr lang="en-IN" sz="2000" dirty="0">
                          <a:effectLst/>
                        </a:rPr>
                      </a:br>
                      <a:r>
                        <a:rPr lang="en-IN" sz="2000" dirty="0">
                          <a:effectLst/>
                          <a:hlinkClick r:id="rId2"/>
                        </a:rPr>
                        <a:t>https://www.geeksforgeeks.org/what-is-exploratory-data-analysis</a:t>
                      </a:r>
                      <a:r>
                        <a:rPr lang="en-IN" sz="2000" dirty="0" smtClean="0">
                          <a:effectLst/>
                          <a:hlinkClick r:id="rId2"/>
                        </a:rPr>
                        <a:t>/</a:t>
                      </a:r>
                      <a:endParaRPr lang="en-IN" sz="2000" dirty="0" smtClean="0">
                        <a:effectLst/>
                      </a:endParaRPr>
                    </a:p>
                    <a:p>
                      <a:pPr algn="l"/>
                      <a:endParaRPr lang="en-US" sz="2000" dirty="0" smtClean="0">
                        <a:effectLst/>
                      </a:endParaRPr>
                    </a:p>
                    <a:p>
                      <a:pPr algn="l"/>
                      <a:endParaRPr lang="en-US" sz="2000" dirty="0" smtClean="0">
                        <a:effectLst/>
                      </a:endParaRPr>
                    </a:p>
                    <a:p>
                      <a:pPr algn="l"/>
                      <a:r>
                        <a:rPr lang="en-IN" sz="1800" b="0" i="0" kern="1200" dirty="0" smtClean="0">
                          <a:solidFill>
                            <a:schemeClr val="tx1"/>
                          </a:solidFill>
                          <a:effectLst/>
                          <a:latin typeface="+mn-lt"/>
                          <a:ea typeface="+mn-ea"/>
                          <a:cs typeface="+mn-cs"/>
                          <a:hlinkClick r:id="rId3"/>
                        </a:rPr>
                        <a:t>https://www.geeksforgeeks.org/what-is-feature-engineering/</a:t>
                      </a:r>
                      <a:endParaRPr lang="en-IN" sz="1800" b="0" i="0" kern="1200" dirty="0" smtClean="0">
                        <a:solidFill>
                          <a:schemeClr val="tx1"/>
                        </a:solidFill>
                        <a:effectLst/>
                        <a:latin typeface="+mn-lt"/>
                        <a:ea typeface="+mn-ea"/>
                        <a:cs typeface="+mn-cs"/>
                      </a:endParaRPr>
                    </a:p>
                    <a:p>
                      <a:pPr algn="l"/>
                      <a:endParaRPr lang="en-US" sz="1800" b="0" i="0" kern="1200" dirty="0" smtClean="0">
                        <a:solidFill>
                          <a:schemeClr val="tx1"/>
                        </a:solidFill>
                        <a:effectLst/>
                        <a:latin typeface="+mn-lt"/>
                        <a:ea typeface="+mn-ea"/>
                        <a:cs typeface="+mn-cs"/>
                      </a:endParaRPr>
                    </a:p>
                    <a:p>
                      <a:pPr algn="l"/>
                      <a:r>
                        <a:rPr lang="en-IN" sz="1800" b="0" i="0" kern="1200" dirty="0" smtClean="0">
                          <a:solidFill>
                            <a:schemeClr val="tx1"/>
                          </a:solidFill>
                          <a:effectLst/>
                          <a:latin typeface="+mn-lt"/>
                          <a:ea typeface="+mn-ea"/>
                          <a:cs typeface="+mn-cs"/>
                          <a:hlinkClick r:id="rId4"/>
                        </a:rPr>
                        <a:t>https://builtin.com/articles/feature-engineering</a:t>
                      </a:r>
                      <a:endParaRPr lang="en-IN" sz="1800" b="0" i="0" kern="1200" dirty="0" smtClean="0">
                        <a:solidFill>
                          <a:schemeClr val="tx1"/>
                        </a:solidFill>
                        <a:effectLst/>
                        <a:latin typeface="+mn-lt"/>
                        <a:ea typeface="+mn-ea"/>
                        <a:cs typeface="+mn-cs"/>
                      </a:endParaRPr>
                    </a:p>
                    <a:p>
                      <a:pPr algn="l"/>
                      <a:endParaRPr lang="en-IN" sz="2000" dirty="0">
                        <a:effectLst/>
                      </a:endParaRPr>
                    </a:p>
                  </a:txBody>
                  <a:tcPr marL="42264" marR="42264" marT="21132" marB="21132">
                    <a:lnL w="12700" cap="flat" cmpd="sng" algn="ctr">
                      <a:solidFill>
                        <a:srgbClr val="905120"/>
                      </a:solidFill>
                      <a:prstDash val="solid"/>
                      <a:round/>
                      <a:headEnd type="none" w="med" len="med"/>
                      <a:tailEnd type="none" w="med" len="med"/>
                    </a:lnL>
                    <a:lnR w="12700" cap="flat" cmpd="sng" algn="ctr">
                      <a:solidFill>
                        <a:srgbClr val="B05320"/>
                      </a:solidFill>
                      <a:prstDash val="solid"/>
                      <a:round/>
                      <a:headEnd type="none" w="med" len="med"/>
                      <a:tailEnd type="none" w="med" len="med"/>
                    </a:lnR>
                    <a:lnT w="12700" cap="flat" cmpd="sng" algn="ctr">
                      <a:solidFill>
                        <a:srgbClr val="705520"/>
                      </a:solidFill>
                      <a:prstDash val="solid"/>
                      <a:round/>
                      <a:headEnd type="none" w="med" len="med"/>
                      <a:tailEnd type="none" w="med" len="med"/>
                    </a:lnT>
                    <a:lnB w="12700" cap="flat" cmpd="sng" algn="ctr">
                      <a:solidFill>
                        <a:srgbClr val="F29C1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6271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8360" y="2975020"/>
            <a:ext cx="5722647" cy="830997"/>
          </a:xfrm>
          <a:prstGeom prst="rect">
            <a:avLst/>
          </a:prstGeom>
          <a:noFill/>
        </p:spPr>
        <p:txBody>
          <a:bodyPr wrap="square" rtlCol="0">
            <a:spAutoFit/>
          </a:bodyPr>
          <a:lstStyle/>
          <a:p>
            <a:r>
              <a:rPr lang="en-US" sz="4800" b="1" u="sng" dirty="0" smtClean="0">
                <a:solidFill>
                  <a:srgbClr val="002060"/>
                </a:solidFill>
              </a:rPr>
              <a:t>THANK YOU</a:t>
            </a:r>
            <a:endParaRPr lang="en-IN" sz="4800" b="1" u="sng" dirty="0">
              <a:solidFill>
                <a:srgbClr val="002060"/>
              </a:solidFill>
            </a:endParaRPr>
          </a:p>
        </p:txBody>
      </p:sp>
    </p:spTree>
    <p:extLst>
      <p:ext uri="{BB962C8B-B14F-4D97-AF65-F5344CB8AC3E}">
        <p14:creationId xmlns:p14="http://schemas.microsoft.com/office/powerpoint/2010/main" val="5958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480811"/>
            <a:ext cx="8848999" cy="6010141"/>
          </a:xfrm>
        </p:spPr>
        <p:txBody>
          <a:bodyPr>
            <a:normAutofit fontScale="90000"/>
          </a:bodyPr>
          <a:lstStyle/>
          <a:p>
            <a:pPr fontAlgn="base"/>
            <a:r>
              <a:rPr lang="en-US" b="1" u="sng" dirty="0"/>
              <a:t>What is Exploratory Data Analysis?</a:t>
            </a:r>
            <a:br>
              <a:rPr lang="en-US" b="1" u="sng" dirty="0"/>
            </a:br>
            <a:r>
              <a:rPr lang="en-US" u="sng" dirty="0" smtClean="0"/>
              <a:t/>
            </a:r>
            <a:br>
              <a:rPr lang="en-US" u="sng" dirty="0" smtClean="0"/>
            </a:br>
            <a:r>
              <a:rPr lang="en-US" sz="3100" dirty="0" smtClean="0">
                <a:solidFill>
                  <a:schemeClr val="tx1">
                    <a:lumMod val="95000"/>
                    <a:lumOff val="5000"/>
                  </a:schemeClr>
                </a:solidFill>
              </a:rPr>
              <a:t>Exploratory </a:t>
            </a:r>
            <a:r>
              <a:rPr lang="en-US" sz="3100" dirty="0">
                <a:solidFill>
                  <a:schemeClr val="tx1">
                    <a:lumMod val="95000"/>
                    <a:lumOff val="5000"/>
                  </a:schemeClr>
                </a:solidFill>
              </a:rPr>
              <a:t>Data Analysis (EDA) is an important first step in data science projects. It involves looking at and visualizing data to understand its main features, find patterns, and discover how different parts of the data are connected.</a:t>
            </a:r>
            <a:br>
              <a:rPr lang="en-US" sz="3100" dirty="0">
                <a:solidFill>
                  <a:schemeClr val="tx1">
                    <a:lumMod val="95000"/>
                    <a:lumOff val="5000"/>
                  </a:schemeClr>
                </a:solidFill>
              </a:rPr>
            </a:br>
            <a:r>
              <a:rPr lang="en-US" sz="3100" dirty="0">
                <a:solidFill>
                  <a:schemeClr val="tx1">
                    <a:lumMod val="95000"/>
                    <a:lumOff val="5000"/>
                  </a:schemeClr>
                </a:solidFill>
              </a:rPr>
              <a:t>EDA helps to spot any unusual data or outliers and is usually done before starting more detailed statistical analysis or building models.</a:t>
            </a:r>
            <a:br>
              <a:rPr lang="en-US" sz="3100" dirty="0">
                <a:solidFill>
                  <a:schemeClr val="tx1">
                    <a:lumMod val="95000"/>
                    <a:lumOff val="5000"/>
                  </a:schemeClr>
                </a:solidFill>
              </a:rPr>
            </a:br>
            <a:endParaRPr lang="en-IN" sz="3100" dirty="0">
              <a:solidFill>
                <a:schemeClr val="tx1">
                  <a:lumMod val="95000"/>
                  <a:lumOff val="5000"/>
                </a:schemeClr>
              </a:solidFill>
            </a:endParaRPr>
          </a:p>
        </p:txBody>
      </p:sp>
    </p:spTree>
    <p:extLst>
      <p:ext uri="{BB962C8B-B14F-4D97-AF65-F5344CB8AC3E}">
        <p14:creationId xmlns:p14="http://schemas.microsoft.com/office/powerpoint/2010/main" val="2591614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PROJECT OBJECTIVE </a:t>
            </a:r>
            <a:endParaRPr lang="en-IN"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smtClean="0">
                <a:solidFill>
                  <a:schemeClr val="tx1">
                    <a:lumMod val="95000"/>
                    <a:lumOff val="5000"/>
                  </a:schemeClr>
                </a:solidFill>
              </a:rPr>
              <a:t>1.  </a:t>
            </a:r>
            <a:r>
              <a:rPr lang="en-US" sz="2800" dirty="0" smtClean="0">
                <a:solidFill>
                  <a:schemeClr val="tx1">
                    <a:lumMod val="95000"/>
                    <a:lumOff val="5000"/>
                  </a:schemeClr>
                </a:solidFill>
              </a:rPr>
              <a:t>The </a:t>
            </a:r>
            <a:r>
              <a:rPr lang="en-US" sz="2800" dirty="0">
                <a:solidFill>
                  <a:schemeClr val="tx1">
                    <a:lumMod val="95000"/>
                    <a:lumOff val="5000"/>
                  </a:schemeClr>
                </a:solidFill>
              </a:rPr>
              <a:t>task is to conduct a comprehensive analysis </a:t>
            </a:r>
            <a:r>
              <a:rPr lang="en-US" sz="2800" dirty="0" smtClean="0">
                <a:solidFill>
                  <a:schemeClr val="tx1">
                    <a:lumMod val="95000"/>
                    <a:lumOff val="5000"/>
                  </a:schemeClr>
                </a:solidFill>
              </a:rPr>
              <a:t>       	to </a:t>
            </a:r>
            <a:r>
              <a:rPr lang="en-US" sz="2800" dirty="0">
                <a:solidFill>
                  <a:schemeClr val="tx1">
                    <a:lumMod val="95000"/>
                    <a:lumOff val="5000"/>
                  </a:schemeClr>
                </a:solidFill>
              </a:rPr>
              <a:t>identify and understand the myriad variables </a:t>
            </a:r>
            <a:r>
              <a:rPr lang="en-US" sz="2800" dirty="0" smtClean="0">
                <a:solidFill>
                  <a:schemeClr val="tx1">
                    <a:lumMod val="95000"/>
                    <a:lumOff val="5000"/>
                  </a:schemeClr>
                </a:solidFill>
              </a:rPr>
              <a:t> 	that </a:t>
            </a:r>
            <a:r>
              <a:rPr lang="en-US" sz="2800" dirty="0">
                <a:solidFill>
                  <a:schemeClr val="tx1">
                    <a:lumMod val="95000"/>
                    <a:lumOff val="5000"/>
                  </a:schemeClr>
                </a:solidFill>
              </a:rPr>
              <a:t>significantly influence house prices</a:t>
            </a:r>
            <a:r>
              <a:rPr lang="en-US" sz="2800" dirty="0" smtClean="0">
                <a:solidFill>
                  <a:schemeClr val="tx1">
                    <a:lumMod val="95000"/>
                    <a:lumOff val="5000"/>
                  </a:schemeClr>
                </a:solidFill>
              </a:rPr>
              <a:t>.</a:t>
            </a:r>
          </a:p>
          <a:p>
            <a:pPr marL="514350" indent="-514350">
              <a:buAutoNum type="arabicPeriod"/>
            </a:pPr>
            <a:endParaRPr lang="en-US" sz="2800" dirty="0" smtClean="0">
              <a:solidFill>
                <a:schemeClr val="tx1">
                  <a:lumMod val="95000"/>
                  <a:lumOff val="5000"/>
                </a:schemeClr>
              </a:solidFill>
            </a:endParaRPr>
          </a:p>
          <a:p>
            <a:pPr marL="0" indent="0">
              <a:buNone/>
            </a:pPr>
            <a:r>
              <a:rPr lang="en-US" sz="2800" b="1" dirty="0" smtClean="0">
                <a:solidFill>
                  <a:schemeClr val="tx1">
                    <a:lumMod val="95000"/>
                    <a:lumOff val="5000"/>
                  </a:schemeClr>
                </a:solidFill>
              </a:rPr>
              <a:t>2. </a:t>
            </a:r>
            <a:r>
              <a:rPr lang="en-US" sz="2800" dirty="0" smtClean="0">
                <a:solidFill>
                  <a:schemeClr val="tx1">
                    <a:lumMod val="95000"/>
                    <a:lumOff val="5000"/>
                  </a:schemeClr>
                </a:solidFill>
              </a:rPr>
              <a:t>Implementing advanced data </a:t>
            </a:r>
            <a:r>
              <a:rPr lang="en-US" sz="2800" dirty="0">
                <a:solidFill>
                  <a:schemeClr val="tx1">
                    <a:lumMod val="95000"/>
                    <a:lumOff val="5000"/>
                  </a:schemeClr>
                </a:solidFill>
              </a:rPr>
              <a:t>analytics </a:t>
            </a:r>
            <a:r>
              <a:rPr lang="en-US" sz="2800" dirty="0" smtClean="0">
                <a:solidFill>
                  <a:schemeClr val="tx1">
                    <a:lumMod val="95000"/>
                    <a:lumOff val="5000"/>
                  </a:schemeClr>
                </a:solidFill>
              </a:rPr>
              <a:t> techniques 	and </a:t>
            </a:r>
            <a:r>
              <a:rPr lang="en-US" sz="2800" dirty="0">
                <a:solidFill>
                  <a:schemeClr val="tx1">
                    <a:lumMod val="95000"/>
                    <a:lumOff val="5000"/>
                  </a:schemeClr>
                </a:solidFill>
              </a:rPr>
              <a:t>visualization </a:t>
            </a:r>
            <a:r>
              <a:rPr lang="en-US" sz="2800" dirty="0" smtClean="0">
                <a:solidFill>
                  <a:schemeClr val="tx1">
                    <a:lumMod val="95000"/>
                    <a:lumOff val="5000"/>
                  </a:schemeClr>
                </a:solidFill>
              </a:rPr>
              <a:t>tools, goal </a:t>
            </a:r>
            <a:r>
              <a:rPr lang="en-US" sz="2800" dirty="0">
                <a:solidFill>
                  <a:schemeClr val="tx1">
                    <a:lumMod val="95000"/>
                    <a:lumOff val="5000"/>
                  </a:schemeClr>
                </a:solidFill>
              </a:rPr>
              <a:t>is to uncover patterns, </a:t>
            </a:r>
            <a:r>
              <a:rPr lang="en-US" sz="2800" dirty="0" smtClean="0">
                <a:solidFill>
                  <a:schemeClr val="tx1">
                    <a:lumMod val="95000"/>
                    <a:lumOff val="5000"/>
                  </a:schemeClr>
                </a:solidFill>
              </a:rPr>
              <a:t>	correlations</a:t>
            </a:r>
            <a:r>
              <a:rPr lang="en-US" sz="2800" dirty="0">
                <a:solidFill>
                  <a:schemeClr val="tx1">
                    <a:lumMod val="95000"/>
                    <a:lumOff val="5000"/>
                  </a:schemeClr>
                </a:solidFill>
              </a:rPr>
              <a:t>, and trends within the dataset, </a:t>
            </a:r>
            <a:r>
              <a:rPr lang="en-US" sz="2800" dirty="0" smtClean="0">
                <a:solidFill>
                  <a:schemeClr val="tx1">
                    <a:lumMod val="95000"/>
                    <a:lumOff val="5000"/>
                  </a:schemeClr>
                </a:solidFill>
              </a:rPr>
              <a:t>	enabling </a:t>
            </a:r>
            <a:r>
              <a:rPr lang="en-US" sz="2800" dirty="0">
                <a:solidFill>
                  <a:schemeClr val="tx1">
                    <a:lumMod val="95000"/>
                    <a:lumOff val="5000"/>
                  </a:schemeClr>
                </a:solidFill>
              </a:rPr>
              <a:t>the company to make informed decisions </a:t>
            </a:r>
            <a:r>
              <a:rPr lang="en-US" sz="2800" dirty="0" smtClean="0">
                <a:solidFill>
                  <a:schemeClr val="tx1">
                    <a:lumMod val="95000"/>
                    <a:lumOff val="5000"/>
                  </a:schemeClr>
                </a:solidFill>
              </a:rPr>
              <a:t>	and </a:t>
            </a:r>
            <a:r>
              <a:rPr lang="en-US" sz="2800" dirty="0">
                <a:solidFill>
                  <a:schemeClr val="tx1">
                    <a:lumMod val="95000"/>
                    <a:lumOff val="5000"/>
                  </a:schemeClr>
                </a:solidFill>
              </a:rPr>
              <a:t>strategically position properties for better </a:t>
            </a:r>
            <a:r>
              <a:rPr lang="en-US" sz="2800" dirty="0" smtClean="0">
                <a:solidFill>
                  <a:schemeClr val="tx1">
                    <a:lumMod val="95000"/>
                    <a:lumOff val="5000"/>
                  </a:schemeClr>
                </a:solidFill>
              </a:rPr>
              <a:t>	business </a:t>
            </a:r>
            <a:r>
              <a:rPr lang="en-US" sz="2800" dirty="0">
                <a:solidFill>
                  <a:schemeClr val="tx1">
                    <a:lumMod val="95000"/>
                    <a:lumOff val="5000"/>
                  </a:schemeClr>
                </a:solidFill>
              </a:rPr>
              <a:t>opportunities</a:t>
            </a:r>
            <a:r>
              <a:rPr lang="en-US" dirty="0"/>
              <a:t>.</a:t>
            </a:r>
            <a:endParaRPr lang="en-IN" dirty="0"/>
          </a:p>
        </p:txBody>
      </p:sp>
    </p:spTree>
    <p:extLst>
      <p:ext uri="{BB962C8B-B14F-4D97-AF65-F5344CB8AC3E}">
        <p14:creationId xmlns:p14="http://schemas.microsoft.com/office/powerpoint/2010/main" val="382489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PROJECT WORKFLOW</a:t>
            </a:r>
            <a:endParaRPr lang="en-IN" b="1" u="sng" dirty="0"/>
          </a:p>
        </p:txBody>
      </p:sp>
      <p:sp>
        <p:nvSpPr>
          <p:cNvPr id="3" name="Content Placeholder 2"/>
          <p:cNvSpPr>
            <a:spLocks noGrp="1"/>
          </p:cNvSpPr>
          <p:nvPr>
            <p:ph idx="1"/>
          </p:nvPr>
        </p:nvSpPr>
        <p:spPr>
          <a:xfrm>
            <a:off x="646111" y="1532586"/>
            <a:ext cx="10494113" cy="5325414"/>
          </a:xfrm>
        </p:spPr>
        <p:txBody>
          <a:bodyPr>
            <a:normAutofit/>
          </a:bodyPr>
          <a:lstStyle/>
          <a:p>
            <a:pPr marL="0" indent="0">
              <a:buNone/>
            </a:pPr>
            <a:r>
              <a:rPr lang="en-IN" sz="2800" dirty="0">
                <a:solidFill>
                  <a:schemeClr val="tx1">
                    <a:lumMod val="95000"/>
                    <a:lumOff val="5000"/>
                  </a:schemeClr>
                </a:solidFill>
              </a:rPr>
              <a:t>1. Loading the </a:t>
            </a:r>
            <a:r>
              <a:rPr lang="en-IN" sz="2800" dirty="0" smtClean="0">
                <a:solidFill>
                  <a:schemeClr val="tx1">
                    <a:lumMod val="95000"/>
                    <a:lumOff val="5000"/>
                  </a:schemeClr>
                </a:solidFill>
              </a:rPr>
              <a:t>Data.</a:t>
            </a:r>
          </a:p>
          <a:p>
            <a:pPr marL="0" indent="0">
              <a:buNone/>
            </a:pPr>
            <a:r>
              <a:rPr lang="en-IN" sz="2800" dirty="0">
                <a:solidFill>
                  <a:schemeClr val="tx1">
                    <a:lumMod val="95000"/>
                    <a:lumOff val="5000"/>
                  </a:schemeClr>
                </a:solidFill>
              </a:rPr>
              <a:t>2. Cleaning the </a:t>
            </a:r>
            <a:r>
              <a:rPr lang="en-IN" sz="2800" dirty="0" smtClean="0">
                <a:solidFill>
                  <a:schemeClr val="tx1">
                    <a:lumMod val="95000"/>
                    <a:lumOff val="5000"/>
                  </a:schemeClr>
                </a:solidFill>
              </a:rPr>
              <a:t>Data.</a:t>
            </a:r>
          </a:p>
          <a:p>
            <a:pPr marL="0" indent="0">
              <a:buNone/>
            </a:pPr>
            <a:r>
              <a:rPr lang="en-IN" sz="2800" dirty="0">
                <a:solidFill>
                  <a:schemeClr val="tx1">
                    <a:lumMod val="95000"/>
                    <a:lumOff val="5000"/>
                  </a:schemeClr>
                </a:solidFill>
              </a:rPr>
              <a:t>3. Univariate </a:t>
            </a:r>
            <a:r>
              <a:rPr lang="en-IN" sz="2800" dirty="0" smtClean="0">
                <a:solidFill>
                  <a:schemeClr val="tx1">
                    <a:lumMod val="95000"/>
                    <a:lumOff val="5000"/>
                  </a:schemeClr>
                </a:solidFill>
              </a:rPr>
              <a:t>Analysis.</a:t>
            </a:r>
          </a:p>
          <a:p>
            <a:pPr marL="0" indent="0">
              <a:buNone/>
            </a:pPr>
            <a:r>
              <a:rPr lang="en-US" sz="2800" dirty="0" smtClean="0">
                <a:solidFill>
                  <a:schemeClr val="tx1">
                    <a:lumMod val="95000"/>
                    <a:lumOff val="5000"/>
                  </a:schemeClr>
                </a:solidFill>
              </a:rPr>
              <a:t>4. Bivariate Analysis.</a:t>
            </a:r>
          </a:p>
          <a:p>
            <a:pPr marL="0" indent="0">
              <a:buNone/>
            </a:pPr>
            <a:r>
              <a:rPr lang="en-IN" sz="2800" dirty="0" smtClean="0">
                <a:solidFill>
                  <a:schemeClr val="tx1">
                    <a:lumMod val="95000"/>
                    <a:lumOff val="5000"/>
                  </a:schemeClr>
                </a:solidFill>
              </a:rPr>
              <a:t>5. </a:t>
            </a:r>
            <a:r>
              <a:rPr lang="en-IN" sz="2800" dirty="0">
                <a:solidFill>
                  <a:schemeClr val="tx1">
                    <a:lumMod val="95000"/>
                    <a:lumOff val="5000"/>
                  </a:schemeClr>
                </a:solidFill>
              </a:rPr>
              <a:t>Multivariate </a:t>
            </a:r>
            <a:r>
              <a:rPr lang="en-IN" sz="2800" dirty="0" smtClean="0">
                <a:solidFill>
                  <a:schemeClr val="tx1">
                    <a:lumMod val="95000"/>
                    <a:lumOff val="5000"/>
                  </a:schemeClr>
                </a:solidFill>
              </a:rPr>
              <a:t>Analysis.</a:t>
            </a:r>
          </a:p>
          <a:p>
            <a:pPr marL="0" indent="0">
              <a:buNone/>
            </a:pPr>
            <a:r>
              <a:rPr lang="en-US" sz="2800" dirty="0" smtClean="0">
                <a:solidFill>
                  <a:schemeClr val="tx1">
                    <a:lumMod val="95000"/>
                    <a:lumOff val="5000"/>
                  </a:schemeClr>
                </a:solidFill>
              </a:rPr>
              <a:t>6. </a:t>
            </a:r>
            <a:r>
              <a:rPr lang="en-IN" sz="2800" dirty="0">
                <a:solidFill>
                  <a:schemeClr val="tx1">
                    <a:lumMod val="95000"/>
                    <a:lumOff val="5000"/>
                  </a:schemeClr>
                </a:solidFill>
              </a:rPr>
              <a:t>Feature </a:t>
            </a:r>
            <a:r>
              <a:rPr lang="en-IN" sz="2800" dirty="0" smtClean="0">
                <a:solidFill>
                  <a:schemeClr val="tx1">
                    <a:lumMod val="95000"/>
                    <a:lumOff val="5000"/>
                  </a:schemeClr>
                </a:solidFill>
              </a:rPr>
              <a:t>Engineering.</a:t>
            </a:r>
          </a:p>
          <a:p>
            <a:pPr marL="0" indent="0">
              <a:buNone/>
            </a:pPr>
            <a:r>
              <a:rPr lang="en-US" sz="2800" dirty="0">
                <a:solidFill>
                  <a:schemeClr val="tx1">
                    <a:lumMod val="95000"/>
                    <a:lumOff val="5000"/>
                  </a:schemeClr>
                </a:solidFill>
              </a:rPr>
              <a:t>7. Feature Engineering and Size </a:t>
            </a:r>
            <a:r>
              <a:rPr lang="en-US" sz="2800" dirty="0" smtClean="0">
                <a:solidFill>
                  <a:schemeClr val="tx1">
                    <a:lumMod val="95000"/>
                    <a:lumOff val="5000"/>
                  </a:schemeClr>
                </a:solidFill>
              </a:rPr>
              <a:t>Impact.</a:t>
            </a:r>
          </a:p>
          <a:p>
            <a:pPr marL="0" indent="0">
              <a:buNone/>
            </a:pPr>
            <a:r>
              <a:rPr lang="en-US" sz="2800" dirty="0" smtClean="0">
                <a:solidFill>
                  <a:schemeClr val="tx1">
                    <a:lumMod val="95000"/>
                    <a:lumOff val="5000"/>
                  </a:schemeClr>
                </a:solidFill>
              </a:rPr>
              <a:t>8.</a:t>
            </a:r>
            <a:r>
              <a:rPr lang="en-IN" sz="2800" dirty="0">
                <a:solidFill>
                  <a:schemeClr val="tx1">
                    <a:lumMod val="95000"/>
                    <a:lumOff val="5000"/>
                  </a:schemeClr>
                </a:solidFill>
              </a:rPr>
              <a:t> Customer Preferences and </a:t>
            </a:r>
            <a:r>
              <a:rPr lang="en-IN" sz="2800" dirty="0" smtClean="0">
                <a:solidFill>
                  <a:schemeClr val="tx1">
                    <a:lumMod val="95000"/>
                    <a:lumOff val="5000"/>
                  </a:schemeClr>
                </a:solidFill>
              </a:rPr>
              <a:t>Amenities.</a:t>
            </a:r>
            <a:endParaRPr lang="en-IN" sz="2800" dirty="0">
              <a:solidFill>
                <a:schemeClr val="tx1">
                  <a:lumMod val="95000"/>
                  <a:lumOff val="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317" y="1299884"/>
            <a:ext cx="5215783" cy="3488056"/>
          </a:xfrm>
          <a:prstGeom prst="rect">
            <a:avLst/>
          </a:prstGeom>
        </p:spPr>
      </p:pic>
    </p:spTree>
    <p:extLst>
      <p:ext uri="{BB962C8B-B14F-4D97-AF65-F5344CB8AC3E}">
        <p14:creationId xmlns:p14="http://schemas.microsoft.com/office/powerpoint/2010/main" val="1278994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56016" cy="953037"/>
          </a:xfrm>
        </p:spPr>
        <p:txBody>
          <a:bodyPr/>
          <a:lstStyle/>
          <a:p>
            <a:r>
              <a:rPr lang="en-US" sz="2800" b="1" u="sng" dirty="0" smtClean="0"/>
              <a:t>UNIVARIATE ANALYSIS</a:t>
            </a:r>
            <a:endParaRPr lang="en-IN" sz="2800" b="1" u="sng" dirty="0"/>
          </a:p>
        </p:txBody>
      </p:sp>
      <p:pic>
        <p:nvPicPr>
          <p:cNvPr id="12" name="Picture Placeholder 11"/>
          <p:cNvPicPr>
            <a:picLocks noGrp="1" noChangeAspect="1"/>
          </p:cNvPicPr>
          <p:nvPr>
            <p:ph idx="1"/>
          </p:nvPr>
        </p:nvPicPr>
        <p:blipFill>
          <a:blip r:embed="rId2"/>
          <a:stretch>
            <a:fillRect/>
          </a:stretch>
        </p:blipFill>
        <p:spPr>
          <a:xfrm>
            <a:off x="5169954" y="0"/>
            <a:ext cx="7022046" cy="5396248"/>
          </a:xfrm>
          <a:prstGeom prst="rect">
            <a:avLst/>
          </a:prstGeom>
        </p:spPr>
      </p:pic>
      <p:sp>
        <p:nvSpPr>
          <p:cNvPr id="17" name="Text Placeholder 16"/>
          <p:cNvSpPr>
            <a:spLocks noGrp="1"/>
          </p:cNvSpPr>
          <p:nvPr>
            <p:ph type="body" sz="half" idx="2"/>
          </p:nvPr>
        </p:nvSpPr>
        <p:spPr>
          <a:xfrm>
            <a:off x="0" y="953038"/>
            <a:ext cx="5169953" cy="5904962"/>
          </a:xfrm>
        </p:spPr>
        <p:txBody>
          <a:bodyPr/>
          <a:lstStyle/>
          <a:p>
            <a:r>
              <a:rPr lang="en-US" sz="2400" b="1" dirty="0" smtClean="0"/>
              <a:t>1.   By </a:t>
            </a:r>
            <a:r>
              <a:rPr lang="en-US" sz="2400" b="1" dirty="0"/>
              <a:t>looking at the graph we can say that data is </a:t>
            </a:r>
            <a:r>
              <a:rPr lang="en-US" sz="2400" b="1" dirty="0" smtClean="0"/>
              <a:t>  normally </a:t>
            </a:r>
            <a:r>
              <a:rPr lang="en-US" sz="2400" b="1" dirty="0"/>
              <a:t>distributed </a:t>
            </a:r>
            <a:r>
              <a:rPr lang="en-US" sz="2400" b="1" dirty="0" smtClean="0"/>
              <a:t>i.e. </a:t>
            </a:r>
            <a:r>
              <a:rPr lang="en-US" sz="2400" b="1" dirty="0"/>
              <a:t>mean = median = mode</a:t>
            </a:r>
            <a:r>
              <a:rPr lang="en-US" sz="2400" b="1" dirty="0" smtClean="0"/>
              <a:t>.</a:t>
            </a:r>
          </a:p>
          <a:p>
            <a:r>
              <a:rPr lang="en-US" sz="2400" b="1" dirty="0"/>
              <a:t>2</a:t>
            </a:r>
            <a:r>
              <a:rPr lang="en-US" sz="2400" b="1" dirty="0" smtClean="0"/>
              <a:t>.   </a:t>
            </a:r>
            <a:r>
              <a:rPr lang="en-US" sz="2400" b="1" dirty="0"/>
              <a:t>Data is spreaded between 55,000 to 2,50,000.</a:t>
            </a:r>
          </a:p>
          <a:p>
            <a:r>
              <a:rPr lang="en-US" sz="2400" b="1" dirty="0"/>
              <a:t>3. </a:t>
            </a:r>
            <a:r>
              <a:rPr lang="en-US" sz="2400" b="1" dirty="0" smtClean="0"/>
              <a:t> The </a:t>
            </a:r>
            <a:r>
              <a:rPr lang="en-US" sz="2400" b="1" dirty="0"/>
              <a:t>graph also shows that between 1,25,000 to 1,75,000 </a:t>
            </a:r>
            <a:r>
              <a:rPr lang="en-US" sz="2400" b="1" dirty="0" smtClean="0"/>
              <a:t> the </a:t>
            </a:r>
            <a:r>
              <a:rPr lang="en-US" sz="2400" b="1" dirty="0"/>
              <a:t>highest number of houses were sold.</a:t>
            </a:r>
          </a:p>
          <a:p>
            <a:r>
              <a:rPr lang="en-US" sz="2400" b="1" dirty="0"/>
              <a:t>4. </a:t>
            </a:r>
            <a:r>
              <a:rPr lang="en-US" sz="2400" b="1" dirty="0" smtClean="0"/>
              <a:t> We </a:t>
            </a:r>
            <a:r>
              <a:rPr lang="en-US" sz="2400" b="1" dirty="0"/>
              <a:t>can also observe that the highest count is at </a:t>
            </a:r>
            <a:r>
              <a:rPr lang="en-US" sz="2400" b="1" dirty="0" smtClean="0"/>
              <a:t> 170000</a:t>
            </a:r>
            <a:r>
              <a:rPr lang="en-US" sz="2400" b="1" dirty="0"/>
              <a:t>.</a:t>
            </a:r>
          </a:p>
          <a:p>
            <a:pPr marL="342900" indent="-342900">
              <a:buAutoNum type="arabicPeriod"/>
            </a:pPr>
            <a:endParaRPr lang="en-US" b="1" dirty="0"/>
          </a:p>
          <a:p>
            <a:endParaRPr lang="en-IN" dirty="0"/>
          </a:p>
        </p:txBody>
      </p:sp>
    </p:spTree>
    <p:extLst>
      <p:ext uri="{BB962C8B-B14F-4D97-AF65-F5344CB8AC3E}">
        <p14:creationId xmlns:p14="http://schemas.microsoft.com/office/powerpoint/2010/main" val="1150821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46254" y="0"/>
            <a:ext cx="5945746" cy="3915321"/>
          </a:xfrm>
          <a:prstGeom prst="rect">
            <a:avLst/>
          </a:prstGeom>
        </p:spPr>
      </p:pic>
      <p:pic>
        <p:nvPicPr>
          <p:cNvPr id="4" name="Picture 3"/>
          <p:cNvPicPr>
            <a:picLocks noChangeAspect="1"/>
          </p:cNvPicPr>
          <p:nvPr/>
        </p:nvPicPr>
        <p:blipFill>
          <a:blip r:embed="rId3"/>
          <a:stretch>
            <a:fillRect/>
          </a:stretch>
        </p:blipFill>
        <p:spPr>
          <a:xfrm>
            <a:off x="0" y="0"/>
            <a:ext cx="6246254" cy="3915321"/>
          </a:xfrm>
          <a:prstGeom prst="rect">
            <a:avLst/>
          </a:prstGeom>
        </p:spPr>
      </p:pic>
      <p:sp>
        <p:nvSpPr>
          <p:cNvPr id="5" name="Rectangle 4"/>
          <p:cNvSpPr/>
          <p:nvPr/>
        </p:nvSpPr>
        <p:spPr>
          <a:xfrm>
            <a:off x="6529589" y="4142481"/>
            <a:ext cx="5737538" cy="1477328"/>
          </a:xfrm>
          <a:prstGeom prst="rect">
            <a:avLst/>
          </a:prstGeom>
        </p:spPr>
        <p:txBody>
          <a:bodyPr wrap="square">
            <a:spAutoFit/>
          </a:bodyPr>
          <a:lstStyle/>
          <a:p>
            <a:pPr marL="342900" indent="-342900">
              <a:buAutoNum type="arabicPeriod"/>
            </a:pPr>
            <a:r>
              <a:rPr lang="en-US" b="1" i="0" dirty="0" smtClean="0">
                <a:solidFill>
                  <a:srgbClr val="000000"/>
                </a:solidFill>
                <a:effectLst/>
                <a:latin typeface="Helvetica Neue"/>
              </a:rPr>
              <a:t>In year 2009 maximum number of houses were sold approx (340).</a:t>
            </a:r>
          </a:p>
          <a:p>
            <a:endParaRPr lang="en-US" b="1" i="0" dirty="0" smtClean="0">
              <a:solidFill>
                <a:srgbClr val="000000"/>
              </a:solidFill>
              <a:effectLst/>
              <a:latin typeface="Helvetica Neue"/>
            </a:endParaRPr>
          </a:p>
          <a:p>
            <a:r>
              <a:rPr lang="en-US" b="1" i="0" dirty="0" smtClean="0">
                <a:solidFill>
                  <a:srgbClr val="000000"/>
                </a:solidFill>
                <a:effectLst/>
                <a:latin typeface="Helvetica Neue"/>
              </a:rPr>
              <a:t>2. In year 2010 minimum number of houses were sold approx (180).</a:t>
            </a:r>
            <a:endParaRPr lang="en-US" b="1" i="0" dirty="0">
              <a:solidFill>
                <a:srgbClr val="000000"/>
              </a:solidFill>
              <a:effectLst/>
              <a:latin typeface="Helvetica Neue"/>
            </a:endParaRPr>
          </a:p>
        </p:txBody>
      </p:sp>
      <p:sp>
        <p:nvSpPr>
          <p:cNvPr id="6" name="Rectangle 5"/>
          <p:cNvSpPr/>
          <p:nvPr/>
        </p:nvSpPr>
        <p:spPr>
          <a:xfrm>
            <a:off x="0" y="4026571"/>
            <a:ext cx="6096000" cy="3077766"/>
          </a:xfrm>
          <a:prstGeom prst="rect">
            <a:avLst/>
          </a:prstGeom>
        </p:spPr>
        <p:txBody>
          <a:bodyPr>
            <a:spAutoFit/>
          </a:bodyPr>
          <a:lstStyle/>
          <a:p>
            <a:r>
              <a:rPr lang="en-US" sz="1600" b="1" i="0" dirty="0" smtClean="0">
                <a:solidFill>
                  <a:srgbClr val="000000"/>
                </a:solidFill>
                <a:effectLst/>
                <a:latin typeface="Helvetica Neue"/>
              </a:rPr>
              <a:t>1.I can see it's a negatively skewed graph the tail of the dataset is on the left side.</a:t>
            </a:r>
          </a:p>
          <a:p>
            <a:r>
              <a:rPr lang="en-US" sz="1600" b="1" i="0" dirty="0" smtClean="0">
                <a:solidFill>
                  <a:srgbClr val="000000"/>
                </a:solidFill>
                <a:effectLst/>
                <a:latin typeface="Helvetica Neue"/>
              </a:rPr>
              <a:t>2. mean &lt; median &lt; mode.</a:t>
            </a:r>
          </a:p>
          <a:p>
            <a:r>
              <a:rPr lang="en-US" sz="1600" b="1" i="0" dirty="0" smtClean="0">
                <a:solidFill>
                  <a:srgbClr val="000000"/>
                </a:solidFill>
                <a:effectLst/>
                <a:latin typeface="Helvetica Neue"/>
              </a:rPr>
              <a:t>3. Major data lies in year 2000 and above.</a:t>
            </a:r>
          </a:p>
          <a:p>
            <a:r>
              <a:rPr lang="en-US" sz="1600" b="1" dirty="0" smtClean="0"/>
              <a:t>4</a:t>
            </a:r>
            <a:r>
              <a:rPr lang="en-US" sz="1600" b="1" dirty="0"/>
              <a:t>. We have high number of houses built in year 2000 and above as compared to others</a:t>
            </a:r>
            <a:r>
              <a:rPr lang="en-US" sz="1600" b="1" dirty="0" smtClean="0"/>
              <a:t>.</a:t>
            </a:r>
          </a:p>
          <a:p>
            <a:r>
              <a:rPr lang="en-US" sz="1600" b="1" dirty="0" smtClean="0"/>
              <a:t>5</a:t>
            </a:r>
            <a:r>
              <a:rPr lang="en-US" sz="1600" b="1" dirty="0"/>
              <a:t>. We can also observe that with time(as the year passes)the count is also increasing</a:t>
            </a:r>
            <a:r>
              <a:rPr lang="en-US" sz="1600" b="1" dirty="0" smtClean="0"/>
              <a:t>.</a:t>
            </a:r>
          </a:p>
          <a:p>
            <a:r>
              <a:rPr lang="en-US" sz="1600" b="1" dirty="0" smtClean="0"/>
              <a:t>6 </a:t>
            </a:r>
            <a:r>
              <a:rPr lang="en-US" sz="1600" b="1" dirty="0"/>
              <a:t>Also we can see there was a fluctuation in count in year 1980 due to some unavoidable circumstances but again it took a rapid growth year 2000.</a:t>
            </a: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157623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01064" cy="726583"/>
          </a:xfrm>
        </p:spPr>
        <p:txBody>
          <a:bodyPr/>
          <a:lstStyle/>
          <a:p>
            <a:r>
              <a:rPr lang="en-US" b="1" u="sng" dirty="0" smtClean="0"/>
              <a:t>BIVARIATE ANALYSIS</a:t>
            </a:r>
            <a:endParaRPr lang="en-IN" b="1" u="sng" dirty="0"/>
          </a:p>
        </p:txBody>
      </p:sp>
      <p:pic>
        <p:nvPicPr>
          <p:cNvPr id="5" name="Content Placeholder 4"/>
          <p:cNvPicPr>
            <a:picLocks noGrp="1" noChangeAspect="1"/>
          </p:cNvPicPr>
          <p:nvPr>
            <p:ph idx="1"/>
          </p:nvPr>
        </p:nvPicPr>
        <p:blipFill>
          <a:blip r:embed="rId2"/>
          <a:stretch>
            <a:fillRect/>
          </a:stretch>
        </p:blipFill>
        <p:spPr>
          <a:xfrm>
            <a:off x="4104146" y="0"/>
            <a:ext cx="8087854" cy="3785029"/>
          </a:xfrm>
          <a:prstGeom prst="rect">
            <a:avLst/>
          </a:prstGeom>
        </p:spPr>
      </p:pic>
      <p:sp>
        <p:nvSpPr>
          <p:cNvPr id="4" name="Text Placeholder 3"/>
          <p:cNvSpPr>
            <a:spLocks noGrp="1"/>
          </p:cNvSpPr>
          <p:nvPr>
            <p:ph type="body" sz="half" idx="2"/>
          </p:nvPr>
        </p:nvSpPr>
        <p:spPr>
          <a:xfrm>
            <a:off x="1" y="889431"/>
            <a:ext cx="4104145" cy="2471956"/>
          </a:xfrm>
        </p:spPr>
        <p:txBody>
          <a:bodyPr>
            <a:normAutofit fontScale="92500" lnSpcReduction="10000"/>
          </a:bodyPr>
          <a:lstStyle/>
          <a:p>
            <a:r>
              <a:rPr lang="en-US" sz="1800" b="1" dirty="0" smtClean="0"/>
              <a:t>The line plot gives the following insights :-</a:t>
            </a:r>
          </a:p>
          <a:p>
            <a:r>
              <a:rPr lang="en-US" sz="1800" b="1" dirty="0" smtClean="0"/>
              <a:t>1</a:t>
            </a:r>
            <a:r>
              <a:rPr lang="en-US" sz="1800" b="1" dirty="0"/>
              <a:t>. As the year passes the house price increases.</a:t>
            </a:r>
          </a:p>
          <a:p>
            <a:r>
              <a:rPr lang="en-US" sz="1800" b="1" dirty="0"/>
              <a:t>2. The lowest sell price can be seen between year 1910 to 1930.</a:t>
            </a:r>
          </a:p>
          <a:p>
            <a:r>
              <a:rPr lang="en-US" sz="1800" b="1" dirty="0"/>
              <a:t>3. The highest sell price can be seen in year 2000 as compared to others.</a:t>
            </a:r>
          </a:p>
          <a:p>
            <a:endParaRPr lang="en-IN" dirty="0"/>
          </a:p>
        </p:txBody>
      </p:sp>
      <p:pic>
        <p:nvPicPr>
          <p:cNvPr id="6" name="Picture 5"/>
          <p:cNvPicPr>
            <a:picLocks noChangeAspect="1"/>
          </p:cNvPicPr>
          <p:nvPr/>
        </p:nvPicPr>
        <p:blipFill>
          <a:blip r:embed="rId3"/>
          <a:stretch>
            <a:fillRect/>
          </a:stretch>
        </p:blipFill>
        <p:spPr>
          <a:xfrm>
            <a:off x="-54505" y="3524235"/>
            <a:ext cx="4861733" cy="3333765"/>
          </a:xfrm>
          <a:prstGeom prst="rect">
            <a:avLst/>
          </a:prstGeom>
        </p:spPr>
      </p:pic>
      <p:sp>
        <p:nvSpPr>
          <p:cNvPr id="7" name="Rectangle 6"/>
          <p:cNvSpPr/>
          <p:nvPr/>
        </p:nvSpPr>
        <p:spPr>
          <a:xfrm>
            <a:off x="5100073" y="4953851"/>
            <a:ext cx="6096000" cy="1477328"/>
          </a:xfrm>
          <a:prstGeom prst="rect">
            <a:avLst/>
          </a:prstGeom>
        </p:spPr>
        <p:txBody>
          <a:bodyPr>
            <a:spAutoFit/>
          </a:bodyPr>
          <a:lstStyle/>
          <a:p>
            <a:r>
              <a:rPr lang="en-US" b="1" i="0" dirty="0" smtClean="0">
                <a:solidFill>
                  <a:srgbClr val="000000"/>
                </a:solidFill>
                <a:effectLst/>
                <a:latin typeface="Helvetica Neue"/>
              </a:rPr>
              <a:t>The scatter plots gives the insights below :-</a:t>
            </a:r>
          </a:p>
          <a:p>
            <a:endParaRPr lang="en-US" b="1" i="0" dirty="0" smtClean="0">
              <a:solidFill>
                <a:srgbClr val="000000"/>
              </a:solidFill>
              <a:effectLst/>
              <a:latin typeface="Helvetica Neue"/>
            </a:endParaRPr>
          </a:p>
          <a:p>
            <a:r>
              <a:rPr lang="en-US" b="1" i="0" dirty="0" smtClean="0">
                <a:solidFill>
                  <a:srgbClr val="000000"/>
                </a:solidFill>
                <a:effectLst/>
                <a:latin typeface="Helvetica Neue"/>
              </a:rPr>
              <a:t>From the scatter plot graph we can say that there is a strong positive correlation between "1stFlrSF" and "TotalBsmtSF" as the correlation shows around 79%.</a:t>
            </a:r>
            <a:endParaRPr lang="en-US" b="1" i="0" dirty="0">
              <a:solidFill>
                <a:srgbClr val="000000"/>
              </a:solidFill>
              <a:effectLst/>
              <a:latin typeface="Helvetica Neue"/>
            </a:endParaRPr>
          </a:p>
        </p:txBody>
      </p:sp>
    </p:spTree>
    <p:extLst>
      <p:ext uri="{BB962C8B-B14F-4D97-AF65-F5344CB8AC3E}">
        <p14:creationId xmlns:p14="http://schemas.microsoft.com/office/powerpoint/2010/main" val="593333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87590"/>
            <a:ext cx="12191999" cy="2779880"/>
          </a:xfrm>
        </p:spPr>
        <p:txBody>
          <a:bodyPr/>
          <a:lstStyle/>
          <a:p>
            <a:r>
              <a:rPr lang="en-US" sz="1600" b="1" dirty="0"/>
              <a:t>The above scatter plot shows the correlation between </a:t>
            </a:r>
            <a:r>
              <a:rPr lang="en-US" sz="1600" b="1" dirty="0" smtClean="0"/>
              <a:t>:-</a:t>
            </a:r>
            <a:br>
              <a:rPr lang="en-US" sz="1600" b="1" dirty="0" smtClean="0"/>
            </a:br>
            <a:r>
              <a:rPr lang="en-US" sz="1600" b="1" dirty="0"/>
              <a:t/>
            </a:r>
            <a:br>
              <a:rPr lang="en-US" sz="1600" b="1" dirty="0"/>
            </a:br>
            <a:r>
              <a:rPr lang="en-US" sz="1600" b="1" dirty="0"/>
              <a:t>1. The Correlation between </a:t>
            </a:r>
            <a:r>
              <a:rPr lang="en-US" sz="1600" b="1" dirty="0" smtClean="0"/>
              <a:t>Lot Area </a:t>
            </a:r>
            <a:r>
              <a:rPr lang="en-US" sz="1600" b="1" dirty="0"/>
              <a:t>and Sale Price is 0.2930 </a:t>
            </a:r>
            <a:r>
              <a:rPr lang="en-US" sz="1600" b="1" dirty="0" smtClean="0"/>
              <a:t>i.e. </a:t>
            </a:r>
            <a:r>
              <a:rPr lang="en-US" sz="1600" b="1" dirty="0"/>
              <a:t>it gives weak positive correlation</a:t>
            </a:r>
            <a:r>
              <a:rPr lang="en-US" sz="1600" b="1" dirty="0" smtClean="0"/>
              <a:t>.</a:t>
            </a:r>
            <a:br>
              <a:rPr lang="en-US" sz="1600" b="1" dirty="0" smtClean="0"/>
            </a:br>
            <a:r>
              <a:rPr lang="en-US" sz="1600" b="1" dirty="0"/>
              <a:t/>
            </a:r>
            <a:br>
              <a:rPr lang="en-US" sz="1600" b="1" dirty="0"/>
            </a:br>
            <a:r>
              <a:rPr lang="en-US" sz="1600" b="1" dirty="0"/>
              <a:t>2. The Correlation between </a:t>
            </a:r>
            <a:r>
              <a:rPr lang="en-US" sz="1600" b="1" dirty="0" smtClean="0"/>
              <a:t>Lot Frontage </a:t>
            </a:r>
            <a:r>
              <a:rPr lang="en-US" sz="1600" b="1" dirty="0"/>
              <a:t>and Sale Price is 0.0469 </a:t>
            </a:r>
            <a:r>
              <a:rPr lang="en-US" sz="1600" b="1" dirty="0" smtClean="0"/>
              <a:t>i.e. </a:t>
            </a:r>
            <a:r>
              <a:rPr lang="en-US" sz="1600" b="1" dirty="0"/>
              <a:t>it gives weak positive correlation</a:t>
            </a:r>
            <a:r>
              <a:rPr lang="en-US" sz="1600" b="1" dirty="0" smtClean="0"/>
              <a:t>.</a:t>
            </a:r>
            <a:br>
              <a:rPr lang="en-US" sz="1600" b="1" dirty="0" smtClean="0"/>
            </a:br>
            <a:r>
              <a:rPr lang="en-US" sz="1600" b="1" dirty="0"/>
              <a:t/>
            </a:r>
            <a:br>
              <a:rPr lang="en-US" sz="1600" b="1" dirty="0"/>
            </a:br>
            <a:r>
              <a:rPr lang="en-US" sz="1600" b="1" dirty="0"/>
              <a:t>3. The Correlation between OverallCon and Sale Price is -0.0859 </a:t>
            </a:r>
            <a:r>
              <a:rPr lang="en-US" sz="1600" b="1" dirty="0" smtClean="0"/>
              <a:t>i.e. </a:t>
            </a:r>
            <a:r>
              <a:rPr lang="en-US" sz="1600" b="1" dirty="0"/>
              <a:t>it gives strong negative correlation</a:t>
            </a:r>
            <a:r>
              <a:rPr lang="en-US" sz="1600" b="1" dirty="0" smtClean="0"/>
              <a:t>.</a:t>
            </a:r>
            <a:br>
              <a:rPr lang="en-US" sz="1600" b="1" dirty="0" smtClean="0"/>
            </a:br>
            <a:r>
              <a:rPr lang="en-US" sz="1600" b="1" dirty="0"/>
              <a:t/>
            </a:r>
            <a:br>
              <a:rPr lang="en-US" sz="1600" b="1" dirty="0"/>
            </a:br>
            <a:r>
              <a:rPr lang="en-US" sz="1600" b="1" dirty="0"/>
              <a:t>4. The Correlation between </a:t>
            </a:r>
            <a:r>
              <a:rPr lang="en-US" sz="1600" b="1" dirty="0" smtClean="0"/>
              <a:t>Garage Cond </a:t>
            </a:r>
            <a:r>
              <a:rPr lang="en-US" sz="1600" b="1" dirty="0"/>
              <a:t>and Sale Price is 0.4740 </a:t>
            </a:r>
            <a:r>
              <a:rPr lang="en-US" sz="1600" b="1" dirty="0" smtClean="0"/>
              <a:t>i.e. </a:t>
            </a:r>
            <a:r>
              <a:rPr lang="en-US" sz="1600" b="1" dirty="0"/>
              <a:t>it gives weak positive correlation</a:t>
            </a:r>
            <a:r>
              <a:rPr lang="en-US" sz="1600" b="1" dirty="0" smtClean="0"/>
              <a:t>.</a:t>
            </a:r>
            <a:br>
              <a:rPr lang="en-US" sz="1600" b="1" dirty="0" smtClean="0"/>
            </a:br>
            <a:r>
              <a:rPr lang="en-US" sz="1600" b="1" dirty="0"/>
              <a:t/>
            </a:r>
            <a:br>
              <a:rPr lang="en-US" sz="1600" b="1" dirty="0"/>
            </a:br>
            <a:r>
              <a:rPr lang="en-US" sz="1600" b="1" dirty="0"/>
              <a:t>5. The correlation between </a:t>
            </a:r>
            <a:r>
              <a:rPr lang="en-US" sz="1600" b="1" dirty="0" smtClean="0"/>
              <a:t>Year Built </a:t>
            </a:r>
            <a:r>
              <a:rPr lang="en-US" sz="1600" b="1" dirty="0"/>
              <a:t>and Sale Price is 0.5360 </a:t>
            </a:r>
            <a:r>
              <a:rPr lang="en-US" sz="1600" b="1" dirty="0" smtClean="0"/>
              <a:t>i.e. </a:t>
            </a:r>
            <a:r>
              <a:rPr lang="en-US" sz="1600" b="1" dirty="0"/>
              <a:t>it gives medium positive correlation.</a:t>
            </a:r>
            <a:br>
              <a:rPr lang="en-US" sz="1600" b="1" dirty="0"/>
            </a:br>
            <a:endParaRPr lang="en-IN" sz="1600" dirty="0"/>
          </a:p>
        </p:txBody>
      </p:sp>
      <p:pic>
        <p:nvPicPr>
          <p:cNvPr id="4" name="Content Placeholder 3"/>
          <p:cNvPicPr>
            <a:picLocks noGrp="1" noChangeAspect="1"/>
          </p:cNvPicPr>
          <p:nvPr>
            <p:ph idx="1"/>
          </p:nvPr>
        </p:nvPicPr>
        <p:blipFill>
          <a:blip r:embed="rId2"/>
          <a:stretch>
            <a:fillRect/>
          </a:stretch>
        </p:blipFill>
        <p:spPr>
          <a:xfrm>
            <a:off x="0" y="0"/>
            <a:ext cx="12191999" cy="4187591"/>
          </a:xfrm>
          <a:prstGeom prst="rect">
            <a:avLst/>
          </a:prstGeom>
        </p:spPr>
      </p:pic>
    </p:spTree>
    <p:extLst>
      <p:ext uri="{BB962C8B-B14F-4D97-AF65-F5344CB8AC3E}">
        <p14:creationId xmlns:p14="http://schemas.microsoft.com/office/powerpoint/2010/main" val="1439706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400110"/>
            <a:ext cx="8190963" cy="5163271"/>
          </a:xfrm>
          <a:prstGeom prst="rect">
            <a:avLst/>
          </a:prstGeom>
        </p:spPr>
      </p:pic>
      <p:sp>
        <p:nvSpPr>
          <p:cNvPr id="9" name="TextBox 8"/>
          <p:cNvSpPr txBox="1"/>
          <p:nvPr/>
        </p:nvSpPr>
        <p:spPr>
          <a:xfrm>
            <a:off x="0" y="0"/>
            <a:ext cx="3065172" cy="400110"/>
          </a:xfrm>
          <a:prstGeom prst="rect">
            <a:avLst/>
          </a:prstGeom>
          <a:noFill/>
        </p:spPr>
        <p:txBody>
          <a:bodyPr wrap="square" rtlCol="0">
            <a:spAutoFit/>
          </a:bodyPr>
          <a:lstStyle/>
          <a:p>
            <a:r>
              <a:rPr lang="en-US" sz="2000" b="1" u="sng" dirty="0" smtClean="0">
                <a:solidFill>
                  <a:schemeClr val="tx2"/>
                </a:solidFill>
              </a:rPr>
              <a:t>Multivariate Analysis</a:t>
            </a:r>
            <a:endParaRPr lang="en-IN" sz="2000" b="1" u="sng" dirty="0">
              <a:solidFill>
                <a:schemeClr val="tx2"/>
              </a:solidFill>
            </a:endParaRPr>
          </a:p>
        </p:txBody>
      </p:sp>
      <p:sp>
        <p:nvSpPr>
          <p:cNvPr id="10" name="TextBox 9"/>
          <p:cNvSpPr txBox="1"/>
          <p:nvPr/>
        </p:nvSpPr>
        <p:spPr>
          <a:xfrm>
            <a:off x="8667481" y="1596981"/>
            <a:ext cx="2601533" cy="3785652"/>
          </a:xfrm>
          <a:prstGeom prst="rect">
            <a:avLst/>
          </a:prstGeom>
          <a:noFill/>
        </p:spPr>
        <p:txBody>
          <a:bodyPr wrap="square" rtlCol="0">
            <a:spAutoFit/>
          </a:bodyPr>
          <a:lstStyle/>
          <a:p>
            <a:r>
              <a:rPr lang="en-US" sz="2400" dirty="0" smtClean="0"/>
              <a:t>The Scatter plot shows the correlation between Garage Cars,</a:t>
            </a:r>
          </a:p>
          <a:p>
            <a:r>
              <a:rPr lang="en-US" sz="2400" dirty="0" smtClean="0"/>
              <a:t>TotRmsAbvGrd,</a:t>
            </a:r>
          </a:p>
          <a:p>
            <a:r>
              <a:rPr lang="en-US" sz="2400" dirty="0" smtClean="0"/>
              <a:t>TotalBsmt,</a:t>
            </a:r>
          </a:p>
          <a:p>
            <a:r>
              <a:rPr lang="en-US" sz="2400" dirty="0" smtClean="0"/>
              <a:t>Year Built </a:t>
            </a:r>
          </a:p>
          <a:p>
            <a:r>
              <a:rPr lang="en-US" sz="2400" dirty="0" smtClean="0"/>
              <a:t>v/s</a:t>
            </a:r>
          </a:p>
          <a:p>
            <a:r>
              <a:rPr lang="en-US" sz="2400" dirty="0" smtClean="0"/>
              <a:t> SalePrice.</a:t>
            </a:r>
            <a:endParaRPr lang="en-IN" sz="2400" dirty="0"/>
          </a:p>
        </p:txBody>
      </p:sp>
    </p:spTree>
    <p:extLst>
      <p:ext uri="{BB962C8B-B14F-4D97-AF65-F5344CB8AC3E}">
        <p14:creationId xmlns:p14="http://schemas.microsoft.com/office/powerpoint/2010/main" val="599939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653</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Helvetica Neue</vt:lpstr>
      <vt:lpstr>inherit</vt:lpstr>
      <vt:lpstr>Wingdings 3</vt:lpstr>
      <vt:lpstr>Ion</vt:lpstr>
      <vt:lpstr>NEXTHIKES IT SOLUTIONS</vt:lpstr>
      <vt:lpstr>What is Exploratory Data Analysis?  Exploratory Data Analysis (EDA) is an important first step in data science projects. It involves looking at and visualizing data to understand its main features, find patterns, and discover how different parts of the data are connected. EDA helps to spot any unusual data or outliers and is usually done before starting more detailed statistical analysis or building models. </vt:lpstr>
      <vt:lpstr>            PROJECT OBJECTIVE </vt:lpstr>
      <vt:lpstr>            PROJECT WORKFLOW</vt:lpstr>
      <vt:lpstr>UNIVARIATE ANALYSIS</vt:lpstr>
      <vt:lpstr>PowerPoint Presentation</vt:lpstr>
      <vt:lpstr>BIVARIATE ANALYSIS</vt:lpstr>
      <vt:lpstr>The above scatter plot shows the correlation between :-  1. The Correlation between Lot Area and Sale Price is 0.2930 i.e. it gives weak positive correlation.  2. The Correlation between Lot Frontage and Sale Price is 0.0469 i.e. it gives weak positive correlation.  3. The Correlation between OverallCon and Sale Price is -0.0859 i.e. it gives strong negative correlation.  4. The Correlation between Garage Cond and Sale Price is 0.4740 i.e. it gives weak positive correlation.  5. The correlation between Year Built and Sale Price is 0.5360 i.e. it gives medium positive correlation. </vt:lpstr>
      <vt:lpstr>PowerPoint Presentation</vt:lpstr>
      <vt:lpstr>1. It tells the relationship between each columns and how they are related to each other. 2. We can see a color bar on the right side which tells whether the relationship is positive or negative. 3. We can see that the boxes with black color have the negative correlation between them example :- 1. "YearBuilt" and "Property Age" 2."Property Age" and "YearRemodAdd" and many more. 4. We can see that the boxes with light cream color have the positive correlation between them example :- 1. "GarageCars and GarageArea" 2."TotRmsAbvGr" and "TotalGrLivAreaSF" and many more.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NEXTHIKES IT SOLUTIONS</dc:title>
  <dc:creator>HP</dc:creator>
  <cp:lastModifiedBy>HP</cp:lastModifiedBy>
  <cp:revision>17</cp:revision>
  <dcterms:created xsi:type="dcterms:W3CDTF">2025-02-13T12:37:37Z</dcterms:created>
  <dcterms:modified xsi:type="dcterms:W3CDTF">2025-02-13T15:36:00Z</dcterms:modified>
</cp:coreProperties>
</file>