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  <p:sldMasterId id="2147483687" r:id="rId5"/>
    <p:sldMasterId id="2147483699" r:id="rId6"/>
    <p:sldMasterId id="2147483711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4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2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83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28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4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7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4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8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16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4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94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11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99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8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88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19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39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53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506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4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98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273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16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669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6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19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4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8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537" y="0"/>
            <a:ext cx="8791575" cy="35099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 smtClean="0">
                <a:latin typeface="Rockwell" panose="02060603020205020403" pitchFamily="18" charset="0"/>
              </a:rPr>
              <a:t>NEXTHIKES IT SOLUTIONS:-</a:t>
            </a:r>
            <a:r>
              <a:rPr lang="en-US" sz="5400" dirty="0" smtClean="0">
                <a:latin typeface="Rockwell" panose="02060603020205020403" pitchFamily="18" charset="0"/>
              </a:rPr>
              <a:t/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/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 smtClean="0"/>
              <a:t>Feature </a:t>
            </a:r>
            <a:r>
              <a:rPr lang="en-US" sz="5400" dirty="0"/>
              <a:t>Extraction and Price Prediction for Mobile Phones 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8293" y="4999518"/>
            <a:ext cx="4871048" cy="83193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NAMAN</a:t>
            </a:r>
            <a:r>
              <a:rPr lang="en-US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sHARMA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2742" y="166283"/>
            <a:ext cx="666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Feature Extraction and Feature Engineering.</a:t>
            </a:r>
            <a:endParaRPr lang="en-US" sz="24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7459"/>
            <a:ext cx="12192000" cy="1590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946"/>
            <a:ext cx="12192000" cy="41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7937" y="45559"/>
            <a:ext cx="2858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latin typeface="Helvetica Neue"/>
              </a:rPr>
              <a:t>Model Building.</a:t>
            </a:r>
            <a:endParaRPr lang="en-IN" sz="28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385"/>
            <a:ext cx="4220164" cy="5010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64" y="1136910"/>
            <a:ext cx="4067743" cy="5068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363" y="1146437"/>
            <a:ext cx="384863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82183" y="192041"/>
            <a:ext cx="35189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solidFill>
                  <a:srgbClr val="000000"/>
                </a:solidFill>
                <a:latin typeface="Helvetica Neue"/>
              </a:rPr>
              <a:t>Model Comparison </a:t>
            </a:r>
            <a:endParaRPr lang="en-IN" sz="28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55" y="1339404"/>
            <a:ext cx="9211961" cy="405684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13655"/>
              </p:ext>
            </p:extLst>
          </p:nvPr>
        </p:nvGraphicFramePr>
        <p:xfrm>
          <a:off x="2485623" y="2614412"/>
          <a:ext cx="6246253" cy="643944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6246253"/>
              </a:tblGrid>
              <a:tr h="643944">
                <a:tc>
                  <a:txBody>
                    <a:bodyPr/>
                    <a:lstStyle/>
                    <a:p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00491"/>
              </p:ext>
            </p:extLst>
          </p:nvPr>
        </p:nvGraphicFramePr>
        <p:xfrm>
          <a:off x="2511380" y="2627291"/>
          <a:ext cx="2150772" cy="2768958"/>
        </p:xfrm>
        <a:graphic>
          <a:graphicData uri="http://schemas.openxmlformats.org/drawingml/2006/table">
            <a:tbl>
              <a:tblPr/>
              <a:tblGrid>
                <a:gridCol w="2150772"/>
              </a:tblGrid>
              <a:tr h="27689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58305"/>
              </p:ext>
            </p:extLst>
          </p:nvPr>
        </p:nvGraphicFramePr>
        <p:xfrm>
          <a:off x="4687909" y="2614412"/>
          <a:ext cx="4043967" cy="2794715"/>
        </p:xfrm>
        <a:graphic>
          <a:graphicData uri="http://schemas.openxmlformats.org/drawingml/2006/table">
            <a:tbl>
              <a:tblPr/>
              <a:tblGrid>
                <a:gridCol w="4043967"/>
              </a:tblGrid>
              <a:tr h="27947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191" y="0"/>
            <a:ext cx="3605011" cy="56667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Model Comparison Insights 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6670"/>
            <a:ext cx="12192000" cy="6291329"/>
          </a:xfrm>
        </p:spPr>
        <p:txBody>
          <a:bodyPr>
            <a:normAutofit lnSpcReduction="10000"/>
          </a:bodyPr>
          <a:lstStyle/>
          <a:p>
            <a:r>
              <a:rPr lang="en-US" sz="1400" b="1" u="sng" dirty="0"/>
              <a:t>1. Random Forest - The Top </a:t>
            </a:r>
            <a:r>
              <a:rPr lang="en-US" sz="1400" b="1" u="sng" dirty="0" smtClean="0"/>
              <a:t>Performer</a:t>
            </a:r>
            <a:endParaRPr lang="en-US" sz="1400" b="1" u="sng" dirty="0"/>
          </a:p>
          <a:p>
            <a:r>
              <a:rPr lang="en-US" sz="1400" b="1" dirty="0"/>
              <a:t>MAE:</a:t>
            </a:r>
            <a:r>
              <a:rPr lang="en-US" sz="1400" dirty="0"/>
              <a:t> 2251.133 </a:t>
            </a:r>
            <a:r>
              <a:rPr lang="en-US" sz="1400" b="1" dirty="0"/>
              <a:t>R-Squared:</a:t>
            </a:r>
            <a:r>
              <a:rPr lang="en-US" sz="1400" dirty="0"/>
              <a:t> 0.822 </a:t>
            </a:r>
            <a:r>
              <a:rPr lang="en-US" sz="1400" b="1" dirty="0"/>
              <a:t>MSE:</a:t>
            </a:r>
            <a:r>
              <a:rPr lang="en-US" sz="1400" dirty="0"/>
              <a:t> 4599793.187</a:t>
            </a:r>
          </a:p>
          <a:p>
            <a:r>
              <a:rPr lang="en-US" sz="1400" b="1" dirty="0"/>
              <a:t>Insight:</a:t>
            </a:r>
            <a:endParaRPr lang="en-US" sz="1400" dirty="0"/>
          </a:p>
          <a:p>
            <a:r>
              <a:rPr lang="en-US" sz="1400" b="1" dirty="0"/>
              <a:t>Random Forest</a:t>
            </a:r>
            <a:r>
              <a:rPr lang="en-US" sz="1400" dirty="0"/>
              <a:t> stands out as the best model based on </a:t>
            </a:r>
            <a:r>
              <a:rPr lang="en-US" sz="1400" b="1" dirty="0"/>
              <a:t>MAE, R-squared, and MSE.</a:t>
            </a:r>
            <a:r>
              <a:rPr lang="en-US" sz="1400" dirty="0"/>
              <a:t> It minimizes errors effectively, showing good generalization and stability.</a:t>
            </a:r>
          </a:p>
          <a:p>
            <a:r>
              <a:rPr lang="en-US" sz="1400" dirty="0"/>
              <a:t>The low </a:t>
            </a:r>
            <a:r>
              <a:rPr lang="en-US" sz="1400" b="1" dirty="0"/>
              <a:t>MSE</a:t>
            </a:r>
            <a:r>
              <a:rPr lang="en-US" sz="1400" dirty="0"/>
              <a:t> indicates minimal prediction variance, and the low </a:t>
            </a:r>
            <a:r>
              <a:rPr lang="en-US" sz="1400" b="1" dirty="0"/>
              <a:t>MAE</a:t>
            </a:r>
            <a:r>
              <a:rPr lang="en-US" sz="1400" dirty="0"/>
              <a:t> suggests that the model makes predictions that are close to the actual values on average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u="sng" dirty="0"/>
              <a:t>2. Gradient Boosting - Close, But Slightly Less Precise</a:t>
            </a:r>
          </a:p>
          <a:p>
            <a:r>
              <a:rPr lang="en-US" sz="1400" b="1" dirty="0"/>
              <a:t>MAE:</a:t>
            </a:r>
            <a:r>
              <a:rPr lang="en-US" sz="1400" dirty="0"/>
              <a:t> 1374.117 </a:t>
            </a:r>
            <a:r>
              <a:rPr lang="en-US" sz="1400" b="1" dirty="0"/>
              <a:t>R-Squared:</a:t>
            </a:r>
            <a:r>
              <a:rPr lang="en-US" sz="1400" dirty="0"/>
              <a:t> 0.813 </a:t>
            </a:r>
            <a:r>
              <a:rPr lang="en-US" sz="1400" b="1" dirty="0"/>
              <a:t>MSE:</a:t>
            </a:r>
            <a:r>
              <a:rPr lang="en-US" sz="1400" dirty="0"/>
              <a:t> 4831614.807</a:t>
            </a:r>
          </a:p>
          <a:p>
            <a:r>
              <a:rPr lang="en-US" sz="1400" b="1" dirty="0"/>
              <a:t>Insight:</a:t>
            </a:r>
            <a:endParaRPr lang="en-US" sz="1400" dirty="0"/>
          </a:p>
          <a:p>
            <a:r>
              <a:rPr lang="en-US" sz="1400" b="1" dirty="0"/>
              <a:t>Gradient Boosting</a:t>
            </a:r>
            <a:r>
              <a:rPr lang="en-US" sz="1400" dirty="0"/>
              <a:t> almost matches Random Forest in R-Squared, but its MSE is slightly higher.</a:t>
            </a:r>
          </a:p>
          <a:p>
            <a:r>
              <a:rPr lang="en-US" sz="1400" dirty="0"/>
              <a:t>This indicates that while </a:t>
            </a:r>
            <a:r>
              <a:rPr lang="en-US" sz="1400" b="1" dirty="0" smtClean="0"/>
              <a:t>Gradient </a:t>
            </a:r>
            <a:r>
              <a:rPr lang="en-US" sz="1400" b="1" dirty="0"/>
              <a:t>Boosting</a:t>
            </a:r>
            <a:r>
              <a:rPr lang="en-US" sz="1400" dirty="0"/>
              <a:t> is effective for making predictions, it doesn't capture the data's complexity as well as </a:t>
            </a:r>
            <a:r>
              <a:rPr lang="en-US" sz="1400" b="1" dirty="0"/>
              <a:t>Random Forest</a:t>
            </a:r>
            <a:r>
              <a:rPr lang="en-US" sz="1400" dirty="0"/>
              <a:t>, leading to larger prediction errors in squared terms </a:t>
            </a:r>
            <a:r>
              <a:rPr lang="en-US" sz="1400" b="1" dirty="0"/>
              <a:t>(MSE</a:t>
            </a:r>
            <a:r>
              <a:rPr lang="en-US" sz="1400" b="1" dirty="0" smtClean="0"/>
              <a:t>).</a:t>
            </a:r>
          </a:p>
          <a:p>
            <a:endParaRPr lang="en-US" sz="1400" dirty="0"/>
          </a:p>
          <a:p>
            <a:r>
              <a:rPr lang="en-US" sz="1400" b="1" u="sng" dirty="0"/>
              <a:t>3. Linear Regression and Decision Tree - Moderate </a:t>
            </a:r>
            <a:r>
              <a:rPr lang="en-US" sz="1400" b="1" u="sng" dirty="0" smtClean="0"/>
              <a:t>Performance</a:t>
            </a:r>
            <a:endParaRPr lang="en-US" sz="1400" b="1" u="sng" dirty="0"/>
          </a:p>
          <a:p>
            <a:r>
              <a:rPr lang="en-US" sz="1400" b="1" dirty="0"/>
              <a:t>Linear Regression:</a:t>
            </a:r>
            <a:endParaRPr lang="en-US" sz="1400" dirty="0"/>
          </a:p>
          <a:p>
            <a:r>
              <a:rPr lang="en-US" sz="1400" b="1" dirty="0"/>
              <a:t>MAE:</a:t>
            </a:r>
            <a:r>
              <a:rPr lang="en-US" sz="1400" dirty="0"/>
              <a:t> 2251.133 </a:t>
            </a:r>
            <a:r>
              <a:rPr lang="en-US" sz="1400" b="1" dirty="0"/>
              <a:t>R-Squared:</a:t>
            </a:r>
            <a:r>
              <a:rPr lang="en-US" sz="1400" dirty="0"/>
              <a:t> 0.627 </a:t>
            </a:r>
            <a:r>
              <a:rPr lang="en-US" sz="1400" b="1" dirty="0"/>
              <a:t>MSE:</a:t>
            </a:r>
            <a:r>
              <a:rPr lang="en-US" sz="1400" dirty="0"/>
              <a:t> 9626596.343</a:t>
            </a:r>
          </a:p>
          <a:p>
            <a:r>
              <a:rPr lang="en-US" sz="1400" b="1" dirty="0"/>
              <a:t>Decision Tree:</a:t>
            </a:r>
            <a:endParaRPr lang="en-US" sz="1400" dirty="0"/>
          </a:p>
          <a:p>
            <a:r>
              <a:rPr lang="en-US" sz="1400" b="1" dirty="0"/>
              <a:t>MAE:</a:t>
            </a:r>
            <a:r>
              <a:rPr lang="en-US" sz="1400" dirty="0"/>
              <a:t> 1243.727 </a:t>
            </a:r>
            <a:r>
              <a:rPr lang="en-US" sz="1400" b="1" dirty="0"/>
              <a:t>R-Squared:</a:t>
            </a:r>
            <a:r>
              <a:rPr lang="en-US" sz="1400" dirty="0"/>
              <a:t> 0.73 </a:t>
            </a:r>
            <a:r>
              <a:rPr lang="en-US" sz="1400" b="1" dirty="0"/>
              <a:t>MSE:</a:t>
            </a:r>
            <a:r>
              <a:rPr lang="en-US" sz="1400" dirty="0"/>
              <a:t> 6968800.869</a:t>
            </a:r>
          </a:p>
          <a:p>
            <a:r>
              <a:rPr lang="en-US" sz="1400" b="1" dirty="0"/>
              <a:t>Insight:</a:t>
            </a:r>
            <a:endParaRPr lang="en-US" sz="1400" dirty="0"/>
          </a:p>
          <a:p>
            <a:r>
              <a:rPr lang="en-US" sz="1400" dirty="0"/>
              <a:t>Both </a:t>
            </a:r>
            <a:r>
              <a:rPr lang="en-US" sz="1400" b="1" dirty="0"/>
              <a:t>Linear Regression and Decision Tree</a:t>
            </a:r>
            <a:r>
              <a:rPr lang="en-US" sz="1400" dirty="0"/>
              <a:t> models show higher </a:t>
            </a:r>
            <a:r>
              <a:rPr lang="en-US" sz="1400" b="1" dirty="0"/>
              <a:t>MSE</a:t>
            </a:r>
            <a:r>
              <a:rPr lang="en-US" sz="1400" dirty="0"/>
              <a:t> and lower </a:t>
            </a:r>
            <a:r>
              <a:rPr lang="en-US" sz="1400" b="1" dirty="0"/>
              <a:t>R-Squared</a:t>
            </a:r>
            <a:r>
              <a:rPr lang="en-US" sz="1400" dirty="0"/>
              <a:t> than **Random Forest, indicating larger prediction errors.</a:t>
            </a:r>
          </a:p>
          <a:p>
            <a:r>
              <a:rPr lang="en-US" sz="1400" dirty="0"/>
              <a:t>MSE values are high between these two models, but they have less </a:t>
            </a:r>
            <a:r>
              <a:rPr lang="en-US" sz="1400" b="1" dirty="0"/>
              <a:t>R-Squared</a:t>
            </a:r>
            <a:r>
              <a:rPr lang="en-US" sz="1400" dirty="0"/>
              <a:t> (</a:t>
            </a:r>
            <a:r>
              <a:rPr lang="en-US" sz="1400" b="1" dirty="0"/>
              <a:t>Random Forest</a:t>
            </a:r>
            <a:r>
              <a:rPr lang="en-US" sz="1400" dirty="0"/>
              <a:t> and </a:t>
            </a:r>
            <a:r>
              <a:rPr lang="en-US" sz="1400" b="1" dirty="0"/>
              <a:t>Linear Regression</a:t>
            </a:r>
            <a:r>
              <a:rPr lang="en-US" sz="1400" dirty="0"/>
              <a:t>), suggesting that they are less effective in minimizing prediction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851265" cy="1094703"/>
          </a:xfrm>
        </p:spPr>
        <p:txBody>
          <a:bodyPr>
            <a:normAutofit fontScale="90000"/>
          </a:bodyPr>
          <a:lstStyle/>
          <a:p>
            <a:r>
              <a:rPr lang="en-IN" sz="3100" b="1" u="sng" dirty="0"/>
              <a:t>Mobile Price </a:t>
            </a:r>
            <a:r>
              <a:rPr lang="en-IN" sz="3100" b="1" u="sng" dirty="0" smtClean="0"/>
              <a:t>Prediction Model and Comparing Actual v/s Predicted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24249"/>
            <a:ext cx="12192000" cy="2717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760631"/>
            <a:ext cx="12192000" cy="29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766" y="0"/>
            <a:ext cx="3043707" cy="935641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Feature Importance</a:t>
            </a:r>
            <a:endParaRPr lang="en-IN" sz="2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2570"/>
            <a:ext cx="7289442" cy="3828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2473" y="935641"/>
            <a:ext cx="46106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 </a:t>
            </a:r>
            <a:r>
              <a:rPr lang="en-US" sz="2000" dirty="0"/>
              <a:t>graph gives the following insights </a:t>
            </a:r>
            <a:r>
              <a:rPr lang="en-US" sz="2000" dirty="0" smtClean="0"/>
              <a:t>about feature importance :-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Feature </a:t>
            </a:r>
            <a:r>
              <a:rPr lang="en-US" sz="2000" dirty="0"/>
              <a:t>Importance tells that which feature contributes the most in the prediction of target variable</a:t>
            </a:r>
            <a:r>
              <a:rPr lang="en-US" sz="2000" dirty="0" smtClean="0"/>
              <a:t>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By the above graph we can see that "Front Camera in MP" plays a major role in the prediction of Mobile Phones Price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3. It is not </a:t>
            </a:r>
            <a:r>
              <a:rPr lang="en-US" sz="2000" dirty="0" smtClean="0"/>
              <a:t>considering </a:t>
            </a:r>
            <a:r>
              <a:rPr lang="en-US" sz="2000" dirty="0"/>
              <a:t>"AI Lens" as an important feature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4. At the least it is </a:t>
            </a:r>
            <a:r>
              <a:rPr lang="en-US" sz="2000" dirty="0" smtClean="0"/>
              <a:t>considering </a:t>
            </a:r>
            <a:r>
              <a:rPr lang="en-US" sz="2000" dirty="0"/>
              <a:t>"Battery".</a:t>
            </a:r>
          </a:p>
        </p:txBody>
      </p:sp>
    </p:spTree>
    <p:extLst>
      <p:ext uri="{BB962C8B-B14F-4D97-AF65-F5344CB8AC3E}">
        <p14:creationId xmlns:p14="http://schemas.microsoft.com/office/powerpoint/2010/main" val="35576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0325" y="2833352"/>
            <a:ext cx="575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43069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9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Rockwell" panose="02060603020205020403" pitchFamily="18" charset="0"/>
              </a:rPr>
              <a:t>AGENDA</a:t>
            </a:r>
            <a:endParaRPr lang="en-US" sz="4400" u="sng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1548"/>
            <a:ext cx="9905999" cy="50464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COMPARISON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latin typeface="Rockwell" panose="02060603020205020403" pitchFamily="18" charset="0"/>
              </a:rPr>
              <a:t>PROJECT OVERVIEW</a:t>
            </a:r>
            <a:endParaRPr lang="en-US" sz="4400" u="sng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-apple-system"/>
              </a:rPr>
              <a:t>The primary </a:t>
            </a:r>
            <a:r>
              <a:rPr lang="en-US" dirty="0">
                <a:latin typeface="-apple-system"/>
              </a:rPr>
              <a:t>goal is to develop a predictive model for mobile phone prices. </a:t>
            </a:r>
            <a:endParaRPr lang="en-US" dirty="0" smtClean="0">
              <a:solidFill>
                <a:srgbClr val="010409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10409"/>
                </a:solidFill>
                <a:latin typeface="-apple-system"/>
              </a:rPr>
              <a:t>The 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analysis covers key tasks such as data preprocessing, missing value handling, feature engineering, correlation analysis, outlier detection, and model evaluation.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10409"/>
                </a:solidFill>
                <a:latin typeface="-apple-system"/>
              </a:rPr>
              <a:t>The goal is to predict 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mobile 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prices using various factors such as 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RAM, Memory, Front Camera, Rear Camera and 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overall quality.</a:t>
            </a:r>
            <a:endParaRPr lang="en-IN" dirty="0"/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latin typeface="Rockwell" panose="02060603020205020403" pitchFamily="18" charset="0"/>
              </a:rPr>
              <a:t>Data ANALYSIS </a:t>
            </a:r>
            <a:endParaRPr lang="en-US" sz="4400" u="sng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642" y="1690777"/>
            <a:ext cx="10558732" cy="5167223"/>
          </a:xfrm>
        </p:spPr>
        <p:txBody>
          <a:bodyPr>
            <a:normAutofit/>
          </a:bodyPr>
          <a:lstStyle/>
          <a:p>
            <a:r>
              <a:rPr lang="en-US" sz="3600" u="sng" dirty="0" smtClean="0"/>
              <a:t>Dataset Overview</a:t>
            </a:r>
            <a:r>
              <a:rPr lang="en-US" sz="3600" dirty="0" smtClean="0"/>
              <a:t>                        </a:t>
            </a:r>
            <a:r>
              <a:rPr lang="en-US" sz="3600" u="sng" dirty="0" smtClean="0"/>
              <a:t>Data Exploration</a:t>
            </a:r>
          </a:p>
          <a:p>
            <a:r>
              <a:rPr lang="en-US" b="1" dirty="0">
                <a:solidFill>
                  <a:srgbClr val="010409"/>
                </a:solidFill>
                <a:latin typeface="-apple-system"/>
              </a:rPr>
              <a:t> Total Entries: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 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541                                      No Columns has missing value.</a:t>
            </a:r>
          </a:p>
          <a:p>
            <a:pPr marL="285750" indent="-285750"/>
            <a:r>
              <a:rPr lang="en-US" b="1" dirty="0" smtClean="0">
                <a:solidFill>
                  <a:srgbClr val="010409"/>
                </a:solidFill>
                <a:latin typeface="-apple-system"/>
              </a:rPr>
              <a:t>Total </a:t>
            </a:r>
            <a:r>
              <a:rPr lang="en-US" b="1" dirty="0">
                <a:solidFill>
                  <a:srgbClr val="010409"/>
                </a:solidFill>
                <a:latin typeface="-apple-system"/>
              </a:rPr>
              <a:t>Features: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 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12                                           </a:t>
            </a:r>
            <a:endParaRPr lang="en-US" dirty="0">
              <a:solidFill>
                <a:srgbClr val="010409"/>
              </a:solidFill>
              <a:latin typeface="-apple-system"/>
            </a:endParaRPr>
          </a:p>
          <a:p>
            <a:pPr marL="285750" indent="-285750"/>
            <a:r>
              <a:rPr lang="en-US" b="1" dirty="0">
                <a:solidFill>
                  <a:srgbClr val="010409"/>
                </a:solidFill>
                <a:latin typeface="-apple-system"/>
              </a:rPr>
              <a:t>Data Types</a:t>
            </a:r>
            <a:r>
              <a:rPr lang="en-US" b="1" dirty="0" smtClean="0">
                <a:solidFill>
                  <a:srgbClr val="010409"/>
                </a:solidFill>
                <a:latin typeface="-apple-system"/>
              </a:rPr>
              <a:t>:                                               Unnamed: 0 :- 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Dropped due to </a:t>
            </a:r>
            <a:endParaRPr lang="en-US" dirty="0">
              <a:solidFill>
                <a:srgbClr val="010409"/>
              </a:solidFill>
              <a:latin typeface="-apple-system"/>
            </a:endParaRPr>
          </a:p>
          <a:p>
            <a:pPr marL="742950" lvl="1"/>
            <a:r>
              <a:rPr lang="en-US" b="1" dirty="0">
                <a:solidFill>
                  <a:srgbClr val="010409"/>
                </a:solidFill>
                <a:latin typeface="-apple-system"/>
              </a:rPr>
              <a:t>Numerical Features: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 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5                                      unused column.</a:t>
            </a:r>
            <a:endParaRPr lang="en-US" dirty="0">
              <a:solidFill>
                <a:srgbClr val="010409"/>
              </a:solidFill>
              <a:latin typeface="-apple-system"/>
            </a:endParaRPr>
          </a:p>
          <a:p>
            <a:pPr marL="742950" lvl="1"/>
            <a:r>
              <a:rPr lang="en-US" b="1" dirty="0">
                <a:solidFill>
                  <a:srgbClr val="010409"/>
                </a:solidFill>
                <a:latin typeface="-apple-system"/>
              </a:rPr>
              <a:t>Categorical Features: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 6</a:t>
            </a:r>
          </a:p>
          <a:p>
            <a:pPr marL="285750" indent="-285750"/>
            <a:r>
              <a:rPr lang="en-US" b="1" dirty="0">
                <a:solidFill>
                  <a:srgbClr val="010409"/>
                </a:solidFill>
                <a:latin typeface="-apple-system"/>
              </a:rPr>
              <a:t>Target Variable: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 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Price</a:t>
            </a:r>
            <a:endParaRPr lang="en-US" dirty="0">
              <a:solidFill>
                <a:srgbClr val="010409"/>
              </a:solidFill>
              <a:latin typeface="-apple-system"/>
            </a:endParaRPr>
          </a:p>
          <a:p>
            <a:pPr marL="285750" indent="-285750"/>
            <a:r>
              <a:rPr lang="en-US" b="1" dirty="0">
                <a:solidFill>
                  <a:srgbClr val="010409"/>
                </a:solidFill>
                <a:latin typeface="-apple-system"/>
              </a:rPr>
              <a:t>Key Objective: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 Predict 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mobile </a:t>
            </a:r>
            <a:r>
              <a:rPr lang="en-US" dirty="0">
                <a:solidFill>
                  <a:srgbClr val="010409"/>
                </a:solidFill>
                <a:latin typeface="-apple-system"/>
              </a:rPr>
              <a:t>prices based on </a:t>
            </a:r>
            <a:r>
              <a:rPr lang="en-US" dirty="0" smtClean="0">
                <a:solidFill>
                  <a:srgbClr val="010409"/>
                </a:solidFill>
                <a:latin typeface="-apple-system"/>
              </a:rPr>
              <a:t>various features.</a:t>
            </a:r>
            <a:endParaRPr lang="en-US" dirty="0">
              <a:solidFill>
                <a:srgbClr val="010409"/>
              </a:solidFill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0"/>
            <a:ext cx="6611669" cy="7724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Rockwell" panose="02060603020205020403" pitchFamily="18" charset="0"/>
              </a:rPr>
              <a:t>DISTRIBUTION OF SALE PRICE</a:t>
            </a:r>
            <a:endParaRPr lang="en-US" sz="3200" b="1" u="sng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991206"/>
            <a:ext cx="6043410" cy="44050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3411" y="991206"/>
            <a:ext cx="5302876" cy="6239814"/>
          </a:xfrm>
        </p:spPr>
        <p:txBody>
          <a:bodyPr anchor="ctr">
            <a:normAutofit fontScale="85000" lnSpcReduction="10000"/>
          </a:bodyPr>
          <a:lstStyle/>
          <a:p>
            <a:r>
              <a:rPr lang="en-US" dirty="0"/>
              <a:t>1. We can see its a positively </a:t>
            </a:r>
            <a:r>
              <a:rPr lang="en-US" dirty="0" smtClean="0"/>
              <a:t>skewed </a:t>
            </a:r>
            <a:r>
              <a:rPr lang="en-US" dirty="0"/>
              <a:t>data as the skewness &gt; 0</a:t>
            </a:r>
            <a:r>
              <a:rPr lang="en-US" dirty="0" smtClean="0"/>
              <a:t>. and tail of dataset is on the right side.</a:t>
            </a:r>
            <a:endParaRPr lang="en-US" dirty="0"/>
          </a:p>
          <a:p>
            <a:r>
              <a:rPr lang="en-US" dirty="0"/>
              <a:t>2. The majority of the phones we sold between the range of 9000 to 17000</a:t>
            </a:r>
            <a:r>
              <a:rPr lang="en-US" dirty="0" smtClean="0"/>
              <a:t>. (</a:t>
            </a:r>
            <a:r>
              <a:rPr lang="en-US" dirty="0"/>
              <a:t>Tells that the demand of mid-range phones are </a:t>
            </a:r>
            <a:r>
              <a:rPr lang="en-US" dirty="0" smtClean="0"/>
              <a:t>high).</a:t>
            </a:r>
            <a:endParaRPr lang="en-US" dirty="0"/>
          </a:p>
          <a:p>
            <a:r>
              <a:rPr lang="en-US" dirty="0"/>
              <a:t>3. As the price increases the sale started to decrease </a:t>
            </a:r>
            <a:r>
              <a:rPr lang="en-US" dirty="0" smtClean="0"/>
              <a:t>i.e. </a:t>
            </a:r>
            <a:r>
              <a:rPr lang="en-US" dirty="0"/>
              <a:t>phones above the range of 20000 were less sold in numbers</a:t>
            </a:r>
            <a:r>
              <a:rPr lang="en-US" dirty="0" smtClean="0"/>
              <a:t>. (</a:t>
            </a:r>
            <a:r>
              <a:rPr lang="en-US" dirty="0"/>
              <a:t>Tells that the premium range phones are sold less frequently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4. Also the phones below the range of 9000 were less sold.</a:t>
            </a:r>
          </a:p>
          <a:p>
            <a:r>
              <a:rPr lang="en-US" dirty="0"/>
              <a:t>5. Few exceptions can also be seen such as phones of 21000 and 4000 are the least sold.</a:t>
            </a:r>
          </a:p>
          <a:p>
            <a:pPr marL="0" indent="0" algn="ctr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7706373" cy="914400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latin typeface="Rockwell" panose="02060603020205020403" pitchFamily="18" charset="0"/>
              </a:rPr>
              <a:t>Mobile phone price v/s memory</a:t>
            </a:r>
            <a:endParaRPr lang="en-US" sz="3200" b="1" u="sng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14400"/>
            <a:ext cx="6284890" cy="4382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6027" y="856357"/>
            <a:ext cx="46235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graph shows the change in price as the memory increases </a:t>
            </a:r>
            <a:r>
              <a:rPr lang="en-US" sz="2400" dirty="0"/>
              <a:t>gives the following insights</a:t>
            </a:r>
            <a:r>
              <a:rPr lang="en-US" sz="2400" dirty="0" smtClean="0"/>
              <a:t>:-</a:t>
            </a:r>
          </a:p>
          <a:p>
            <a:endParaRPr lang="en-US" sz="2400" dirty="0"/>
          </a:p>
          <a:p>
            <a:r>
              <a:rPr lang="en-US" sz="2400" dirty="0" smtClean="0"/>
              <a:t>1. The </a:t>
            </a:r>
            <a:r>
              <a:rPr lang="en-US" sz="2400" dirty="0"/>
              <a:t>graph clearly shows that lesser the </a:t>
            </a:r>
            <a:r>
              <a:rPr lang="en-US" sz="2400" dirty="0" smtClean="0"/>
              <a:t> Memory </a:t>
            </a:r>
            <a:r>
              <a:rPr lang="en-US" sz="2400" dirty="0"/>
              <a:t>lesser the Price and Higher the Memory Higher the Price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r>
              <a:rPr lang="en-US" sz="2400" dirty="0"/>
              <a:t>2. We can see that Mobile Phones with Lowest Memory of 16GB has the lowest Price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3. Also the Mobile Phones with Highest Memory of 128GB has the Higher Price.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3031"/>
            <a:ext cx="10217754" cy="114622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Rockwell" panose="02060603020205020403" pitchFamily="18" charset="0"/>
              </a:rPr>
              <a:t>Distribution </a:t>
            </a:r>
            <a:r>
              <a:rPr lang="en-US" sz="2400" b="1" u="sng" dirty="0">
                <a:latin typeface="Rockwell" panose="02060603020205020403" pitchFamily="18" charset="0"/>
              </a:rPr>
              <a:t>of Mobiles Phones with regards to </a:t>
            </a:r>
            <a:r>
              <a:rPr lang="en-US" sz="2400" b="1" u="sng" dirty="0" smtClean="0">
                <a:latin typeface="Rockwell" panose="02060603020205020403" pitchFamily="18" charset="0"/>
              </a:rPr>
              <a:t>Front Camera</a:t>
            </a:r>
            <a:endParaRPr lang="en-US" sz="2400" b="1" u="sng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6366" y="1249251"/>
            <a:ext cx="6536139" cy="4018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2181" y="869325"/>
            <a:ext cx="46395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We </a:t>
            </a:r>
            <a:r>
              <a:rPr lang="en-US" sz="2400" dirty="0"/>
              <a:t>can see it's a positively </a:t>
            </a:r>
            <a:r>
              <a:rPr lang="en-US" sz="2400" dirty="0" smtClean="0"/>
              <a:t>skewed </a:t>
            </a:r>
            <a:r>
              <a:rPr lang="en-US" sz="2400" dirty="0"/>
              <a:t>graph the tail of dataset lies on the right hand side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Majority of the phones have Front Camera between 5MP to 8MP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3. We have the high number of Mobile Phones having Front Camera of 16MP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4. The Mobile Phones having Front Camera of 10MP, 44MP, 2MP, 20MP, 60MP, 12MP are lowest in numbers.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515"/>
            <a:ext cx="6366970" cy="785279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Rockwell" panose="02060603020205020403" pitchFamily="18" charset="0"/>
              </a:rPr>
              <a:t>Correlation among all features</a:t>
            </a:r>
            <a:endParaRPr lang="en-US" sz="2400" b="1" u="sng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9251"/>
            <a:ext cx="5177307" cy="4790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4884" y="515154"/>
            <a:ext cx="638792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Insights from </a:t>
            </a:r>
            <a:r>
              <a:rPr lang="en-US" sz="1400" b="1" dirty="0" smtClean="0"/>
              <a:t>correlation matrix :-</a:t>
            </a:r>
          </a:p>
          <a:p>
            <a:endParaRPr lang="en-US" sz="1400" dirty="0"/>
          </a:p>
          <a:p>
            <a:r>
              <a:rPr lang="en-US" sz="1400" b="1" dirty="0"/>
              <a:t>Strong Positive Correlations</a:t>
            </a:r>
            <a:r>
              <a:rPr lang="en-US" sz="1400" b="1" dirty="0" smtClean="0"/>
              <a:t>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 smtClean="0"/>
              <a:t>Model </a:t>
            </a:r>
            <a:r>
              <a:rPr lang="en-US" sz="1400" b="1" dirty="0"/>
              <a:t>and Company (0.99):</a:t>
            </a:r>
            <a:r>
              <a:rPr lang="en-US" sz="1400" dirty="0"/>
              <a:t> These two variables are strongly positively correlated</a:t>
            </a:r>
            <a:r>
              <a:rPr lang="en-US" sz="1400" dirty="0" smtClean="0"/>
              <a:t>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b="1" dirty="0" smtClean="0"/>
              <a:t>2. RAM </a:t>
            </a:r>
            <a:r>
              <a:rPr lang="en-US" sz="1400" b="1" dirty="0"/>
              <a:t>and Memory (0.73):</a:t>
            </a:r>
            <a:r>
              <a:rPr lang="en-US" sz="1400" dirty="0"/>
              <a:t> The RAM and Memory are </a:t>
            </a:r>
            <a:r>
              <a:rPr lang="en-US" sz="1400" dirty="0" smtClean="0"/>
              <a:t>strongly </a:t>
            </a:r>
            <a:r>
              <a:rPr lang="en-US" sz="1400" dirty="0"/>
              <a:t>positively correlated to each other. This means that as the RAM increases Memory will also increase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Moderate Correlations</a:t>
            </a:r>
            <a:r>
              <a:rPr lang="en-US" sz="1400" b="1" dirty="0" smtClean="0"/>
              <a:t>:</a:t>
            </a:r>
          </a:p>
          <a:p>
            <a:endParaRPr lang="en-US" sz="1400" dirty="0"/>
          </a:p>
          <a:p>
            <a:r>
              <a:rPr lang="en-US" sz="1400" b="1" dirty="0" smtClean="0"/>
              <a:t>1.Price </a:t>
            </a:r>
            <a:r>
              <a:rPr lang="en-US" sz="1400" b="1" dirty="0"/>
              <a:t>and Memory (0.69):</a:t>
            </a:r>
            <a:r>
              <a:rPr lang="en-US" sz="1400" dirty="0"/>
              <a:t> There is a moderate positive correlation between price and memory , indicating that higher Memory may have higher price, but this isn't a perfect relationship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 smtClean="0"/>
              <a:t>2.Price </a:t>
            </a:r>
            <a:r>
              <a:rPr lang="en-US" sz="1400" b="1" dirty="0"/>
              <a:t>and RAM (0.68):</a:t>
            </a:r>
            <a:r>
              <a:rPr lang="en-US" sz="1400" dirty="0"/>
              <a:t> There is a moderate positive correlation between the Price and RAM indicating that phones having more RAM has higher price.</a:t>
            </a:r>
          </a:p>
          <a:p>
            <a:r>
              <a:rPr lang="en-US" sz="1400" dirty="0" smtClean="0"/>
              <a:t>3.Rear </a:t>
            </a:r>
            <a:r>
              <a:rPr lang="en-US" sz="1400" dirty="0"/>
              <a:t>Camera MP and Price(0.55): There is a moderate positive correlation between price and memory, indicating that more the Megapixel Camera higher the price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Negative Correlations:</a:t>
            </a:r>
          </a:p>
          <a:p>
            <a:r>
              <a:rPr lang="en-US" sz="1400" b="1" dirty="0" smtClean="0"/>
              <a:t>1.Mobile </a:t>
            </a:r>
            <a:r>
              <a:rPr lang="en-US" sz="1400" b="1" dirty="0"/>
              <a:t>height and Company (-0.23):</a:t>
            </a:r>
            <a:r>
              <a:rPr lang="en-US" sz="1400" dirty="0"/>
              <a:t> There is a slight negative correlation between the mobile height and the company, suggesting that mobile height is not related to the company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 smtClean="0"/>
              <a:t>2.Memory </a:t>
            </a:r>
            <a:r>
              <a:rPr lang="en-US" sz="1400" b="1" dirty="0"/>
              <a:t>and Processor (-0.16):</a:t>
            </a:r>
            <a:r>
              <a:rPr lang="en-US" sz="1400" dirty="0"/>
              <a:t> Memory has a moderately negative correlation with Processor, meaning that phones with better processor might have less memory.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89"/>
            <a:ext cx="6514319" cy="4341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192" y="270456"/>
            <a:ext cx="86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Sale Of Mobile Phones as per Company</a:t>
            </a:r>
            <a:endParaRPr lang="en-IN" sz="3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994783" y="3412902"/>
            <a:ext cx="2616080" cy="51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64624" y="1101810"/>
            <a:ext cx="5327376" cy="5121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As per the graph we can see the Highest Phones are sold of "Realme" i.e. 98.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2. "Micromax1" has the lowest sale rate. Only 1 unit of "micromax1" is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3. After "Realme" we have 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"REDMI" 68 "Infinix" 65 "vivo" 62 "POCO" 60 "SAMSUNG" 55 "MOTOROLA" 46 Having highest Sales.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607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Helvetica Neue</vt:lpstr>
      <vt:lpstr>Rockwell</vt:lpstr>
      <vt:lpstr>Tahoma</vt:lpstr>
      <vt:lpstr>Times New Roman</vt:lpstr>
      <vt:lpstr>Trebuchet MS</vt:lpstr>
      <vt:lpstr>Tw Cen MT</vt:lpstr>
      <vt:lpstr>Wingdings</vt:lpstr>
      <vt:lpstr>Circuit</vt:lpstr>
      <vt:lpstr>Retrospect</vt:lpstr>
      <vt:lpstr>Office Theme</vt:lpstr>
      <vt:lpstr>1_Office Theme</vt:lpstr>
      <vt:lpstr>NEXTHIKES IT SOLUTIONS:-  Feature Extraction and Price Prediction for Mobile Phones </vt:lpstr>
      <vt:lpstr>AGENDA</vt:lpstr>
      <vt:lpstr>PROJECT OVERVIEW</vt:lpstr>
      <vt:lpstr>Data ANALYSIS </vt:lpstr>
      <vt:lpstr>DISTRIBUTION OF SALE PRICE</vt:lpstr>
      <vt:lpstr>Mobile phone price v/s memory</vt:lpstr>
      <vt:lpstr>Distribution of Mobiles Phones with regards to Front Camera</vt:lpstr>
      <vt:lpstr>Correlation among all features</vt:lpstr>
      <vt:lpstr>PowerPoint Presentation</vt:lpstr>
      <vt:lpstr>PowerPoint Presentation</vt:lpstr>
      <vt:lpstr>PowerPoint Presentation</vt:lpstr>
      <vt:lpstr>PowerPoint Presentation</vt:lpstr>
      <vt:lpstr>Model Comparison Insights </vt:lpstr>
      <vt:lpstr>Mobile Price Prediction Model and Comparing Actual v/s Predicted 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2025-03-18T14:05:47Z</dcterms:created>
  <dcterms:modified xsi:type="dcterms:W3CDTF">2025-03-20T15:06:03Z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