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14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 u="sng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54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610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116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964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215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202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82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 u="sng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67613" y="1584607"/>
            <a:ext cx="5360035" cy="4535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06744" y="1818893"/>
            <a:ext cx="4957445" cy="390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1" i="0" u="sng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6B7C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49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90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12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37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6B7C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94816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85058" y="883996"/>
            <a:ext cx="6421882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39205" y="1878583"/>
            <a:ext cx="5139055" cy="3439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 u="sng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32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3047" y="131191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5" name="object 5"/>
            <p:cNvSpPr/>
            <p:nvPr/>
          </p:nvSpPr>
          <p:spPr>
            <a:xfrm>
              <a:off x="3047" y="6400799"/>
              <a:ext cx="12189460" cy="457200"/>
            </a:xfrm>
            <a:custGeom>
              <a:avLst/>
              <a:gdLst/>
              <a:ahLst/>
              <a:cxnLst/>
              <a:rect l="l" t="t" r="r" b="b"/>
              <a:pathLst>
                <a:path w="12189460" h="457200">
                  <a:moveTo>
                    <a:pt x="12188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952" y="457199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6B7C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3744"/>
              <a:ext cx="12189460" cy="64135"/>
            </a:xfrm>
            <a:custGeom>
              <a:avLst/>
              <a:gdLst/>
              <a:ahLst/>
              <a:cxnLst/>
              <a:rect l="l" t="t" r="r" b="b"/>
              <a:pathLst>
                <a:path w="12189460" h="64135">
                  <a:moveTo>
                    <a:pt x="12188952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12188952" y="64007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51000" y="697905"/>
            <a:ext cx="8231505" cy="3214406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 marR="5080">
              <a:lnSpc>
                <a:spcPts val="8159"/>
              </a:lnSpc>
              <a:spcBef>
                <a:spcPts val="1565"/>
              </a:spcBef>
            </a:pPr>
            <a:r>
              <a:rPr lang="en-US" sz="3600" b="1" u="sng" dirty="0" smtClean="0">
                <a:solidFill>
                  <a:srgbClr val="FFFFFF"/>
                </a:solidFill>
                <a:latin typeface="Calibri Light"/>
                <a:cs typeface="Calibri Light"/>
              </a:rPr>
              <a:t>NEXTHIKES IT SOLUTIONS</a:t>
            </a:r>
            <a:br>
              <a:rPr lang="en-US" sz="3600" b="1" u="sng" dirty="0" smtClean="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sz="3600" b="1" u="sng" dirty="0" smtClean="0">
                <a:solidFill>
                  <a:srgbClr val="FFFFFF"/>
                </a:solidFill>
                <a:latin typeface="Calibri Light"/>
                <a:cs typeface="Calibri Light"/>
              </a:rPr>
              <a:t>User</a:t>
            </a:r>
            <a:r>
              <a:rPr sz="3600" b="1" u="sng" spc="-290" dirty="0" smtClean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600" b="1" u="sng" spc="-30" dirty="0">
                <a:solidFill>
                  <a:srgbClr val="FFFFFF"/>
                </a:solidFill>
                <a:latin typeface="Calibri Light"/>
                <a:cs typeface="Calibri Light"/>
              </a:rPr>
              <a:t>Analytics</a:t>
            </a:r>
            <a:r>
              <a:rPr sz="3600" b="1" u="sng" spc="-3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600" b="1" u="sng" dirty="0">
                <a:solidFill>
                  <a:srgbClr val="FFFFFF"/>
                </a:solidFill>
                <a:latin typeface="Calibri Light"/>
                <a:cs typeface="Calibri Light"/>
              </a:rPr>
              <a:t>in</a:t>
            </a:r>
            <a:r>
              <a:rPr sz="3600" b="1" u="sng" spc="-27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600" b="1" u="sng" spc="-25" dirty="0">
                <a:solidFill>
                  <a:srgbClr val="FFFFFF"/>
                </a:solidFill>
                <a:latin typeface="Calibri Light"/>
                <a:cs typeface="Calibri Light"/>
              </a:rPr>
              <a:t>the </a:t>
            </a:r>
            <a:r>
              <a:rPr sz="3600" b="1" u="sng" spc="-725" dirty="0" smtClean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lang="en-US" sz="3600" b="1" u="sng" spc="-725" dirty="0" smtClean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600" b="1" u="sng" spc="5" dirty="0" err="1" smtClean="0">
                <a:solidFill>
                  <a:srgbClr val="FFFFFF"/>
                </a:solidFill>
                <a:latin typeface="Calibri Light"/>
                <a:cs typeface="Calibri Light"/>
              </a:rPr>
              <a:t>elecommunication</a:t>
            </a:r>
            <a:r>
              <a:rPr sz="3600" b="1" u="sng" spc="-55" dirty="0" smtClean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3600" b="1" u="sng" spc="-10" dirty="0" smtClean="0">
                <a:solidFill>
                  <a:srgbClr val="FFFFFF"/>
                </a:solidFill>
                <a:latin typeface="Calibri Light"/>
                <a:cs typeface="Calibri Light"/>
              </a:rPr>
              <a:t>Industry</a:t>
            </a:r>
            <a:r>
              <a:rPr lang="en-US" sz="3600" b="1" u="sng" spc="-10" dirty="0" smtClean="0">
                <a:solidFill>
                  <a:srgbClr val="FFFFFF"/>
                </a:solidFill>
                <a:latin typeface="Calibri Light"/>
                <a:cs typeface="Calibri Light"/>
              </a:rPr>
              <a:t>.</a:t>
            </a:r>
            <a:endParaRPr sz="3600" b="1" u="sng" dirty="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0351" y="4711760"/>
            <a:ext cx="3099435" cy="444352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lang="en-US" sz="1800" spc="100" dirty="0" smtClean="0">
                <a:solidFill>
                  <a:srgbClr val="EBECD1"/>
                </a:solidFill>
                <a:latin typeface="Times New Roman"/>
                <a:cs typeface="Times New Roman"/>
              </a:rPr>
              <a:t>    </a:t>
            </a:r>
            <a:r>
              <a:rPr sz="1800" spc="100" dirty="0" smtClean="0">
                <a:solidFill>
                  <a:srgbClr val="EBECD1"/>
                </a:solidFill>
                <a:latin typeface="Times New Roman"/>
                <a:cs typeface="Times New Roman"/>
              </a:rPr>
              <a:t>BY</a:t>
            </a:r>
            <a:r>
              <a:rPr sz="1800" spc="100" dirty="0">
                <a:solidFill>
                  <a:srgbClr val="EBECD1"/>
                </a:solidFill>
                <a:latin typeface="Times New Roman"/>
                <a:cs typeface="Times New Roman"/>
              </a:rPr>
              <a:t>:-</a:t>
            </a:r>
            <a:r>
              <a:rPr sz="1800" spc="-270" dirty="0">
                <a:solidFill>
                  <a:srgbClr val="EBECD1"/>
                </a:solidFill>
                <a:latin typeface="Times New Roman"/>
                <a:cs typeface="Times New Roman"/>
              </a:rPr>
              <a:t> </a:t>
            </a:r>
            <a:r>
              <a:rPr lang="en-US" spc="145" dirty="0">
                <a:solidFill>
                  <a:srgbClr val="EBECD1"/>
                </a:solidFill>
                <a:latin typeface="Times New Roman"/>
                <a:cs typeface="Times New Roman"/>
              </a:rPr>
              <a:t> </a:t>
            </a:r>
            <a:r>
              <a:rPr lang="en-US" spc="145" dirty="0" smtClean="0">
                <a:solidFill>
                  <a:srgbClr val="EBECD1"/>
                </a:solidFill>
                <a:latin typeface="Times New Roman"/>
                <a:cs typeface="Times New Roman"/>
              </a:rPr>
              <a:t>NAMAN SHARMA.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6382" y="407974"/>
            <a:ext cx="141224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-10" dirty="0" smtClean="0">
                <a:latin typeface="Segoe UI"/>
                <a:cs typeface="Segoe UI"/>
              </a:rPr>
              <a:t>t4</a:t>
            </a:r>
            <a:endParaRPr sz="900" dirty="0">
              <a:latin typeface="Segoe UI"/>
              <a:cs typeface="Segoe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3135" y="303098"/>
            <a:ext cx="43395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45" dirty="0">
                <a:latin typeface="Times New Roman"/>
                <a:cs typeface="Times New Roman"/>
              </a:rPr>
              <a:t>Satisfaction</a:t>
            </a:r>
            <a:r>
              <a:rPr sz="4800" b="0" spc="-240" dirty="0">
                <a:latin typeface="Times New Roman"/>
                <a:cs typeface="Times New Roman"/>
              </a:rPr>
              <a:t> </a:t>
            </a:r>
            <a:r>
              <a:rPr sz="4800" b="0" spc="-10" dirty="0">
                <a:latin typeface="Times New Roman"/>
                <a:cs typeface="Times New Roman"/>
              </a:rPr>
              <a:t>Score</a:t>
            </a:r>
            <a:endParaRPr sz="4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895855"/>
            <a:ext cx="4431792" cy="30662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25414" y="1748408"/>
            <a:ext cx="5311140" cy="33864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Insight:-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Top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Influencer: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r>
              <a:rPr sz="11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TCP</a:t>
            </a: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Retransmission</a:t>
            </a:r>
            <a:r>
              <a:rPr sz="11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most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important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feature</a:t>
            </a:r>
            <a:r>
              <a:rPr sz="11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1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significant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margin.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1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suggests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1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sz="11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quality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stability</a:t>
            </a:r>
            <a:r>
              <a:rPr sz="11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(retransmissions</a:t>
            </a:r>
            <a:r>
              <a:rPr sz="11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indicate</a:t>
            </a:r>
            <a:r>
              <a:rPr sz="11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poor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quality) play</a:t>
            </a:r>
            <a:r>
              <a:rPr sz="11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crucial</a:t>
            </a:r>
            <a:r>
              <a:rPr sz="11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role</a:t>
            </a:r>
            <a:r>
              <a:rPr sz="11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1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satisfaction.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Moderate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Contributors:</a:t>
            </a:r>
            <a:endParaRPr sz="1100">
              <a:latin typeface="Arial"/>
              <a:cs typeface="Arial"/>
            </a:endParaRPr>
          </a:p>
          <a:p>
            <a:pPr marL="12700" marR="46355">
              <a:lnSpc>
                <a:spcPct val="100000"/>
              </a:lnSpc>
            </a:pP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total_session_duration</a:t>
            </a:r>
            <a:r>
              <a:rPr sz="1100" b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session_frequency</a:t>
            </a:r>
            <a:r>
              <a:rPr sz="11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1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important</a:t>
            </a:r>
            <a:r>
              <a:rPr sz="11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features.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implies</a:t>
            </a:r>
            <a:r>
              <a:rPr sz="11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1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long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often</a:t>
            </a:r>
            <a:r>
              <a:rPr sz="11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sz="11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engage</a:t>
            </a: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service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contributes</a:t>
            </a:r>
            <a:r>
              <a:rPr sz="11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moderately</a:t>
            </a:r>
            <a:r>
              <a:rPr sz="11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1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satisfaction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Lower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Importance:</a:t>
            </a:r>
            <a:endParaRPr sz="1100">
              <a:latin typeface="Arial"/>
              <a:cs typeface="Arial"/>
            </a:endParaRPr>
          </a:p>
          <a:p>
            <a:pPr marL="12700" marR="560705">
              <a:lnSpc>
                <a:spcPct val="100000"/>
              </a:lnSpc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Avg</a:t>
            </a:r>
            <a:r>
              <a:rPr sz="11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RTT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(ms)</a:t>
            </a: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Avg</a:t>
            </a:r>
            <a:r>
              <a:rPr sz="11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Throughput</a:t>
            </a:r>
            <a:r>
              <a:rPr sz="11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(kbps)</a:t>
            </a: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lesser</a:t>
            </a:r>
            <a:r>
              <a:rPr sz="11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influence.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Surprisingly, network</a:t>
            </a:r>
            <a:r>
              <a:rPr sz="11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latency</a:t>
            </a: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speed,</a:t>
            </a:r>
            <a:r>
              <a:rPr sz="11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while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relevant,</a:t>
            </a:r>
            <a:r>
              <a:rPr sz="11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may</a:t>
            </a:r>
            <a:r>
              <a:rPr sz="11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1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strongest</a:t>
            </a: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predictors</a:t>
            </a:r>
            <a:r>
              <a:rPr sz="11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individually.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Least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Important:</a:t>
            </a:r>
            <a:endParaRPr sz="110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r>
              <a:rPr sz="11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Traffic</a:t>
            </a:r>
            <a:r>
              <a:rPr sz="11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(Bytes) is</a:t>
            </a:r>
            <a:r>
              <a:rPr sz="11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least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important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feature.</a:t>
            </a:r>
            <a:r>
              <a:rPr sz="11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1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suggests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1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much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1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consumed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1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indicative</a:t>
            </a:r>
            <a:r>
              <a:rPr sz="11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satisfaction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quality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engagement patterns.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2922" y="825754"/>
            <a:ext cx="374459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65" dirty="0"/>
              <a:t>Model</a:t>
            </a:r>
            <a:r>
              <a:rPr sz="4300" spc="-310" dirty="0"/>
              <a:t> </a:t>
            </a:r>
            <a:r>
              <a:rPr sz="4300" spc="-40" dirty="0"/>
              <a:t>Accuracy</a:t>
            </a:r>
            <a:endParaRPr sz="4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3103" y="1898904"/>
            <a:ext cx="5209032" cy="38374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01129" y="1724406"/>
            <a:ext cx="4391025" cy="42932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predict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Satisfaction,</a:t>
            </a:r>
            <a:r>
              <a:rPr sz="14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trained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Random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Forest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Regressor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14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:-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299085" algn="l"/>
              </a:tabLst>
            </a:pP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sz="1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Duration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</a:tabLst>
            </a:pP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Traffic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(Bytes)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Frequency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TCP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Retransmission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Average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RTT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(ms)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Average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Throughput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(kbps)</a:t>
            </a:r>
            <a:endParaRPr sz="1400">
              <a:latin typeface="Calibri"/>
              <a:cs typeface="Calibri"/>
            </a:endParaRPr>
          </a:p>
          <a:p>
            <a:pPr marL="299085" marR="523875" indent="-287020">
              <a:lnSpc>
                <a:spcPct val="100000"/>
              </a:lnSpc>
              <a:spcBef>
                <a:spcPts val="1680"/>
              </a:spcBef>
              <a:buFont typeface="Wingdings"/>
              <a:buChar char=""/>
              <a:tabLst>
                <a:tab pos="299085" algn="l"/>
              </a:tabLs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After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splitting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(80/20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train-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split),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we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evaluated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using: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</a:tabLst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MAE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0.0612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R-squared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(R²)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0.9742</a:t>
            </a:r>
            <a:endParaRPr sz="14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1680"/>
              </a:spcBef>
              <a:buFont typeface="Wingdings"/>
              <a:buChar char=""/>
              <a:tabLst>
                <a:tab pos="299085" algn="l"/>
              </a:tabLs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very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low</a:t>
            </a:r>
            <a:r>
              <a:rPr sz="14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MAE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indicates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model's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predictions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very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close</a:t>
            </a:r>
            <a:r>
              <a:rPr sz="1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actual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satisfaction scores.</a:t>
            </a:r>
            <a:endParaRPr sz="1400">
              <a:latin typeface="Calibri"/>
              <a:cs typeface="Calibri"/>
            </a:endParaRPr>
          </a:p>
          <a:p>
            <a:pPr marL="299085" marR="13970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R²</a:t>
            </a:r>
            <a:r>
              <a:rPr sz="14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score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97.42%</a:t>
            </a:r>
            <a:r>
              <a:rPr sz="14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means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explains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high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proportion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variance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in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satisfaction,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indicating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excellent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95"/>
              </a:spcBef>
            </a:pPr>
            <a:r>
              <a:rPr sz="4300" spc="-50" dirty="0"/>
              <a:t>Satisfaction</a:t>
            </a:r>
            <a:r>
              <a:rPr sz="4300" spc="-195" dirty="0"/>
              <a:t> </a:t>
            </a:r>
            <a:r>
              <a:rPr sz="4300" spc="-30" dirty="0"/>
              <a:t>Clustering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5874765" y="1858517"/>
            <a:ext cx="5171440" cy="39164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Insight</a:t>
            </a:r>
            <a:r>
              <a:rPr sz="1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:-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Cluster</a:t>
            </a:r>
            <a:r>
              <a:rPr sz="1200" u="sng" spc="-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2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0</a:t>
            </a:r>
            <a:r>
              <a:rPr sz="12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2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(Red</a:t>
            </a:r>
            <a:r>
              <a:rPr sz="1200" u="sng" spc="-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2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Points)</a:t>
            </a:r>
            <a:r>
              <a:rPr sz="1200" u="sng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lang="en-IN" sz="1200" u="sng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–</a:t>
            </a:r>
            <a:r>
              <a:rPr lang="en-US" sz="1200" u="sng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very few users</a:t>
            </a:r>
            <a:endParaRPr sz="12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sz="1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very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low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engagement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scores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(almost</a:t>
            </a:r>
            <a:r>
              <a:rPr sz="1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0).</a:t>
            </a:r>
            <a:endParaRPr sz="1200" dirty="0">
              <a:latin typeface="Arial"/>
              <a:cs typeface="Arial"/>
            </a:endParaRPr>
          </a:p>
          <a:p>
            <a:pPr marL="182880" marR="474980" indent="-17081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2880" algn="l"/>
              </a:tabLst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1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experience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scores</a:t>
            </a:r>
            <a:r>
              <a:rPr sz="1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vary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low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high, but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still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enough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move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them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cluster.</a:t>
            </a:r>
            <a:endParaRPr sz="12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likely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represents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unsatisfied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low-activity</a:t>
            </a:r>
            <a:r>
              <a:rPr sz="1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users.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FFFFFF"/>
              </a:buClr>
              <a:buFont typeface="Arial"/>
              <a:buChar char="•"/>
            </a:pP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Cluster</a:t>
            </a:r>
            <a:r>
              <a:rPr sz="1200" u="sng" spc="-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2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r>
              <a:rPr sz="12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2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(Blue</a:t>
            </a:r>
            <a:r>
              <a:rPr sz="120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2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Points)</a:t>
            </a:r>
            <a:r>
              <a:rPr sz="1200" u="sng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2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-</a:t>
            </a:r>
            <a:r>
              <a:rPr sz="12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200" u="sng" spc="-1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lang="en-US" sz="12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M</a:t>
            </a:r>
            <a:r>
              <a:rPr lang="en-US" sz="1200" u="sng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ajority of th</a:t>
            </a:r>
            <a:r>
              <a:rPr lang="en-US" sz="1200" u="sng" spc="-4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e u</a:t>
            </a:r>
            <a:r>
              <a:rPr sz="1200" u="sng" spc="-1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sers</a:t>
            </a:r>
            <a:r>
              <a:rPr sz="12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:</a:t>
            </a:r>
            <a:endParaRPr sz="12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sz="1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engagement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scores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moderate</a:t>
            </a:r>
            <a:r>
              <a:rPr sz="1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low</a:t>
            </a:r>
            <a:endParaRPr sz="1200" dirty="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experience</a:t>
            </a:r>
            <a:r>
              <a:rPr sz="1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scores.</a:t>
            </a:r>
            <a:endParaRPr sz="1200" dirty="0">
              <a:latin typeface="Arial"/>
              <a:cs typeface="Arial"/>
            </a:endParaRPr>
          </a:p>
          <a:p>
            <a:pPr marL="182880" marR="197485" indent="-17081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2880" algn="l"/>
              </a:tabLst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Despite</a:t>
            </a:r>
            <a:r>
              <a:rPr sz="1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experience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being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perfect,</a:t>
            </a:r>
            <a:r>
              <a:rPr sz="1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engagement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pulls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them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1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separate</a:t>
            </a:r>
            <a:r>
              <a:rPr sz="1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cluster.</a:t>
            </a:r>
            <a:endParaRPr sz="12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sz="1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may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represent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highly engaged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premium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whose</a:t>
            </a:r>
            <a:endParaRPr sz="1200" dirty="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experience</a:t>
            </a:r>
            <a:r>
              <a:rPr sz="1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could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improved.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Severe</a:t>
            </a:r>
            <a:r>
              <a:rPr sz="1200" u="sng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2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Imbalance</a:t>
            </a:r>
            <a:r>
              <a:rPr sz="1200" u="sng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2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in</a:t>
            </a:r>
            <a:r>
              <a:rPr sz="1200" u="sng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2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Clusters:</a:t>
            </a:r>
            <a:endParaRPr sz="1200" dirty="0">
              <a:latin typeface="Arial"/>
              <a:cs typeface="Arial"/>
            </a:endParaRPr>
          </a:p>
          <a:p>
            <a:pPr marL="182880" marR="291465" indent="-170815">
              <a:lnSpc>
                <a:spcPct val="100000"/>
              </a:lnSpc>
              <a:buFont typeface="Arial"/>
              <a:buChar char="•"/>
              <a:tabLst>
                <a:tab pos="182880" algn="l"/>
              </a:tabLst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Almost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belong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0,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suggesting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most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base</a:t>
            </a:r>
            <a:r>
              <a:rPr sz="1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actively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engaging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service.</a:t>
            </a:r>
            <a:endParaRPr sz="1200" dirty="0">
              <a:latin typeface="Arial"/>
              <a:cs typeface="Arial"/>
            </a:endParaRPr>
          </a:p>
          <a:p>
            <a:pPr marL="182880" marR="464184" indent="-17081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2880" algn="l"/>
              </a:tabLst>
            </a:pP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Very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few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indicating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potential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issue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engagement</a:t>
            </a:r>
            <a:r>
              <a:rPr sz="1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across</a:t>
            </a:r>
            <a:r>
              <a:rPr sz="1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board.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61929"/>
            <a:ext cx="5267975" cy="41187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3817" y="922731"/>
            <a:ext cx="67519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95" dirty="0"/>
              <a:t>Top</a:t>
            </a:r>
            <a:r>
              <a:rPr sz="4800" spc="-105" dirty="0"/>
              <a:t> </a:t>
            </a:r>
            <a:r>
              <a:rPr sz="4800" dirty="0"/>
              <a:t>10</a:t>
            </a:r>
            <a:r>
              <a:rPr sz="4800" spc="-165" dirty="0"/>
              <a:t> </a:t>
            </a:r>
            <a:r>
              <a:rPr sz="4800" spc="-45" dirty="0"/>
              <a:t>Satisfied</a:t>
            </a:r>
            <a:r>
              <a:rPr sz="4800" spc="-180" dirty="0"/>
              <a:t> </a:t>
            </a:r>
            <a:r>
              <a:rPr sz="4800" spc="-20" dirty="0"/>
              <a:t>Customer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3103" y="1923287"/>
            <a:ext cx="4422647" cy="37307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356870" algn="l"/>
              </a:tabLst>
            </a:pPr>
            <a:r>
              <a:rPr spc="-10" dirty="0"/>
              <a:t>Satisfaction </a:t>
            </a:r>
            <a:r>
              <a:rPr dirty="0"/>
              <a:t>Score</a:t>
            </a:r>
            <a:r>
              <a:rPr spc="-30" dirty="0"/>
              <a:t> </a:t>
            </a:r>
            <a:r>
              <a:rPr spc="-10" dirty="0"/>
              <a:t>Interpretation</a:t>
            </a:r>
            <a:r>
              <a:rPr b="0" spc="-10" dirty="0">
                <a:latin typeface="Calibri"/>
                <a:cs typeface="Calibri"/>
              </a:rPr>
              <a:t>:</a:t>
            </a:r>
          </a:p>
          <a:p>
            <a:pPr marL="299085" lvl="1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Satisfaction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Score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calculated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as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average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u="none" spc="-10" dirty="0"/>
              <a:t>Engagement</a:t>
            </a:r>
            <a:r>
              <a:rPr u="none" spc="-35" dirty="0"/>
              <a:t> </a:t>
            </a:r>
            <a:r>
              <a:rPr u="none" dirty="0"/>
              <a:t>Score</a:t>
            </a:r>
            <a:r>
              <a:rPr u="none" spc="-50" dirty="0"/>
              <a:t> </a:t>
            </a:r>
            <a:r>
              <a:rPr b="0" u="none" dirty="0">
                <a:latin typeface="Calibri"/>
                <a:cs typeface="Calibri"/>
              </a:rPr>
              <a:t>and</a:t>
            </a:r>
            <a:r>
              <a:rPr b="0" u="none" spc="-40" dirty="0">
                <a:latin typeface="Calibri"/>
                <a:cs typeface="Calibri"/>
              </a:rPr>
              <a:t> </a:t>
            </a:r>
            <a:r>
              <a:rPr u="none" dirty="0"/>
              <a:t>Experience</a:t>
            </a:r>
            <a:r>
              <a:rPr u="none" spc="-30" dirty="0"/>
              <a:t> </a:t>
            </a:r>
            <a:r>
              <a:rPr u="none" spc="-10" dirty="0"/>
              <a:t>Score</a:t>
            </a:r>
            <a:r>
              <a:rPr b="0" u="none" spc="-10" dirty="0">
                <a:latin typeface="Calibri"/>
                <a:cs typeface="Calibri"/>
              </a:rPr>
              <a:t>.</a:t>
            </a:r>
          </a:p>
          <a:p>
            <a:pPr marL="299085" marR="125730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context,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lower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scores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indicate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higher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satisfaction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inverse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scoring</a:t>
            </a:r>
            <a:r>
              <a:rPr sz="1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(commonly</a:t>
            </a:r>
            <a:r>
              <a:rPr sz="1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1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lower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metrics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mean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better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service,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e.g.,</a:t>
            </a:r>
            <a:r>
              <a:rPr sz="1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fewer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complaints,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lower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latency).</a:t>
            </a:r>
            <a:endParaRPr sz="1400">
              <a:latin typeface="Calibri"/>
              <a:cs typeface="Calibri"/>
            </a:endParaRPr>
          </a:p>
          <a:p>
            <a:pPr marL="145415" indent="-142875">
              <a:lnSpc>
                <a:spcPct val="100000"/>
              </a:lnSpc>
              <a:buSzPct val="96428"/>
              <a:buAutoNum type="arabicPeriod" startAt="2"/>
              <a:tabLst>
                <a:tab pos="145415" algn="l"/>
              </a:tabLst>
            </a:pPr>
            <a:r>
              <a:rPr b="0" spc="-10" dirty="0">
                <a:latin typeface="Calibri"/>
                <a:cs typeface="Calibri"/>
              </a:rPr>
              <a:t> </a:t>
            </a:r>
            <a:r>
              <a:rPr spc="-40" dirty="0"/>
              <a:t>Top</a:t>
            </a:r>
            <a:r>
              <a:rPr spc="-15" dirty="0"/>
              <a:t> </a:t>
            </a:r>
            <a:r>
              <a:rPr spc="-10" dirty="0"/>
              <a:t>Performers</a:t>
            </a:r>
            <a:r>
              <a:rPr b="0" spc="-10" dirty="0">
                <a:latin typeface="Calibri"/>
                <a:cs typeface="Calibri"/>
              </a:rPr>
              <a:t>:</a:t>
            </a:r>
          </a:p>
          <a:p>
            <a:pPr marL="299085" lvl="1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top</a:t>
            </a:r>
            <a:r>
              <a:rPr sz="1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1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listed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lowest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satisfaction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scores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ranging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b="0" u="none" dirty="0">
                <a:latin typeface="Calibri"/>
                <a:cs typeface="Calibri"/>
              </a:rPr>
              <a:t>from</a:t>
            </a:r>
            <a:r>
              <a:rPr b="0" u="none" spc="-80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approximately</a:t>
            </a:r>
            <a:r>
              <a:rPr b="0" u="none" spc="5" dirty="0">
                <a:latin typeface="Calibri"/>
                <a:cs typeface="Calibri"/>
              </a:rPr>
              <a:t> </a:t>
            </a:r>
            <a:r>
              <a:rPr u="none" dirty="0"/>
              <a:t>0.000410</a:t>
            </a:r>
            <a:r>
              <a:rPr u="none" spc="5" dirty="0"/>
              <a:t> </a:t>
            </a:r>
            <a:r>
              <a:rPr b="0" u="none" dirty="0">
                <a:latin typeface="Calibri"/>
                <a:cs typeface="Calibri"/>
              </a:rPr>
              <a:t>to</a:t>
            </a:r>
            <a:r>
              <a:rPr b="0" u="none" spc="-55" dirty="0">
                <a:latin typeface="Calibri"/>
                <a:cs typeface="Calibri"/>
              </a:rPr>
              <a:t> </a:t>
            </a:r>
            <a:r>
              <a:rPr u="none" spc="-10" dirty="0"/>
              <a:t>0.015248</a:t>
            </a:r>
            <a:r>
              <a:rPr b="0" u="none" spc="-10" dirty="0">
                <a:latin typeface="Calibri"/>
                <a:cs typeface="Calibri"/>
              </a:rPr>
              <a:t>.</a:t>
            </a:r>
          </a:p>
          <a:p>
            <a:pPr marL="299085" marR="3365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likely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had</a:t>
            </a:r>
            <a:r>
              <a:rPr sz="1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smoother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experiences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fewer</a:t>
            </a:r>
            <a:r>
              <a:rPr sz="1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issues,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lower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retransmissions,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better throughput,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less</a:t>
            </a:r>
            <a:r>
              <a:rPr sz="1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spent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trying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engage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network.</a:t>
            </a:r>
            <a:endParaRPr sz="1400">
              <a:latin typeface="Calibri"/>
              <a:cs typeface="Calibri"/>
            </a:endParaRPr>
          </a:p>
          <a:p>
            <a:pPr marL="145415" indent="-142875">
              <a:lnSpc>
                <a:spcPct val="100000"/>
              </a:lnSpc>
              <a:buSzPct val="96428"/>
              <a:buAutoNum type="arabicPeriod" startAt="3"/>
              <a:tabLst>
                <a:tab pos="145415" algn="l"/>
              </a:tabLst>
            </a:pPr>
            <a:r>
              <a:rPr b="0" spc="-30" dirty="0">
                <a:latin typeface="Calibri"/>
                <a:cs typeface="Calibri"/>
              </a:rPr>
              <a:t> </a:t>
            </a:r>
            <a:r>
              <a:rPr dirty="0"/>
              <a:t>Best</a:t>
            </a:r>
            <a:r>
              <a:rPr spc="-10" dirty="0"/>
              <a:t> Performer</a:t>
            </a:r>
            <a:r>
              <a:rPr b="0" spc="-10" dirty="0">
                <a:latin typeface="Calibri"/>
                <a:cs typeface="Calibri"/>
              </a:rPr>
              <a:t>:</a:t>
            </a:r>
          </a:p>
          <a:p>
            <a:pPr marL="250190" marR="626745" lvl="1" indent="-238125">
              <a:lnSpc>
                <a:spcPct val="100000"/>
              </a:lnSpc>
              <a:buChar char="•"/>
              <a:tabLst>
                <a:tab pos="250190" algn="l"/>
                <a:tab pos="299085" algn="l"/>
              </a:tabLst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MSISDN/Number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124538</a:t>
            </a:r>
            <a:r>
              <a:rPr sz="14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lowest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satisfaction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score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0.000410.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meaning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had</a:t>
            </a:r>
            <a:r>
              <a:rPr sz="1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best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experience</a:t>
            </a:r>
            <a:endParaRPr sz="1400">
              <a:latin typeface="Calibri"/>
              <a:cs typeface="Calibri"/>
            </a:endParaRPr>
          </a:p>
          <a:p>
            <a:pPr marL="250190">
              <a:lnSpc>
                <a:spcPct val="100000"/>
              </a:lnSpc>
              <a:spcBef>
                <a:spcPts val="5"/>
              </a:spcBef>
            </a:pPr>
            <a:r>
              <a:rPr b="0" u="none" dirty="0">
                <a:latin typeface="Calibri"/>
                <a:cs typeface="Calibri"/>
              </a:rPr>
              <a:t>in</a:t>
            </a:r>
            <a:r>
              <a:rPr b="0" u="none" spc="-4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terms</a:t>
            </a:r>
            <a:r>
              <a:rPr b="0" u="none" spc="-1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of</a:t>
            </a:r>
            <a:r>
              <a:rPr b="0" u="none" spc="-5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both</a:t>
            </a:r>
            <a:r>
              <a:rPr b="0" u="none" spc="-20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engagement</a:t>
            </a:r>
            <a:r>
              <a:rPr b="0" u="none" spc="1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and</a:t>
            </a:r>
            <a:r>
              <a:rPr b="0" u="none" spc="-20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experience</a:t>
            </a:r>
            <a:r>
              <a:rPr b="0" u="none" spc="35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matrics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1205" y="984580"/>
            <a:ext cx="612394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40" dirty="0"/>
              <a:t>Business</a:t>
            </a:r>
            <a:r>
              <a:rPr sz="4300" spc="-229" dirty="0"/>
              <a:t> </a:t>
            </a:r>
            <a:r>
              <a:rPr sz="4300" spc="-45" dirty="0"/>
              <a:t>Recommendation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1311655" y="1806905"/>
            <a:ext cx="9233535" cy="44183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5900" indent="-203200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215900" algn="l"/>
              </a:tabLst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Enhance</a:t>
            </a:r>
            <a:r>
              <a:rPr sz="16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16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Quality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Boost</a:t>
            </a:r>
            <a:r>
              <a:rPr sz="16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Satisfaction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6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Observation:</a:t>
            </a:r>
            <a:r>
              <a:rPr sz="1600" b="1" u="none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1600" u="none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u="none" spc="-10" dirty="0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r>
              <a:rPr sz="1600" u="none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1600" u="none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600" u="none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FFFFFF"/>
                </a:solidFill>
                <a:latin typeface="Calibri"/>
                <a:cs typeface="Calibri"/>
              </a:rPr>
              <a:t>Avg</a:t>
            </a:r>
            <a:r>
              <a:rPr sz="1600" u="none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u="none" spc="-30" dirty="0">
                <a:solidFill>
                  <a:srgbClr val="FFFFFF"/>
                </a:solidFill>
                <a:latin typeface="Calibri"/>
                <a:cs typeface="Calibri"/>
              </a:rPr>
              <a:t>RTT,</a:t>
            </a:r>
            <a:r>
              <a:rPr sz="1600" u="none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FFFFFF"/>
                </a:solidFill>
                <a:latin typeface="Calibri"/>
                <a:cs typeface="Calibri"/>
              </a:rPr>
              <a:t>TCP</a:t>
            </a:r>
            <a:r>
              <a:rPr sz="1600" u="none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u="none" spc="-10" dirty="0">
                <a:solidFill>
                  <a:srgbClr val="FFFFFF"/>
                </a:solidFill>
                <a:latin typeface="Calibri"/>
                <a:cs typeface="Calibri"/>
              </a:rPr>
              <a:t>retransmissions,</a:t>
            </a:r>
            <a:r>
              <a:rPr sz="1600" u="none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u="none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u="none" spc="-10" dirty="0">
                <a:solidFill>
                  <a:srgbClr val="FFFFFF"/>
                </a:solidFill>
                <a:latin typeface="Calibri"/>
                <a:cs typeface="Calibri"/>
              </a:rPr>
              <a:t>Throughput</a:t>
            </a:r>
            <a:r>
              <a:rPr sz="1600" u="none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600" u="none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FFFFFF"/>
                </a:solidFill>
                <a:latin typeface="Calibri"/>
                <a:cs typeface="Calibri"/>
              </a:rPr>
              <a:t>highly</a:t>
            </a:r>
            <a:r>
              <a:rPr sz="1600" u="none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u="none" spc="-10" dirty="0">
                <a:solidFill>
                  <a:srgbClr val="FFFFFF"/>
                </a:solidFill>
                <a:latin typeface="Calibri"/>
                <a:cs typeface="Calibri"/>
              </a:rPr>
              <a:t>correlated</a:t>
            </a:r>
            <a:r>
              <a:rPr sz="1600" u="none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600" u="none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u="none" spc="-20" dirty="0">
                <a:solidFill>
                  <a:srgbClr val="FFFFFF"/>
                </a:solidFill>
                <a:latin typeface="Calibri"/>
                <a:cs typeface="Calibri"/>
              </a:rPr>
              <a:t>user </a:t>
            </a:r>
            <a:r>
              <a:rPr sz="1600" u="none" spc="-10" dirty="0">
                <a:solidFill>
                  <a:srgbClr val="FFFFFF"/>
                </a:solidFill>
                <a:latin typeface="Calibri"/>
                <a:cs typeface="Calibri"/>
              </a:rPr>
              <a:t>satisfaction.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Recommendation:</a:t>
            </a:r>
            <a:endParaRPr sz="1600">
              <a:latin typeface="Calibri"/>
              <a:cs typeface="Calibri"/>
            </a:endParaRPr>
          </a:p>
          <a:p>
            <a:pPr marL="81915" lvl="1" indent="-79375">
              <a:lnSpc>
                <a:spcPct val="100000"/>
              </a:lnSpc>
              <a:spcBef>
                <a:spcPts val="5"/>
              </a:spcBef>
              <a:buSzPct val="93750"/>
              <a:buFont typeface="Arial"/>
              <a:buChar char="•"/>
              <a:tabLst>
                <a:tab pos="81915" algn="l"/>
              </a:tabLst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Invest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improving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infrastructure,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especially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areas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sz="1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latency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packet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loss.</a:t>
            </a:r>
            <a:endParaRPr sz="1600">
              <a:latin typeface="Calibri"/>
              <a:cs typeface="Calibri"/>
            </a:endParaRPr>
          </a:p>
          <a:p>
            <a:pPr marL="81915" lvl="1" indent="-79375">
              <a:lnSpc>
                <a:spcPct val="100000"/>
              </a:lnSpc>
              <a:buSzPct val="93750"/>
              <a:buFont typeface="Arial"/>
              <a:buChar char="•"/>
              <a:tabLst>
                <a:tab pos="81915" algn="l"/>
              </a:tabLst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Prioritize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optimization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improve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TCP</a:t>
            </a:r>
            <a:r>
              <a:rPr sz="16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reduce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round-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trip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times.</a:t>
            </a:r>
            <a:endParaRPr sz="1600">
              <a:latin typeface="Calibri"/>
              <a:cs typeface="Calibri"/>
            </a:endParaRPr>
          </a:p>
          <a:p>
            <a:pPr marL="215900" indent="-203200">
              <a:lnSpc>
                <a:spcPct val="100000"/>
              </a:lnSpc>
              <a:spcBef>
                <a:spcPts val="1920"/>
              </a:spcBef>
              <a:buAutoNum type="arabicPeriod" startAt="2"/>
              <a:tabLst>
                <a:tab pos="215900" algn="l"/>
              </a:tabLst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Personalize</a:t>
            </a:r>
            <a:r>
              <a:rPr sz="16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Engagement</a:t>
            </a:r>
            <a:r>
              <a:rPr sz="16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Behavior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Observation:</a:t>
            </a:r>
            <a:r>
              <a:rPr sz="1600" b="1" u="none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1600" u="none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600" u="none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FFFFFF"/>
                </a:solidFill>
                <a:latin typeface="Calibri"/>
                <a:cs typeface="Calibri"/>
              </a:rPr>
              <a:t>lower</a:t>
            </a:r>
            <a:r>
              <a:rPr sz="1600" u="none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sz="1600" u="none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u="none" spc="-10" dirty="0">
                <a:solidFill>
                  <a:srgbClr val="FFFFFF"/>
                </a:solidFill>
                <a:latin typeface="Calibri"/>
                <a:cs typeface="Calibri"/>
              </a:rPr>
              <a:t>durations</a:t>
            </a:r>
            <a:r>
              <a:rPr sz="1600" u="none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u="none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FFFFFF"/>
                </a:solidFill>
                <a:latin typeface="Calibri"/>
                <a:cs typeface="Calibri"/>
              </a:rPr>
              <a:t>low</a:t>
            </a:r>
            <a:r>
              <a:rPr sz="1600" u="none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FFFFFF"/>
                </a:solidFill>
                <a:latin typeface="Calibri"/>
                <a:cs typeface="Calibri"/>
              </a:rPr>
              <a:t>usage</a:t>
            </a:r>
            <a:r>
              <a:rPr sz="1600" u="none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u="none" spc="-10" dirty="0">
                <a:solidFill>
                  <a:srgbClr val="FFFFFF"/>
                </a:solidFill>
                <a:latin typeface="Calibri"/>
                <a:cs typeface="Calibri"/>
              </a:rPr>
              <a:t>frequency</a:t>
            </a:r>
            <a:r>
              <a:rPr sz="1600" u="none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600" u="none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FFFFFF"/>
                </a:solidFill>
                <a:latin typeface="Calibri"/>
                <a:cs typeface="Calibri"/>
              </a:rPr>
              <a:t>lower</a:t>
            </a:r>
            <a:r>
              <a:rPr sz="1600" u="none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u="none" spc="-10" dirty="0">
                <a:solidFill>
                  <a:srgbClr val="FFFFFF"/>
                </a:solidFill>
                <a:latin typeface="Calibri"/>
                <a:cs typeface="Calibri"/>
              </a:rPr>
              <a:t>engagement</a:t>
            </a:r>
            <a:r>
              <a:rPr sz="1600" u="none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u="none" spc="-10" dirty="0">
                <a:solidFill>
                  <a:srgbClr val="FFFFFF"/>
                </a:solidFill>
                <a:latin typeface="Calibri"/>
                <a:cs typeface="Calibri"/>
              </a:rPr>
              <a:t>scores.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Recommendation:</a:t>
            </a:r>
            <a:endParaRPr sz="1600">
              <a:latin typeface="Calibri"/>
              <a:cs typeface="Calibri"/>
            </a:endParaRPr>
          </a:p>
          <a:p>
            <a:pPr marL="81915" lvl="1" indent="-79375">
              <a:lnSpc>
                <a:spcPct val="100000"/>
              </a:lnSpc>
              <a:buSzPct val="93750"/>
              <a:buFont typeface="Arial"/>
              <a:buChar char="•"/>
              <a:tabLst>
                <a:tab pos="81915" algn="l"/>
              </a:tabLst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Implement</a:t>
            </a:r>
            <a:r>
              <a:rPr sz="16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targeted offers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usage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patterns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(e.g.,</a:t>
            </a:r>
            <a:r>
              <a:rPr sz="16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top-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bonuses,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packs).</a:t>
            </a:r>
            <a:endParaRPr sz="1600">
              <a:latin typeface="Calibri"/>
              <a:cs typeface="Calibri"/>
            </a:endParaRPr>
          </a:p>
          <a:p>
            <a:pPr marL="81915" lvl="1" indent="-79375">
              <a:lnSpc>
                <a:spcPct val="100000"/>
              </a:lnSpc>
              <a:buSzPct val="93750"/>
              <a:buFont typeface="Arial"/>
              <a:buChar char="•"/>
              <a:tabLst>
                <a:tab pos="81915" algn="l"/>
              </a:tabLst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Launch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personalized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marketing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campaigns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inactive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low-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engagement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users.</a:t>
            </a:r>
            <a:endParaRPr sz="1600">
              <a:latin typeface="Calibri"/>
              <a:cs typeface="Calibri"/>
            </a:endParaRPr>
          </a:p>
          <a:p>
            <a:pPr marL="215900" indent="-203200">
              <a:lnSpc>
                <a:spcPct val="100000"/>
              </a:lnSpc>
              <a:spcBef>
                <a:spcPts val="1920"/>
              </a:spcBef>
              <a:buAutoNum type="arabicPeriod" startAt="3"/>
              <a:tabLst>
                <a:tab pos="215900" algn="l"/>
              </a:tabLst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Segment</a:t>
            </a:r>
            <a:r>
              <a:rPr sz="16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Reward</a:t>
            </a:r>
            <a:r>
              <a:rPr sz="16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Highly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Satisfied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Observation:</a:t>
            </a:r>
            <a:r>
              <a:rPr sz="1600" b="1" u="none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u="none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FFFFFF"/>
                </a:solidFill>
                <a:latin typeface="Calibri"/>
                <a:cs typeface="Calibri"/>
              </a:rPr>
              <a:t>top</a:t>
            </a:r>
            <a:r>
              <a:rPr sz="1600" u="none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1600" u="none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1600" u="none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600" u="none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u="none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FFFFFF"/>
                </a:solidFill>
                <a:latin typeface="Calibri"/>
                <a:cs typeface="Calibri"/>
              </a:rPr>
              <a:t>lowest</a:t>
            </a:r>
            <a:r>
              <a:rPr sz="1600" u="none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u="none" spc="-10" dirty="0">
                <a:solidFill>
                  <a:srgbClr val="FFFFFF"/>
                </a:solidFill>
                <a:latin typeface="Calibri"/>
                <a:cs typeface="Calibri"/>
              </a:rPr>
              <a:t>satisfaction</a:t>
            </a:r>
            <a:r>
              <a:rPr sz="1600" u="none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FFFFFF"/>
                </a:solidFill>
                <a:latin typeface="Calibri"/>
                <a:cs typeface="Calibri"/>
              </a:rPr>
              <a:t>scores are</a:t>
            </a:r>
            <a:r>
              <a:rPr sz="1600" u="none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u="none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u="none" dirty="0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sz="1600" u="none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u="none" spc="-10" dirty="0">
                <a:solidFill>
                  <a:srgbClr val="FFFFFF"/>
                </a:solidFill>
                <a:latin typeface="Calibri"/>
                <a:cs typeface="Calibri"/>
              </a:rPr>
              <a:t>satisfied.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Recommendation:</a:t>
            </a:r>
            <a:endParaRPr sz="1600">
              <a:latin typeface="Calibri"/>
              <a:cs typeface="Calibri"/>
            </a:endParaRPr>
          </a:p>
          <a:p>
            <a:pPr marL="81915" lvl="1" indent="-79375">
              <a:lnSpc>
                <a:spcPct val="100000"/>
              </a:lnSpc>
              <a:buSzPct val="93750"/>
              <a:buFont typeface="Arial"/>
              <a:buChar char="•"/>
              <a:tabLst>
                <a:tab pos="81915" algn="l"/>
              </a:tabLst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Reward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high-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satisfaction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exclusive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loyalty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perks.</a:t>
            </a:r>
            <a:endParaRPr sz="1600">
              <a:latin typeface="Calibri"/>
              <a:cs typeface="Calibri"/>
            </a:endParaRPr>
          </a:p>
          <a:p>
            <a:pPr marL="81915" lvl="1" indent="-79375">
              <a:lnSpc>
                <a:spcPct val="100000"/>
              </a:lnSpc>
              <a:buSzPct val="93750"/>
              <a:buFont typeface="Arial"/>
              <a:buChar char="•"/>
              <a:tabLst>
                <a:tab pos="81915" algn="l"/>
              </a:tabLst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segment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benchmark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identify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services/devices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contribute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satisfaction.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95800" y="32766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</a:t>
            </a:r>
            <a:r>
              <a:rPr lang="en-US" sz="3600" u="sng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YOU. </a:t>
            </a:r>
            <a:endParaRPr lang="en-IN" sz="36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53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2735" cy="6858000"/>
            <a:chOff x="0" y="0"/>
            <a:chExt cx="410273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1300" cy="6858000"/>
            </a:xfrm>
            <a:custGeom>
              <a:avLst/>
              <a:gdLst/>
              <a:ahLst/>
              <a:cxnLst/>
              <a:rect l="l" t="t" r="r" b="b"/>
              <a:pathLst>
                <a:path w="4051300" h="6858000">
                  <a:moveTo>
                    <a:pt x="405079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791" y="6858000"/>
                  </a:lnTo>
                  <a:lnTo>
                    <a:pt x="4050791" y="0"/>
                  </a:lnTo>
                  <a:close/>
                </a:path>
              </a:pathLst>
            </a:custGeom>
            <a:solidFill>
              <a:srgbClr val="6B7C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38600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400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4008" y="6858000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46251" y="2637866"/>
            <a:ext cx="182753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40" dirty="0">
                <a:latin typeface="Times New Roman"/>
                <a:cs typeface="Times New Roman"/>
              </a:rPr>
              <a:t>Agenda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5800" y="0"/>
            <a:ext cx="3083560" cy="73385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5"/>
              </a:spcBef>
              <a:buClr>
                <a:srgbClr val="B5AD52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sz="2000" b="1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870" indent="-344170">
              <a:lnSpc>
                <a:spcPct val="100000"/>
              </a:lnSpc>
              <a:spcBef>
                <a:spcPts val="1200"/>
              </a:spcBef>
              <a:buClr>
                <a:srgbClr val="B5AD52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b="1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2000" b="1" spc="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870" indent="-344170">
              <a:lnSpc>
                <a:spcPct val="100000"/>
              </a:lnSpc>
              <a:spcBef>
                <a:spcPts val="1205"/>
              </a:spcBef>
              <a:buClr>
                <a:srgbClr val="B5AD52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r>
              <a:rPr sz="2000" b="1" spc="-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870" indent="-344170">
              <a:lnSpc>
                <a:spcPct val="100000"/>
              </a:lnSpc>
              <a:spcBef>
                <a:spcPts val="1225"/>
              </a:spcBef>
              <a:buClr>
                <a:srgbClr val="B5AD52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sz="2000" b="1" spc="-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r>
              <a:rPr sz="2000" b="1" spc="-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</a:t>
            </a:r>
            <a:endParaRPr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870" indent="-344170">
              <a:lnSpc>
                <a:spcPct val="100000"/>
              </a:lnSpc>
              <a:spcBef>
                <a:spcPts val="1200"/>
              </a:spcBef>
              <a:buClr>
                <a:srgbClr val="B5AD52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sz="2000" b="1" spc="-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Engagement</a:t>
            </a:r>
            <a:endParaRPr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870" indent="-344170">
              <a:lnSpc>
                <a:spcPct val="100000"/>
              </a:lnSpc>
              <a:spcBef>
                <a:spcPts val="1200"/>
              </a:spcBef>
              <a:buClr>
                <a:srgbClr val="B5AD52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b="1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Engagement</a:t>
            </a:r>
            <a:r>
              <a:rPr sz="2000" b="1" spc="-5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r>
              <a:rPr sz="2000" b="1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Insight</a:t>
            </a:r>
            <a:endParaRPr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870" indent="-344170">
              <a:lnSpc>
                <a:spcPct val="100000"/>
              </a:lnSpc>
              <a:spcBef>
                <a:spcPts val="1225"/>
              </a:spcBef>
              <a:buClr>
                <a:srgbClr val="B5AD52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sz="2000" b="1" spc="-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Experience</a:t>
            </a:r>
            <a:endParaRPr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870" indent="-344170">
              <a:lnSpc>
                <a:spcPct val="100000"/>
              </a:lnSpc>
              <a:spcBef>
                <a:spcPts val="1205"/>
              </a:spcBef>
              <a:buClr>
                <a:srgbClr val="B5AD52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Experience</a:t>
            </a:r>
            <a:r>
              <a:rPr sz="2000" b="1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r>
              <a:rPr sz="2000" b="1" spc="-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870" indent="-344170">
              <a:lnSpc>
                <a:spcPct val="100000"/>
              </a:lnSpc>
              <a:spcBef>
                <a:spcPts val="1200"/>
              </a:spcBef>
              <a:buClr>
                <a:srgbClr val="B5AD52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Satisfaction</a:t>
            </a:r>
            <a:r>
              <a:rPr sz="2000" b="1" spc="-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endParaRPr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870" indent="-344170">
              <a:lnSpc>
                <a:spcPct val="100000"/>
              </a:lnSpc>
              <a:spcBef>
                <a:spcPts val="1225"/>
              </a:spcBef>
              <a:buClr>
                <a:srgbClr val="B5AD52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b="1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sz="2000" b="1" spc="-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endParaRPr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870" indent="-344170">
              <a:lnSpc>
                <a:spcPct val="100000"/>
              </a:lnSpc>
              <a:spcBef>
                <a:spcPts val="1205"/>
              </a:spcBef>
              <a:buClr>
                <a:srgbClr val="B5AD52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b="1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Satisfaction</a:t>
            </a:r>
            <a:r>
              <a:rPr sz="2000" b="1" spc="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endParaRPr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870" indent="-344170">
              <a:lnSpc>
                <a:spcPct val="100000"/>
              </a:lnSpc>
              <a:spcBef>
                <a:spcPts val="1200"/>
              </a:spcBef>
              <a:buClr>
                <a:srgbClr val="B5AD52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b="1" spc="-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sz="2000" b="1" spc="-5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sz="2000" b="1" spc="-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Satisfied</a:t>
            </a:r>
            <a:r>
              <a:rPr sz="2000" b="1" spc="-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endParaRPr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6870" indent="-344170">
              <a:lnSpc>
                <a:spcPct val="100000"/>
              </a:lnSpc>
              <a:spcBef>
                <a:spcPts val="1225"/>
              </a:spcBef>
              <a:buClr>
                <a:srgbClr val="B5AD52"/>
              </a:buClr>
              <a:buFont typeface="Wingdings"/>
              <a:buChar char=""/>
              <a:tabLst>
                <a:tab pos="356870" algn="l"/>
              </a:tabLst>
            </a:pP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3154" y="709422"/>
            <a:ext cx="400050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5" dirty="0"/>
              <a:t>Project</a:t>
            </a:r>
            <a:r>
              <a:rPr sz="4300" spc="-210" dirty="0"/>
              <a:t> </a:t>
            </a:r>
            <a:r>
              <a:rPr sz="4300" spc="-35" dirty="0"/>
              <a:t>Overview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914400" y="2057400"/>
            <a:ext cx="9707245" cy="405066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 marR="5080" indent="45720">
              <a:lnSpc>
                <a:spcPts val="5190"/>
              </a:lnSpc>
              <a:spcBef>
                <a:spcPts val="750"/>
              </a:spcBef>
            </a:pPr>
            <a:r>
              <a:rPr sz="4800" spc="-17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z="4800" spc="-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85" dirty="0">
                <a:solidFill>
                  <a:srgbClr val="FFFFFF"/>
                </a:solidFill>
                <a:latin typeface="Calibri"/>
                <a:cs typeface="Calibri"/>
              </a:rPr>
              <a:t>TellCo’s</a:t>
            </a:r>
            <a:r>
              <a:rPr sz="4800" spc="-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48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800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uncover</a:t>
            </a:r>
            <a:r>
              <a:rPr sz="48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r>
              <a:rPr sz="48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r>
              <a:rPr sz="48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user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engagement,</a:t>
            </a:r>
            <a:r>
              <a:rPr sz="48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experience,</a:t>
            </a:r>
            <a:r>
              <a:rPr sz="4800" spc="-20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satisfaction,</a:t>
            </a:r>
            <a:r>
              <a:rPr sz="48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48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8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goal</a:t>
            </a:r>
            <a:r>
              <a:rPr sz="48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evaluate</a:t>
            </a:r>
            <a:r>
              <a:rPr sz="4800" spc="-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company's</a:t>
            </a:r>
            <a:r>
              <a:rPr sz="4800" spc="-20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growth</a:t>
            </a:r>
            <a:r>
              <a:rPr sz="4800" spc="-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potential</a:t>
            </a:r>
            <a:r>
              <a:rPr sz="4800" spc="-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acquisition</a:t>
            </a:r>
            <a:r>
              <a:rPr sz="4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viability.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2034" y="740486"/>
            <a:ext cx="335787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45" dirty="0">
                <a:latin typeface="Times New Roman"/>
                <a:cs typeface="Times New Roman"/>
              </a:rPr>
              <a:t>Data</a:t>
            </a:r>
            <a:r>
              <a:rPr sz="4800" b="0" spc="-360" dirty="0">
                <a:latin typeface="Times New Roman"/>
                <a:cs typeface="Times New Roman"/>
              </a:rPr>
              <a:t> </a:t>
            </a:r>
            <a:r>
              <a:rPr sz="4800" b="0" spc="-35" dirty="0">
                <a:latin typeface="Times New Roman"/>
                <a:cs typeface="Times New Roman"/>
              </a:rPr>
              <a:t>Analysis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537335">
              <a:lnSpc>
                <a:spcPct val="100000"/>
              </a:lnSpc>
              <a:spcBef>
                <a:spcPts val="1270"/>
              </a:spcBef>
            </a:pPr>
            <a:r>
              <a:rPr dirty="0"/>
              <a:t>Data</a:t>
            </a:r>
            <a:r>
              <a:rPr spc="-30" dirty="0"/>
              <a:t> </a:t>
            </a:r>
            <a:r>
              <a:rPr spc="-10" dirty="0"/>
              <a:t>Overview</a:t>
            </a:r>
          </a:p>
          <a:p>
            <a:pPr marL="356870" indent="-344170">
              <a:lnSpc>
                <a:spcPct val="100000"/>
              </a:lnSpc>
              <a:spcBef>
                <a:spcPts val="1180"/>
              </a:spcBef>
              <a:buClr>
                <a:srgbClr val="B5AD52"/>
              </a:buClr>
              <a:buFont typeface="Arial"/>
              <a:buChar char="•"/>
              <a:tabLst>
                <a:tab pos="356870" algn="l"/>
              </a:tabLst>
            </a:pPr>
            <a:r>
              <a:rPr spc="-30" dirty="0"/>
              <a:t>Total</a:t>
            </a:r>
            <a:r>
              <a:rPr spc="-55" dirty="0"/>
              <a:t> </a:t>
            </a:r>
            <a:r>
              <a:rPr dirty="0"/>
              <a:t>Entries:</a:t>
            </a:r>
            <a:r>
              <a:rPr spc="-30" dirty="0"/>
              <a:t> </a:t>
            </a:r>
            <a:r>
              <a:rPr b="0" spc="-10" dirty="0">
                <a:latin typeface="Times New Roman"/>
                <a:cs typeface="Times New Roman"/>
              </a:rPr>
              <a:t>150001</a:t>
            </a:r>
          </a:p>
          <a:p>
            <a:pPr marL="299085" indent="-286385">
              <a:lnSpc>
                <a:spcPct val="100000"/>
              </a:lnSpc>
              <a:spcBef>
                <a:spcPts val="1155"/>
              </a:spcBef>
              <a:buClr>
                <a:srgbClr val="B5AD52"/>
              </a:buClr>
              <a:buFont typeface="Arial"/>
              <a:buChar char="•"/>
              <a:tabLst>
                <a:tab pos="299085" algn="l"/>
              </a:tabLst>
            </a:pPr>
            <a:r>
              <a:rPr spc="-25" dirty="0"/>
              <a:t>Total</a:t>
            </a:r>
            <a:r>
              <a:rPr spc="-100" dirty="0"/>
              <a:t> </a:t>
            </a:r>
            <a:r>
              <a:rPr dirty="0"/>
              <a:t>Features:</a:t>
            </a:r>
            <a:r>
              <a:rPr spc="-70" dirty="0"/>
              <a:t> </a:t>
            </a:r>
            <a:r>
              <a:rPr b="0" spc="-25" dirty="0">
                <a:latin typeface="Times New Roman"/>
                <a:cs typeface="Times New Roman"/>
              </a:rPr>
              <a:t>55</a:t>
            </a:r>
          </a:p>
          <a:p>
            <a:pPr marL="299085" indent="-286385">
              <a:lnSpc>
                <a:spcPct val="100000"/>
              </a:lnSpc>
              <a:spcBef>
                <a:spcPts val="1150"/>
              </a:spcBef>
              <a:buClr>
                <a:srgbClr val="B5AD52"/>
              </a:buClr>
              <a:buFont typeface="Arial"/>
              <a:buChar char="•"/>
              <a:tabLst>
                <a:tab pos="299085" algn="l"/>
              </a:tabLst>
            </a:pPr>
            <a:r>
              <a:rPr dirty="0"/>
              <a:t>Data</a:t>
            </a:r>
            <a:r>
              <a:rPr spc="-55" dirty="0"/>
              <a:t> </a:t>
            </a:r>
            <a:r>
              <a:rPr spc="-10" dirty="0"/>
              <a:t>Types:</a:t>
            </a:r>
          </a:p>
          <a:p>
            <a:pPr marL="755015" lvl="1" indent="-181610">
              <a:lnSpc>
                <a:spcPct val="100000"/>
              </a:lnSpc>
              <a:spcBef>
                <a:spcPts val="170"/>
              </a:spcBef>
              <a:buClr>
                <a:srgbClr val="B5AD52"/>
              </a:buClr>
              <a:buFont typeface="Calibri"/>
              <a:buChar char="◦"/>
              <a:tabLst>
                <a:tab pos="755015" algn="l"/>
              </a:tabLst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Numerical</a:t>
            </a:r>
            <a:r>
              <a:rPr sz="20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Features: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50</a:t>
            </a:r>
            <a:endParaRPr sz="2000" dirty="0">
              <a:latin typeface="Times New Roman"/>
              <a:cs typeface="Times New Roman"/>
            </a:endParaRPr>
          </a:p>
          <a:p>
            <a:pPr marL="755650" lvl="1" indent="-182245">
              <a:lnSpc>
                <a:spcPct val="100000"/>
              </a:lnSpc>
              <a:spcBef>
                <a:spcPts val="360"/>
              </a:spcBef>
              <a:buClr>
                <a:srgbClr val="B5AD52"/>
              </a:buClr>
              <a:buFont typeface="Calibri"/>
              <a:buChar char="◦"/>
              <a:tabLst>
                <a:tab pos="755650" algn="l"/>
              </a:tabLst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Categorical</a:t>
            </a:r>
            <a:r>
              <a:rPr sz="2000" b="1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Features:</a:t>
            </a:r>
            <a:r>
              <a:rPr sz="20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0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370"/>
              </a:spcBef>
              <a:buClr>
                <a:srgbClr val="B5AD52"/>
              </a:buClr>
              <a:buFont typeface="Arial"/>
              <a:buChar char="•"/>
              <a:tabLst>
                <a:tab pos="299085" algn="l"/>
              </a:tabLst>
            </a:pPr>
            <a:r>
              <a:rPr spc="-35" dirty="0"/>
              <a:t>Target</a:t>
            </a:r>
            <a:r>
              <a:rPr spc="-90" dirty="0"/>
              <a:t> </a:t>
            </a:r>
            <a:r>
              <a:rPr spc="-20" dirty="0"/>
              <a:t>Variable:</a:t>
            </a:r>
            <a:r>
              <a:rPr spc="-35" dirty="0"/>
              <a:t> </a:t>
            </a:r>
            <a:r>
              <a:rPr b="0" dirty="0">
                <a:latin typeface="Times New Roman"/>
                <a:cs typeface="Times New Roman"/>
              </a:rPr>
              <a:t>Satisfaction</a:t>
            </a:r>
            <a:r>
              <a:rPr b="0" spc="-4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Score</a:t>
            </a:r>
          </a:p>
          <a:p>
            <a:pPr marL="299085" marR="5080" indent="-287020">
              <a:lnSpc>
                <a:spcPct val="90000"/>
              </a:lnSpc>
              <a:spcBef>
                <a:spcPts val="1345"/>
              </a:spcBef>
              <a:buClr>
                <a:srgbClr val="B5AD52"/>
              </a:buClr>
              <a:buFont typeface="Arial"/>
              <a:buChar char="•"/>
              <a:tabLst>
                <a:tab pos="299085" algn="l"/>
              </a:tabLst>
            </a:pPr>
            <a:r>
              <a:rPr dirty="0"/>
              <a:t>Key</a:t>
            </a:r>
            <a:r>
              <a:rPr spc="-65" dirty="0"/>
              <a:t> </a:t>
            </a:r>
            <a:r>
              <a:rPr dirty="0"/>
              <a:t>Objective:</a:t>
            </a:r>
            <a:r>
              <a:rPr spc="-65" dirty="0"/>
              <a:t> </a:t>
            </a:r>
            <a:r>
              <a:rPr b="0" dirty="0">
                <a:latin typeface="Calibri"/>
                <a:cs typeface="Calibri"/>
              </a:rPr>
              <a:t>is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to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provide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spc="-20" dirty="0">
                <a:latin typeface="Calibri"/>
                <a:cs typeface="Calibri"/>
              </a:rPr>
              <a:t>data-</a:t>
            </a:r>
            <a:r>
              <a:rPr b="0" dirty="0">
                <a:latin typeface="Calibri"/>
                <a:cs typeface="Calibri"/>
              </a:rPr>
              <a:t>driven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insights </a:t>
            </a:r>
            <a:r>
              <a:rPr b="0" dirty="0">
                <a:latin typeface="Calibri"/>
                <a:cs typeface="Calibri"/>
              </a:rPr>
              <a:t>into</a:t>
            </a:r>
            <a:r>
              <a:rPr b="0" spc="-7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how</a:t>
            </a:r>
            <a:r>
              <a:rPr b="0" spc="-9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customers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interact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with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spc="-35" dirty="0">
                <a:latin typeface="Calibri"/>
                <a:cs typeface="Calibri"/>
              </a:rPr>
              <a:t>TellCo’s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mobile </a:t>
            </a:r>
            <a:r>
              <a:rPr b="0" dirty="0">
                <a:latin typeface="Calibri"/>
                <a:cs typeface="Calibri"/>
              </a:rPr>
              <a:t>services,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identify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areas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of</a:t>
            </a:r>
            <a:r>
              <a:rPr b="0" spc="-8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improvement, </a:t>
            </a:r>
            <a:r>
              <a:rPr b="0" spc="-25" dirty="0">
                <a:latin typeface="Calibri"/>
                <a:cs typeface="Calibri"/>
              </a:rPr>
              <a:t>and </a:t>
            </a:r>
            <a:r>
              <a:rPr b="0" dirty="0">
                <a:latin typeface="Calibri"/>
                <a:cs typeface="Calibri"/>
              </a:rPr>
              <a:t>support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spc="-20" dirty="0">
                <a:latin typeface="Calibri"/>
                <a:cs typeface="Calibri"/>
              </a:rPr>
              <a:t>decision-</a:t>
            </a:r>
            <a:r>
              <a:rPr b="0" dirty="0">
                <a:latin typeface="Calibri"/>
                <a:cs typeface="Calibri"/>
              </a:rPr>
              <a:t>making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for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better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customer </a:t>
            </a:r>
            <a:r>
              <a:rPr b="0" dirty="0">
                <a:latin typeface="Calibri"/>
                <a:cs typeface="Calibri"/>
              </a:rPr>
              <a:t>experience,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engagement,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8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satisfaction.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69126" y="1734693"/>
            <a:ext cx="4213225" cy="3585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44830" algn="ctr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20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Exploration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67005" indent="-154305">
              <a:lnSpc>
                <a:spcPct val="100000"/>
              </a:lnSpc>
              <a:buClr>
                <a:srgbClr val="B5AD52"/>
              </a:buClr>
              <a:buFont typeface="Arial"/>
              <a:buChar char="•"/>
              <a:tabLst>
                <a:tab pos="167005" algn="l"/>
              </a:tabLst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Missing</a:t>
            </a:r>
            <a:r>
              <a:rPr sz="2000" b="1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Value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/NAN</a:t>
            </a:r>
            <a:r>
              <a:rPr sz="20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Value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endParaRPr sz="2000" dirty="0">
              <a:latin typeface="Times New Roman"/>
              <a:cs typeface="Times New Roman"/>
            </a:endParaRPr>
          </a:p>
          <a:p>
            <a:pPr marL="103505" indent="-101600">
              <a:lnSpc>
                <a:spcPct val="100000"/>
              </a:lnSpc>
              <a:spcBef>
                <a:spcPts val="1155"/>
              </a:spcBef>
              <a:buClr>
                <a:srgbClr val="B5AD52"/>
              </a:buClr>
              <a:buFont typeface="Arial"/>
              <a:buChar char="•"/>
              <a:tabLst>
                <a:tab pos="103505" algn="l"/>
              </a:tabLst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41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missing/nan</a:t>
            </a:r>
            <a:r>
              <a:rPr sz="20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values.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B5AD52"/>
              </a:buClr>
              <a:buFont typeface="Arial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Clr>
                <a:srgbClr val="B5AD52"/>
              </a:buClr>
              <a:buFont typeface="Arial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160655" indent="-147955">
              <a:lnSpc>
                <a:spcPts val="2280"/>
              </a:lnSpc>
              <a:spcBef>
                <a:spcPts val="5"/>
              </a:spcBef>
              <a:buClr>
                <a:srgbClr val="B5AD52"/>
              </a:buClr>
              <a:buFont typeface="Arial"/>
              <a:buChar char="•"/>
              <a:tabLst>
                <a:tab pos="16065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Fields: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Info,</a:t>
            </a:r>
            <a:r>
              <a:rPr sz="2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Usage,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RTT,</a:t>
            </a:r>
            <a:endParaRPr sz="2000" dirty="0">
              <a:latin typeface="Calibri"/>
              <a:cs typeface="Calibri"/>
            </a:endParaRPr>
          </a:p>
          <a:p>
            <a:pPr marL="104139">
              <a:lnSpc>
                <a:spcPts val="2280"/>
              </a:lnSpc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Retransmissions,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Applications</a:t>
            </a:r>
            <a:endParaRPr sz="2000" dirty="0">
              <a:latin typeface="Calibri"/>
              <a:cs typeface="Calibri"/>
            </a:endParaRPr>
          </a:p>
          <a:p>
            <a:pPr marL="103505" indent="-101600">
              <a:lnSpc>
                <a:spcPts val="2280"/>
              </a:lnSpc>
              <a:spcBef>
                <a:spcPts val="1155"/>
              </a:spcBef>
              <a:buClr>
                <a:srgbClr val="B5AD52"/>
              </a:buClr>
              <a:buFont typeface="Arial"/>
              <a:buChar char="•"/>
              <a:tabLst>
                <a:tab pos="10350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Purpose: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behavioral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patterns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endParaRPr sz="2000" dirty="0">
              <a:latin typeface="Calibri"/>
              <a:cs typeface="Calibri"/>
            </a:endParaRPr>
          </a:p>
          <a:p>
            <a:pPr marL="104139">
              <a:lnSpc>
                <a:spcPts val="228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mobile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5" dirty="0"/>
              <a:t>Customer</a:t>
            </a:r>
            <a:r>
              <a:rPr sz="4800" spc="-254" dirty="0"/>
              <a:t> </a:t>
            </a:r>
            <a:r>
              <a:rPr sz="4800" spc="-25" dirty="0"/>
              <a:t>Overview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6412991" y="2084832"/>
            <a:ext cx="4749165" cy="0"/>
          </a:xfrm>
          <a:custGeom>
            <a:avLst/>
            <a:gdLst/>
            <a:ahLst/>
            <a:cxnLst/>
            <a:rect l="l" t="t" r="r" b="b"/>
            <a:pathLst>
              <a:path w="4749165">
                <a:moveTo>
                  <a:pt x="0" y="0"/>
                </a:moveTo>
                <a:lnTo>
                  <a:pt x="4748784" y="0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3160"/>
            <a:ext cx="6095999" cy="43946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675670"/>
            <a:ext cx="5182323" cy="43821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6236" y="1049858"/>
            <a:ext cx="339597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/>
              <a:t>User</a:t>
            </a:r>
            <a:r>
              <a:rPr sz="3600" spc="-150" dirty="0"/>
              <a:t> </a:t>
            </a:r>
            <a:r>
              <a:rPr sz="3600" spc="-40" dirty="0"/>
              <a:t>Engagement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5672" y="1807464"/>
            <a:ext cx="9954768" cy="20787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65047" y="3914597"/>
            <a:ext cx="3298825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245" marR="5080" indent="-17018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3515" algn="l"/>
              </a:tabLst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most</a:t>
            </a: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active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(e.g., 	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18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US" sz="1800" b="1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800" b="1" dirty="0" smtClean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800" b="1" spc="-4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 smtClean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US" sz="1800" b="1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800" b="1" dirty="0" smtClean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800" b="1" spc="-3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b="1" dirty="0" smtClean="0">
                <a:solidFill>
                  <a:srgbClr val="FFFFFF"/>
                </a:solidFill>
                <a:latin typeface="Arial"/>
                <a:cs typeface="Arial"/>
              </a:rPr>
              <a:t>24948</a:t>
            </a:r>
            <a:r>
              <a:rPr sz="1800" b="1" dirty="0" smtClean="0">
                <a:solidFill>
                  <a:srgbClr val="FFFFFF"/>
                </a:solidFill>
                <a:latin typeface="Arial"/>
                <a:cs typeface="Arial"/>
              </a:rPr>
              <a:t>...)</a:t>
            </a:r>
            <a:r>
              <a:rPr sz="1800" b="1" spc="-3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b="1" dirty="0" smtClean="0">
                <a:solidFill>
                  <a:srgbClr val="FFFFFF"/>
                </a:solidFill>
                <a:latin typeface="Arial"/>
                <a:cs typeface="Arial"/>
              </a:rPr>
              <a:t>highest</a:t>
            </a:r>
            <a:r>
              <a:rPr sz="1800" b="1" spc="-4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18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 smtClean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lang="en-US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 smtClean="0">
                <a:solidFill>
                  <a:srgbClr val="FFFFFF"/>
                </a:solidFill>
                <a:latin typeface="Arial"/>
                <a:cs typeface="Arial"/>
              </a:rPr>
              <a:t>sessions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183515" marR="248285" indent="-1714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3515" algn="l"/>
              </a:tabLst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frequently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initiate</a:t>
            </a: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app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internet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usage,</a:t>
            </a: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possibly</a:t>
            </a:r>
            <a:r>
              <a:rPr sz="1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indicating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r>
              <a:rPr sz="18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engagement</a:t>
            </a:r>
            <a:r>
              <a:rPr sz="18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dependency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1290" y="3914597"/>
            <a:ext cx="2901315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marR="5080" indent="-17081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2880" algn="l"/>
              </a:tabLst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1428218...</a:t>
            </a: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535152...</a:t>
            </a:r>
            <a:r>
              <a:rPr sz="18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spend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most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per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session.</a:t>
            </a:r>
            <a:endParaRPr sz="1800">
              <a:latin typeface="Arial"/>
              <a:cs typeface="Arial"/>
            </a:endParaRPr>
          </a:p>
          <a:p>
            <a:pPr marL="182880" marR="57150" indent="-17081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82880" algn="l"/>
              </a:tabLst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sz="1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may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engaged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long-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form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(e.g.,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streaming,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gaming,</a:t>
            </a:r>
            <a:r>
              <a:rPr sz="18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video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calls).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66913" y="3944873"/>
            <a:ext cx="2827020" cy="1978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4150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6540899...,</a:t>
            </a:r>
            <a:endParaRPr sz="16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6890594...,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7708059...</a:t>
            </a:r>
            <a:endParaRPr sz="16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consume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most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1600">
              <a:latin typeface="Arial"/>
              <a:cs typeface="Arial"/>
            </a:endParaRPr>
          </a:p>
          <a:p>
            <a:pPr marL="182880" marR="5080" indent="-170815">
              <a:lnSpc>
                <a:spcPct val="100000"/>
              </a:lnSpc>
              <a:buFont typeface="Arial"/>
              <a:buChar char="•"/>
              <a:tabLst>
                <a:tab pos="182880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total traffic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could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driven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data-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heavy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activities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HD 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video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streaming,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downloads,</a:t>
            </a:r>
            <a:r>
              <a:rPr sz="16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syncing.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5517" y="983741"/>
            <a:ext cx="6619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latin typeface="Arial"/>
                <a:cs typeface="Arial"/>
              </a:rPr>
              <a:t>Engagement</a:t>
            </a:r>
            <a:r>
              <a:rPr sz="3600" spc="-175" dirty="0">
                <a:latin typeface="Arial"/>
                <a:cs typeface="Arial"/>
              </a:rPr>
              <a:t> </a:t>
            </a:r>
            <a:r>
              <a:rPr sz="3600" spc="-45" dirty="0">
                <a:latin typeface="Arial"/>
                <a:cs typeface="Arial"/>
              </a:rPr>
              <a:t>Clustering</a:t>
            </a:r>
            <a:r>
              <a:rPr sz="3600" spc="-190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Insight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719" y="2118360"/>
            <a:ext cx="4023359" cy="31607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98389" y="1991105"/>
            <a:ext cx="5594350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Insights:-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Three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distinct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segments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(Clusters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0,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2)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visible: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 (Orange,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top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right):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Highest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traffic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longest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duration.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Represents</a:t>
            </a:r>
            <a:r>
              <a:rPr sz="1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highly</a:t>
            </a:r>
            <a:r>
              <a:rPr sz="1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engaged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power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users—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likely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heavy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 streamers,</a:t>
            </a:r>
            <a:r>
              <a:rPr sz="1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gamers,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users.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(Green,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bottom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left):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Low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traffic</a:t>
            </a:r>
            <a:r>
              <a:rPr sz="1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short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duration.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Represents</a:t>
            </a:r>
            <a:r>
              <a:rPr sz="1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low-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engagement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users—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likely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casual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infrequent</a:t>
            </a:r>
            <a:r>
              <a:rPr sz="1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users.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(Blue,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middle):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Moderate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engagement—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higher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than Cluster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0,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high as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Could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regular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who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moderate</a:t>
            </a:r>
            <a:r>
              <a:rPr sz="1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tasks.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5517" y="983741"/>
            <a:ext cx="3525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Arial"/>
                <a:cs typeface="Arial"/>
              </a:rPr>
              <a:t>User</a:t>
            </a:r>
            <a:r>
              <a:rPr sz="3600" spc="-225" dirty="0">
                <a:latin typeface="Arial"/>
                <a:cs typeface="Arial"/>
              </a:rPr>
              <a:t> </a:t>
            </a:r>
            <a:r>
              <a:rPr sz="3600" spc="-40" dirty="0">
                <a:latin typeface="Arial"/>
                <a:cs typeface="Arial"/>
              </a:rPr>
              <a:t>Experience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189" y="4611751"/>
            <a:ext cx="4348480" cy="1091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6545" marR="114935" indent="-284480" algn="just">
              <a:lnSpc>
                <a:spcPct val="100000"/>
              </a:lnSpc>
              <a:spcBef>
                <a:spcPts val="90"/>
              </a:spcBef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Handsets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top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likely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better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performing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or 	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stronger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areas,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resulting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higher 	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throughput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(faster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transfer).</a:t>
            </a:r>
            <a:endParaRPr sz="1400">
              <a:latin typeface="Arial"/>
              <a:cs typeface="Arial"/>
            </a:endParaRPr>
          </a:p>
          <a:p>
            <a:pPr marL="296545" marR="5080" indent="-284480" algn="just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Low-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throughput</a:t>
            </a:r>
            <a:r>
              <a:rPr sz="14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devices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may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slower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speeds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or 	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issues.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62496" y="4763261"/>
            <a:ext cx="4622165" cy="878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marR="139065" indent="-287020">
              <a:lnSpc>
                <a:spcPct val="100000"/>
              </a:lnSpc>
              <a:spcBef>
                <a:spcPts val="90"/>
              </a:spcBef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Higher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TCP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retransmission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usually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indicates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network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problems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signal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loss,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delays,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hardware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issues.</a:t>
            </a:r>
            <a:endParaRPr sz="14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Handsets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higher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may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unstable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poor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conditions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often.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67" y="2017776"/>
            <a:ext cx="4710377" cy="25237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344" y="2017776"/>
            <a:ext cx="5007632" cy="25237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95"/>
              </a:spcBef>
            </a:pPr>
            <a:r>
              <a:rPr sz="4300" b="0" spc="-50" dirty="0">
                <a:latin typeface="Times New Roman"/>
                <a:cs typeface="Times New Roman"/>
              </a:rPr>
              <a:t>Experience</a:t>
            </a:r>
            <a:r>
              <a:rPr sz="4300" b="0" spc="-190" dirty="0">
                <a:latin typeface="Times New Roman"/>
                <a:cs typeface="Times New Roman"/>
              </a:rPr>
              <a:t> </a:t>
            </a:r>
            <a:r>
              <a:rPr sz="4300" b="0" spc="-30" dirty="0">
                <a:latin typeface="Times New Roman"/>
                <a:cs typeface="Times New Roman"/>
              </a:rPr>
              <a:t>Score</a:t>
            </a:r>
            <a:r>
              <a:rPr sz="4300" b="0" spc="-229" dirty="0">
                <a:latin typeface="Times New Roman"/>
                <a:cs typeface="Times New Roman"/>
              </a:rPr>
              <a:t> </a:t>
            </a:r>
            <a:r>
              <a:rPr sz="4300" b="0" spc="-10" dirty="0">
                <a:latin typeface="Times New Roman"/>
                <a:cs typeface="Times New Roman"/>
              </a:rPr>
              <a:t>Summary</a:t>
            </a:r>
            <a:endParaRPr sz="4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9681" y="2044445"/>
            <a:ext cx="4449445" cy="35477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insight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65"/>
              </a:spcBef>
            </a:pPr>
            <a:endParaRPr sz="1600" dirty="0">
              <a:latin typeface="Arial"/>
              <a:cs typeface="Arial"/>
            </a:endParaRPr>
          </a:p>
          <a:p>
            <a:pPr marL="12700" marR="394970" indent="125095">
              <a:lnSpc>
                <a:spcPct val="100000"/>
              </a:lnSpc>
              <a:buChar char="-"/>
              <a:tabLst>
                <a:tab pos="137795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n-US" sz="1600" b="1" dirty="0" smtClean="0">
                <a:solidFill>
                  <a:srgbClr val="FFFFFF"/>
                </a:solidFill>
                <a:latin typeface="Arial"/>
                <a:cs typeface="Arial"/>
              </a:rPr>
              <a:t>Pink</a:t>
            </a:r>
            <a:r>
              <a:rPr sz="1600" b="1" dirty="0" smtClean="0">
                <a:solidFill>
                  <a:srgbClr val="FFFFFF"/>
                </a:solidFill>
                <a:latin typeface="Arial"/>
                <a:cs typeface="Arial"/>
              </a:rPr>
              <a:t>):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Exhibits</a:t>
            </a:r>
            <a:r>
              <a:rPr sz="16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higher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RTT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lower</a:t>
            </a:r>
            <a:r>
              <a:rPr sz="16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throughput,</a:t>
            </a:r>
            <a:r>
              <a:rPr sz="1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indicating</a:t>
            </a:r>
            <a:r>
              <a:rPr sz="1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poor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performance.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5"/>
              </a:spcBef>
              <a:buClr>
                <a:srgbClr val="FFFFFF"/>
              </a:buClr>
              <a:buFont typeface="Arial"/>
              <a:buChar char="-"/>
            </a:pPr>
            <a:endParaRPr sz="1600" b="1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600" b="1" dirty="0" smtClean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1600" b="1" spc="-4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6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n-US" sz="1600" b="1" dirty="0" smtClean="0">
                <a:solidFill>
                  <a:srgbClr val="FFFFFF"/>
                </a:solidFill>
                <a:latin typeface="Arial"/>
                <a:cs typeface="Arial"/>
              </a:rPr>
              <a:t>Purple</a:t>
            </a:r>
            <a:r>
              <a:rPr sz="1600" b="1" dirty="0" smtClean="0">
                <a:solidFill>
                  <a:srgbClr val="FFFFFF"/>
                </a:solidFill>
                <a:latin typeface="Arial"/>
                <a:cs typeface="Arial"/>
              </a:rPr>
              <a:t>):</a:t>
            </a:r>
            <a:r>
              <a:rPr sz="1600" b="1" spc="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Displays</a:t>
            </a:r>
            <a:r>
              <a:rPr sz="16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moderate</a:t>
            </a:r>
            <a:r>
              <a:rPr sz="1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RTT</a:t>
            </a:r>
            <a:r>
              <a:rPr sz="16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higher</a:t>
            </a:r>
            <a:r>
              <a:rPr sz="16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throughput,</a:t>
            </a:r>
            <a:r>
              <a:rPr sz="16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signifying</a:t>
            </a:r>
            <a:r>
              <a:rPr sz="16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better performance</a:t>
            </a:r>
            <a:r>
              <a:rPr sz="1600" b="1" spc="-10" dirty="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 b="1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600" dirty="0">
              <a:latin typeface="Arial"/>
              <a:cs typeface="Arial"/>
            </a:endParaRPr>
          </a:p>
          <a:p>
            <a:pPr marL="12700" marR="427355" indent="125095">
              <a:lnSpc>
                <a:spcPct val="100000"/>
              </a:lnSpc>
              <a:spcBef>
                <a:spcPts val="5"/>
              </a:spcBef>
              <a:buChar char="-"/>
              <a:tabLst>
                <a:tab pos="137795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 smtClean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n-US" sz="1600" b="1" dirty="0" smtClean="0">
                <a:solidFill>
                  <a:srgbClr val="FFFFFF"/>
                </a:solidFill>
                <a:latin typeface="Arial"/>
                <a:cs typeface="Arial"/>
              </a:rPr>
              <a:t>Black</a:t>
            </a:r>
            <a:r>
              <a:rPr sz="1600" b="1" dirty="0" smtClean="0">
                <a:solidFill>
                  <a:srgbClr val="FFFFFF"/>
                </a:solidFill>
                <a:latin typeface="Arial"/>
                <a:cs typeface="Arial"/>
              </a:rPr>
              <a:t>):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lowest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RTT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moderate</a:t>
            </a:r>
            <a:r>
              <a:rPr sz="16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throughput,</a:t>
            </a:r>
            <a:r>
              <a:rPr sz="16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reflecting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average performance.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52600"/>
            <a:ext cx="5943600" cy="43020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FF"/>
      </a:dk1>
      <a:lt1>
        <a:srgbClr val="FFFFFF"/>
      </a:lt1>
      <a:dk2>
        <a:srgbClr val="FFFFFF"/>
      </a:dk2>
      <a:lt2>
        <a:srgbClr val="FF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1130</Words>
  <Application>Microsoft Office PowerPoint</Application>
  <PresentationFormat>Widescreen</PresentationFormat>
  <Paragraphs>151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Times New Roman</vt:lpstr>
      <vt:lpstr>Wingdings</vt:lpstr>
      <vt:lpstr>Office Theme</vt:lpstr>
      <vt:lpstr>Retrospect</vt:lpstr>
      <vt:lpstr>NEXTHIKES IT SOLUTIONS User Analytics in the T elecommunication Industry.</vt:lpstr>
      <vt:lpstr>PowerPoint Presentation</vt:lpstr>
      <vt:lpstr>Project Overview</vt:lpstr>
      <vt:lpstr>Data Analysis</vt:lpstr>
      <vt:lpstr>Customer Overview</vt:lpstr>
      <vt:lpstr>User Engagement</vt:lpstr>
      <vt:lpstr>Engagement Clustering Insight</vt:lpstr>
      <vt:lpstr>User Experience</vt:lpstr>
      <vt:lpstr>Experience Score Summary</vt:lpstr>
      <vt:lpstr>Satisfaction Score</vt:lpstr>
      <vt:lpstr>Model Accuracy</vt:lpstr>
      <vt:lpstr>Satisfaction Clustering</vt:lpstr>
      <vt:lpstr>Top 10 Satisfied Customer</vt:lpstr>
      <vt:lpstr>Business Recommendation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Analytics in the Telecommunication Industry</dc:title>
  <dc:creator>HP</dc:creator>
  <cp:lastModifiedBy>HP</cp:lastModifiedBy>
  <cp:revision>7</cp:revision>
  <dcterms:created xsi:type="dcterms:W3CDTF">2025-04-24T15:29:01Z</dcterms:created>
  <dcterms:modified xsi:type="dcterms:W3CDTF">2025-04-24T16:30:54Z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2025-04-24T00:00:00Z</vt:filetime>
  </property>
  <property fmtid="{D5CDD505-2E9C-101B-9397-08002B2CF9AE}" pid="5" name="Producer">
    <vt:lpwstr>www.ilovepdf.com</vt:lpwstr>
  </property>
</Properties>
</file>