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0"/>
  </p:notesMasterIdLst>
  <p:handoutMasterIdLst>
    <p:handoutMasterId r:id="rId21"/>
  </p:handoutMasterIdLst>
  <p:sldIdLst>
    <p:sldId id="256" r:id="rId5"/>
    <p:sldId id="257" r:id="rId6"/>
    <p:sldId id="260" r:id="rId7"/>
    <p:sldId id="258" r:id="rId8"/>
    <p:sldId id="261" r:id="rId9"/>
    <p:sldId id="262" r:id="rId10"/>
    <p:sldId id="283" r:id="rId11"/>
    <p:sldId id="264" r:id="rId12"/>
    <p:sldId id="266" r:id="rId13"/>
    <p:sldId id="284" r:id="rId14"/>
    <p:sldId id="286" r:id="rId15"/>
    <p:sldId id="267" r:id="rId16"/>
    <p:sldId id="269" r:id="rId17"/>
    <p:sldId id="285" r:id="rId18"/>
    <p:sldId id="28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6/25/2025</a:t>
            </a:fld>
            <a:endParaRPr lang="en-US" dirty="0"/>
          </a:p>
        </p:txBody>
      </p:sp>
      <p:sp>
        <p:nvSpPr>
          <p:cNvPr id="4" name="Footer Placeholder 3">
            <a:extLst>
              <a:ext uri="{FF2B5EF4-FFF2-40B4-BE49-F238E27FC236}">
                <a16:creationId xmlns:a16="http://schemas.microsoft.com/office/drawing/2014/main" xmlns=""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6/25/2025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xmlns=""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xmlns=""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xmlns=""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xmlns=""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xmlns=""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xmlns=""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xmlns=""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xmlns=""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xmlns=""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xmlns=""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xmlns=""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xmlns=""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xmlns=""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xmlns=""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xmlns=""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smtClean="0"/>
              <a:t>Click to edit Master subtitle style</a:t>
            </a:r>
            <a:endParaRPr lang="en-US" noProof="0"/>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xmlns=""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1" name="Content Placeholder 3">
            <a:extLst>
              <a:ext uri="{FF2B5EF4-FFF2-40B4-BE49-F238E27FC236}">
                <a16:creationId xmlns:a16="http://schemas.microsoft.com/office/drawing/2014/main" xmlns=""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xmlns=""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1" name="Picture Placeholder 8">
            <a:extLst>
              <a:ext uri="{FF2B5EF4-FFF2-40B4-BE49-F238E27FC236}">
                <a16:creationId xmlns:a16="http://schemas.microsoft.com/office/drawing/2014/main" xmlns=""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2" name="Picture Placeholder 8">
            <a:extLst>
              <a:ext uri="{FF2B5EF4-FFF2-40B4-BE49-F238E27FC236}">
                <a16:creationId xmlns:a16="http://schemas.microsoft.com/office/drawing/2014/main" xmlns=""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3" name="Picture Placeholder 8">
            <a:extLst>
              <a:ext uri="{FF2B5EF4-FFF2-40B4-BE49-F238E27FC236}">
                <a16:creationId xmlns:a16="http://schemas.microsoft.com/office/drawing/2014/main" xmlns=""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4" name="Picture Placeholder 8">
            <a:extLst>
              <a:ext uri="{FF2B5EF4-FFF2-40B4-BE49-F238E27FC236}">
                <a16:creationId xmlns:a16="http://schemas.microsoft.com/office/drawing/2014/main" xmlns=""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6" name="Text Placeholder 22">
            <a:extLst>
              <a:ext uri="{FF2B5EF4-FFF2-40B4-BE49-F238E27FC236}">
                <a16:creationId xmlns:a16="http://schemas.microsoft.com/office/drawing/2014/main" xmlns=""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27" name="Text Placeholder 22">
            <a:extLst>
              <a:ext uri="{FF2B5EF4-FFF2-40B4-BE49-F238E27FC236}">
                <a16:creationId xmlns:a16="http://schemas.microsoft.com/office/drawing/2014/main" xmlns=""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28" name="Text Placeholder 22">
            <a:extLst>
              <a:ext uri="{FF2B5EF4-FFF2-40B4-BE49-F238E27FC236}">
                <a16:creationId xmlns:a16="http://schemas.microsoft.com/office/drawing/2014/main" xmlns=""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29" name="Text Placeholder 22">
            <a:extLst>
              <a:ext uri="{FF2B5EF4-FFF2-40B4-BE49-F238E27FC236}">
                <a16:creationId xmlns:a16="http://schemas.microsoft.com/office/drawing/2014/main" xmlns=""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0" name="Text Placeholder 22">
            <a:extLst>
              <a:ext uri="{FF2B5EF4-FFF2-40B4-BE49-F238E27FC236}">
                <a16:creationId xmlns:a16="http://schemas.microsoft.com/office/drawing/2014/main" xmlns=""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cxnSp>
        <p:nvCxnSpPr>
          <p:cNvPr id="7" name="Straight Connector 6">
            <a:extLst>
              <a:ext uri="{FF2B5EF4-FFF2-40B4-BE49-F238E27FC236}">
                <a16:creationId xmlns:a16="http://schemas.microsoft.com/office/drawing/2014/main" xmlns=""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xmlns=""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xmlns=""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xmlns=""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xmlns=""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xmlns=""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xmlns=""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7" name="Text Placeholder 22">
            <a:extLst>
              <a:ext uri="{FF2B5EF4-FFF2-40B4-BE49-F238E27FC236}">
                <a16:creationId xmlns:a16="http://schemas.microsoft.com/office/drawing/2014/main" xmlns=""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xmlns=""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xmlns=""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xmlns=""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
        <p:nvSpPr>
          <p:cNvPr id="21" name="Text Placeholder 3">
            <a:extLst>
              <a:ext uri="{FF2B5EF4-FFF2-40B4-BE49-F238E27FC236}">
                <a16:creationId xmlns:a16="http://schemas.microsoft.com/office/drawing/2014/main" xmlns=""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xmlns=""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xmlns=""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22" name="Content Placeholder 2">
            <a:extLst>
              <a:ext uri="{FF2B5EF4-FFF2-40B4-BE49-F238E27FC236}">
                <a16:creationId xmlns:a16="http://schemas.microsoft.com/office/drawing/2014/main" xmlns=""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xmlns=""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xmlns=""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xmlns=""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xmlns=""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xmlns=""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xmlns=""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xmlns=""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xmlns=""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xmlns=""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xmlns=""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xmlns=""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xmlns=""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xmlns=""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xmlns=""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xmlns=""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xmlns=""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xmlns=""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xmlns=""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xmlns=""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xmlns=""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xmlns=""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xmlns=""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xmlns=""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xmlns=""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xmlns=""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xmlns=""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xmlns=""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xmlns=""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xmlns=""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xmlns=""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xmlns=""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xmlns=""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xmlns=""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xmlns=""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xmlns=""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xmlns=""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xmlns=""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xmlns=""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xmlns=""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Click to edit Master text styles</a:t>
            </a:r>
          </a:p>
        </p:txBody>
      </p:sp>
      <p:sp>
        <p:nvSpPr>
          <p:cNvPr id="22" name="Slide Number Placeholder 4">
            <a:extLst>
              <a:ext uri="{FF2B5EF4-FFF2-40B4-BE49-F238E27FC236}">
                <a16:creationId xmlns:a16="http://schemas.microsoft.com/office/drawing/2014/main" xmlns=""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xmlns=""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xmlns=""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xmlns=""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xmlns=""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xmlns=""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xmlns=""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xmlns=""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xmlns=""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xmlns=""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xmlns=""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xmlns=""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xmlns=""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xmlns=""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xmlns=""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Click to edit Master text styles</a:t>
            </a:r>
          </a:p>
        </p:txBody>
      </p:sp>
      <p:sp>
        <p:nvSpPr>
          <p:cNvPr id="35" name="Slide Number Placeholder 4">
            <a:extLst>
              <a:ext uri="{FF2B5EF4-FFF2-40B4-BE49-F238E27FC236}">
                <a16:creationId xmlns:a16="http://schemas.microsoft.com/office/drawing/2014/main" xmlns=""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xmlns=""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xmlns=""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xmlns=""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xmlns=""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xmlns=""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xmlns=""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xmlns=""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xmlns=""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a:p>
            <a:pPr lvl="1"/>
            <a:r>
              <a:rPr lang="en-US" noProof="0" smtClean="0"/>
              <a:t>Second level</a:t>
            </a:r>
          </a:p>
          <a:p>
            <a:pPr lvl="2"/>
            <a:r>
              <a:rPr lang="en-US" noProof="0" smtClean="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xmlns=""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smtClean="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xmlns=""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xmlns=""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xmlns=""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xmlns=""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xmlns=""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xmlns=""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xmlns=""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xmlns=""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xmlns=""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xmlns=""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xmlns=""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xmlns=""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xmlns=""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xmlns=""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6" name="Text Placeholder 4">
            <a:extLst>
              <a:ext uri="{FF2B5EF4-FFF2-40B4-BE49-F238E27FC236}">
                <a16:creationId xmlns:a16="http://schemas.microsoft.com/office/drawing/2014/main" xmlns=""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7" name="Content Placeholder 3">
            <a:extLst>
              <a:ext uri="{FF2B5EF4-FFF2-40B4-BE49-F238E27FC236}">
                <a16:creationId xmlns:a16="http://schemas.microsoft.com/office/drawing/2014/main" xmlns=""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8" name="Content Placeholder 5">
            <a:extLst>
              <a:ext uri="{FF2B5EF4-FFF2-40B4-BE49-F238E27FC236}">
                <a16:creationId xmlns:a16="http://schemas.microsoft.com/office/drawing/2014/main" xmlns=""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xmlns=""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Slide Number Placeholder 5">
            <a:extLst>
              <a:ext uri="{FF2B5EF4-FFF2-40B4-BE49-F238E27FC236}">
                <a16:creationId xmlns:a16="http://schemas.microsoft.com/office/drawing/2014/main" xmlns=""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xmlns=""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xmlns=""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xmlns=""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xmlns=""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xmlns=""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xmlns=""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xmlns=""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xmlns=""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xmlns=""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xmlns=""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xmlns=""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xmlns=""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xmlns=""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xmlns=""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2BE5BF-9922-45FB-8F3F-4446D40A051B}"/>
              </a:ext>
            </a:extLst>
          </p:cNvPr>
          <p:cNvSpPr>
            <a:spLocks noGrp="1"/>
          </p:cNvSpPr>
          <p:nvPr>
            <p:ph type="ctrTitle"/>
          </p:nvPr>
        </p:nvSpPr>
        <p:spPr>
          <a:xfrm>
            <a:off x="3495584" y="1068946"/>
            <a:ext cx="7077456" cy="960506"/>
          </a:xfrm>
        </p:spPr>
        <p:txBody>
          <a:bodyPr/>
          <a:lstStyle/>
          <a:p>
            <a:r>
              <a:rPr lang="en-US" sz="4400" u="sng" dirty="0" smtClean="0">
                <a:solidFill>
                  <a:schemeClr val="bg1"/>
                </a:solidFill>
              </a:rPr>
              <a:t>NEXTHIKES IT SOLUTIONS</a:t>
            </a:r>
            <a:endParaRPr lang="en-US" sz="4400" u="sng" dirty="0">
              <a:solidFill>
                <a:schemeClr val="bg1"/>
              </a:solidFill>
            </a:endParaRPr>
          </a:p>
        </p:txBody>
      </p:sp>
      <p:sp>
        <p:nvSpPr>
          <p:cNvPr id="3" name="Subtitle 2">
            <a:extLst>
              <a:ext uri="{FF2B5EF4-FFF2-40B4-BE49-F238E27FC236}">
                <a16:creationId xmlns:a16="http://schemas.microsoft.com/office/drawing/2014/main" xmlns="" id="{0D537F64-4C96-4AA8-BB21-E8053A3186DD}"/>
              </a:ext>
            </a:extLst>
          </p:cNvPr>
          <p:cNvSpPr>
            <a:spLocks noGrp="1"/>
          </p:cNvSpPr>
          <p:nvPr>
            <p:ph type="subTitle" idx="1"/>
          </p:nvPr>
        </p:nvSpPr>
        <p:spPr>
          <a:xfrm>
            <a:off x="3405431" y="3270848"/>
            <a:ext cx="7077456" cy="868680"/>
          </a:xfrm>
        </p:spPr>
        <p:txBody>
          <a:bodyPr>
            <a:normAutofit/>
          </a:bodyPr>
          <a:lstStyle/>
          <a:p>
            <a:pPr marL="0" indent="0">
              <a:buNone/>
            </a:pPr>
            <a:r>
              <a:rPr lang="en-US" sz="2000" b="1" u="sng" dirty="0" smtClean="0"/>
              <a:t>SALES FORECASTING ACROSS MULTIPLE RETAIL STORES.</a:t>
            </a:r>
            <a:endParaRPr lang="en-US" sz="2000" b="1" u="sng" dirty="0"/>
          </a:p>
        </p:txBody>
      </p:sp>
      <p:sp>
        <p:nvSpPr>
          <p:cNvPr id="4" name="TextBox 3"/>
          <p:cNvSpPr txBox="1"/>
          <p:nvPr/>
        </p:nvSpPr>
        <p:spPr>
          <a:xfrm>
            <a:off x="7753082" y="5602310"/>
            <a:ext cx="3103808" cy="369332"/>
          </a:xfrm>
          <a:prstGeom prst="rect">
            <a:avLst/>
          </a:prstGeom>
          <a:noFill/>
        </p:spPr>
        <p:txBody>
          <a:bodyPr wrap="square" rtlCol="0">
            <a:spAutoFit/>
          </a:bodyPr>
          <a:lstStyle/>
          <a:p>
            <a:r>
              <a:rPr lang="en-US" u="sng" dirty="0" smtClean="0">
                <a:solidFill>
                  <a:schemeClr val="bg1"/>
                </a:solidFill>
              </a:rPr>
              <a:t>BY :- NAMAN SHARMA</a:t>
            </a:r>
            <a:endParaRPr lang="en-IN" u="sng" dirty="0">
              <a:solidFill>
                <a:schemeClr val="bg1"/>
              </a:solidFill>
            </a:endParaRPr>
          </a:p>
        </p:txBody>
      </p:sp>
    </p:spTree>
    <p:extLst>
      <p:ext uri="{BB962C8B-B14F-4D97-AF65-F5344CB8AC3E}">
        <p14:creationId xmlns:p14="http://schemas.microsoft.com/office/powerpoint/2010/main" val="3946934594"/>
      </p:ext>
    </p:extLst>
  </p:cSld>
  <p:clrMapOvr>
    <a:overrideClrMapping bg1="lt1" tx1="dk1" bg2="lt2" tx2="dk2" accent1="accent1" accent2="accent2" accent3="accent3" accent4="accent4" accent5="accent5" accent6="accent6" hlink="hlink" folHlink="folHlink"/>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201323FB-427E-4A8D-B473-AB0657D8D23B}"/>
              </a:ext>
            </a:extLst>
          </p:cNvPr>
          <p:cNvSpPr>
            <a:spLocks noGrp="1"/>
          </p:cNvSpPr>
          <p:nvPr>
            <p:ph type="title"/>
          </p:nvPr>
        </p:nvSpPr>
        <p:spPr>
          <a:xfrm>
            <a:off x="444500" y="542925"/>
            <a:ext cx="1938092" cy="535531"/>
          </a:xfrm>
        </p:spPr>
        <p:txBody>
          <a:bodyPr/>
          <a:lstStyle/>
          <a:p>
            <a:r>
              <a:rPr lang="en-US" u="sng" dirty="0" smtClean="0"/>
              <a:t>ML Model</a:t>
            </a:r>
            <a:endParaRPr lang="en-US" u="sng" dirty="0"/>
          </a:p>
        </p:txBody>
      </p:sp>
      <p:sp>
        <p:nvSpPr>
          <p:cNvPr id="2" name="Slide Number Placeholder 1">
            <a:extLst>
              <a:ext uri="{FF2B5EF4-FFF2-40B4-BE49-F238E27FC236}">
                <a16:creationId xmlns:a16="http://schemas.microsoft.com/office/drawing/2014/main" xmlns="" id="{E4398C1C-6656-4A73-A680-62A81CDC27FD}"/>
              </a:ext>
            </a:extLst>
          </p:cNvPr>
          <p:cNvSpPr>
            <a:spLocks noGrp="1"/>
          </p:cNvSpPr>
          <p:nvPr>
            <p:ph type="sldNum" sz="quarter" idx="12"/>
          </p:nvPr>
        </p:nvSpPr>
        <p:spPr/>
        <p:txBody>
          <a:bodyPr/>
          <a:lstStyle/>
          <a:p>
            <a:fld id="{C263D6C4-4840-40CC-AC84-17E24B3B7BDE}" type="slidenum">
              <a:rPr lang="en-US" smtClean="0"/>
              <a:pPr/>
              <a:t>10</a:t>
            </a:fld>
            <a:endParaRPr lang="en-US" dirty="0"/>
          </a:p>
        </p:txBody>
      </p:sp>
      <p:pic>
        <p:nvPicPr>
          <p:cNvPr id="3" name="Picture 2"/>
          <p:cNvPicPr>
            <a:picLocks noChangeAspect="1"/>
          </p:cNvPicPr>
          <p:nvPr/>
        </p:nvPicPr>
        <p:blipFill>
          <a:blip r:embed="rId2"/>
          <a:stretch>
            <a:fillRect/>
          </a:stretch>
        </p:blipFill>
        <p:spPr>
          <a:xfrm>
            <a:off x="0" y="1275647"/>
            <a:ext cx="5988676" cy="5039428"/>
          </a:xfrm>
          <a:prstGeom prst="rect">
            <a:avLst/>
          </a:prstGeom>
        </p:spPr>
      </p:pic>
      <p:pic>
        <p:nvPicPr>
          <p:cNvPr id="4" name="Picture 3"/>
          <p:cNvPicPr>
            <a:picLocks noChangeAspect="1"/>
          </p:cNvPicPr>
          <p:nvPr/>
        </p:nvPicPr>
        <p:blipFill>
          <a:blip r:embed="rId3"/>
          <a:stretch>
            <a:fillRect/>
          </a:stretch>
        </p:blipFill>
        <p:spPr>
          <a:xfrm>
            <a:off x="6117326" y="1418890"/>
            <a:ext cx="5830114" cy="4572638"/>
          </a:xfrm>
          <a:prstGeom prst="rect">
            <a:avLst/>
          </a:prstGeom>
        </p:spPr>
      </p:pic>
    </p:spTree>
    <p:extLst>
      <p:ext uri="{BB962C8B-B14F-4D97-AF65-F5344CB8AC3E}">
        <p14:creationId xmlns:p14="http://schemas.microsoft.com/office/powerpoint/2010/main" val="332230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3831286" cy="535531"/>
          </a:xfrm>
        </p:spPr>
        <p:txBody>
          <a:bodyPr/>
          <a:lstStyle/>
          <a:p>
            <a:r>
              <a:rPr lang="en-US" u="sng" dirty="0" smtClean="0"/>
              <a:t>Feature Importance</a:t>
            </a:r>
            <a:endParaRPr lang="en-IN" u="sng" dirty="0"/>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11</a:t>
            </a:fld>
            <a:endParaRPr lang="en-US" noProof="0" dirty="0"/>
          </a:p>
        </p:txBody>
      </p:sp>
      <p:pic>
        <p:nvPicPr>
          <p:cNvPr id="4" name="Picture 3"/>
          <p:cNvPicPr>
            <a:picLocks noChangeAspect="1"/>
          </p:cNvPicPr>
          <p:nvPr/>
        </p:nvPicPr>
        <p:blipFill>
          <a:blip r:embed="rId2"/>
          <a:stretch>
            <a:fillRect/>
          </a:stretch>
        </p:blipFill>
        <p:spPr>
          <a:xfrm>
            <a:off x="0" y="1500946"/>
            <a:ext cx="4275786" cy="4391638"/>
          </a:xfrm>
          <a:prstGeom prst="rect">
            <a:avLst/>
          </a:prstGeom>
        </p:spPr>
      </p:pic>
      <p:pic>
        <p:nvPicPr>
          <p:cNvPr id="5" name="Picture 4"/>
          <p:cNvPicPr>
            <a:picLocks noChangeAspect="1"/>
          </p:cNvPicPr>
          <p:nvPr/>
        </p:nvPicPr>
        <p:blipFill>
          <a:blip r:embed="rId3"/>
          <a:stretch>
            <a:fillRect/>
          </a:stretch>
        </p:blipFill>
        <p:spPr>
          <a:xfrm>
            <a:off x="5120706" y="1405683"/>
            <a:ext cx="5582429" cy="4582164"/>
          </a:xfrm>
          <a:prstGeom prst="rect">
            <a:avLst/>
          </a:prstGeom>
        </p:spPr>
      </p:pic>
    </p:spTree>
    <p:extLst>
      <p:ext uri="{BB962C8B-B14F-4D97-AF65-F5344CB8AC3E}">
        <p14:creationId xmlns:p14="http://schemas.microsoft.com/office/powerpoint/2010/main" val="4926761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xmlns="" id="{8EDC7217-2779-44E0-9E6D-3B3879516A1D}"/>
              </a:ext>
            </a:extLst>
          </p:cNvPr>
          <p:cNvSpPr>
            <a:spLocks noGrp="1"/>
          </p:cNvSpPr>
          <p:nvPr>
            <p:ph type="sldNum" sz="quarter" idx="12"/>
          </p:nvPr>
        </p:nvSpPr>
        <p:spPr/>
        <p:txBody>
          <a:bodyPr/>
          <a:lstStyle/>
          <a:p>
            <a:fld id="{C263D6C4-4840-40CC-AC84-17E24B3B7BDE}" type="slidenum">
              <a:rPr lang="en-US" smtClean="0"/>
              <a:pPr/>
              <a:t>12</a:t>
            </a:fld>
            <a:endParaRPr lang="en-US" dirty="0"/>
          </a:p>
        </p:txBody>
      </p:sp>
      <p:pic>
        <p:nvPicPr>
          <p:cNvPr id="4" name="Picture 3"/>
          <p:cNvPicPr>
            <a:picLocks noChangeAspect="1"/>
          </p:cNvPicPr>
          <p:nvPr/>
        </p:nvPicPr>
        <p:blipFill>
          <a:blip r:embed="rId2"/>
          <a:stretch>
            <a:fillRect/>
          </a:stretch>
        </p:blipFill>
        <p:spPr>
          <a:xfrm>
            <a:off x="-656821" y="862885"/>
            <a:ext cx="8293994" cy="5817315"/>
          </a:xfrm>
          <a:prstGeom prst="rect">
            <a:avLst/>
          </a:prstGeom>
        </p:spPr>
      </p:pic>
      <p:pic>
        <p:nvPicPr>
          <p:cNvPr id="5" name="Picture 4"/>
          <p:cNvPicPr>
            <a:picLocks noChangeAspect="1"/>
          </p:cNvPicPr>
          <p:nvPr/>
        </p:nvPicPr>
        <p:blipFill>
          <a:blip r:embed="rId3"/>
          <a:stretch>
            <a:fillRect/>
          </a:stretch>
        </p:blipFill>
        <p:spPr>
          <a:xfrm>
            <a:off x="7778838" y="1147471"/>
            <a:ext cx="5885645" cy="5248141"/>
          </a:xfrm>
          <a:prstGeom prst="rect">
            <a:avLst/>
          </a:prstGeom>
        </p:spPr>
      </p:pic>
      <p:sp>
        <p:nvSpPr>
          <p:cNvPr id="7" name="TextBox 6"/>
          <p:cNvSpPr txBox="1"/>
          <p:nvPr/>
        </p:nvSpPr>
        <p:spPr>
          <a:xfrm>
            <a:off x="231820" y="154546"/>
            <a:ext cx="5550794" cy="523220"/>
          </a:xfrm>
          <a:prstGeom prst="rect">
            <a:avLst/>
          </a:prstGeom>
          <a:noFill/>
        </p:spPr>
        <p:txBody>
          <a:bodyPr wrap="square" rtlCol="0">
            <a:spAutoFit/>
          </a:bodyPr>
          <a:lstStyle/>
          <a:p>
            <a:r>
              <a:rPr lang="en-US" sz="2800" b="1" u="sng" dirty="0" smtClean="0">
                <a:solidFill>
                  <a:srgbClr val="FFFF00"/>
                </a:solidFill>
              </a:rPr>
              <a:t>Time Series Analysis</a:t>
            </a:r>
            <a:endParaRPr lang="en-IN" sz="2800" b="1" u="sng" dirty="0">
              <a:solidFill>
                <a:srgbClr val="FFFF00"/>
              </a:solidFill>
            </a:endParaRPr>
          </a:p>
        </p:txBody>
      </p:sp>
    </p:spTree>
    <p:extLst>
      <p:ext uri="{BB962C8B-B14F-4D97-AF65-F5344CB8AC3E}">
        <p14:creationId xmlns:p14="http://schemas.microsoft.com/office/powerpoint/2010/main" val="9141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0" y="0"/>
            <a:ext cx="5782482" cy="6671256"/>
          </a:xfrm>
          <a:prstGeom prst="rect">
            <a:avLst/>
          </a:prstGeom>
        </p:spPr>
      </p:pic>
      <p:pic>
        <p:nvPicPr>
          <p:cNvPr id="4" name="Picture 3"/>
          <p:cNvPicPr>
            <a:picLocks noChangeAspect="1"/>
          </p:cNvPicPr>
          <p:nvPr/>
        </p:nvPicPr>
        <p:blipFill>
          <a:blip r:embed="rId3"/>
          <a:stretch>
            <a:fillRect/>
          </a:stretch>
        </p:blipFill>
        <p:spPr>
          <a:xfrm>
            <a:off x="5990360" y="1210245"/>
            <a:ext cx="6201640" cy="4334480"/>
          </a:xfrm>
          <a:prstGeom prst="rect">
            <a:avLst/>
          </a:prstGeom>
        </p:spPr>
      </p:pic>
    </p:spTree>
    <p:extLst>
      <p:ext uri="{BB962C8B-B14F-4D97-AF65-F5344CB8AC3E}">
        <p14:creationId xmlns:p14="http://schemas.microsoft.com/office/powerpoint/2010/main" val="429771863"/>
      </p:ext>
    </p:extLst>
  </p:cSld>
  <p:clrMapOvr>
    <a:masterClrMapping/>
  </p:clrMapOvr>
  <p:transition spd="slow">
    <p:wip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98DCA46-603B-4178-8707-30E192CE6B8D}"/>
              </a:ext>
            </a:extLst>
          </p:cNvPr>
          <p:cNvSpPr>
            <a:spLocks noGrp="1"/>
          </p:cNvSpPr>
          <p:nvPr>
            <p:ph type="title"/>
          </p:nvPr>
        </p:nvSpPr>
        <p:spPr>
          <a:xfrm>
            <a:off x="4076342" y="117923"/>
            <a:ext cx="2517641" cy="590931"/>
          </a:xfrm>
        </p:spPr>
        <p:txBody>
          <a:bodyPr/>
          <a:lstStyle/>
          <a:p>
            <a:r>
              <a:rPr lang="en-US" sz="3600" u="sng" dirty="0">
                <a:solidFill>
                  <a:srgbClr val="FFFF00"/>
                </a:solidFill>
              </a:rPr>
              <a:t>a</a:t>
            </a:r>
            <a:r>
              <a:rPr lang="en-US" sz="3600" u="sng" dirty="0" smtClean="0">
                <a:solidFill>
                  <a:srgbClr val="FFFF00"/>
                </a:solidFill>
              </a:rPr>
              <a:t>pp.py</a:t>
            </a:r>
            <a:endParaRPr lang="en-US" sz="3600" u="sng" dirty="0">
              <a:solidFill>
                <a:srgbClr val="FFFF00"/>
              </a:solidFill>
            </a:endParaRPr>
          </a:p>
        </p:txBody>
      </p:sp>
      <p:sp>
        <p:nvSpPr>
          <p:cNvPr id="2" name="Slide Number Placeholder 1">
            <a:extLst>
              <a:ext uri="{FF2B5EF4-FFF2-40B4-BE49-F238E27FC236}">
                <a16:creationId xmlns:a16="http://schemas.microsoft.com/office/drawing/2014/main" xmlns="" id="{6D90B5C6-1CB0-445E-99D1-8E2FE8C59B50}"/>
              </a:ext>
            </a:extLst>
          </p:cNvPr>
          <p:cNvSpPr>
            <a:spLocks noGrp="1"/>
          </p:cNvSpPr>
          <p:nvPr>
            <p:ph type="sldNum" sz="quarter" idx="12"/>
          </p:nvPr>
        </p:nvSpPr>
        <p:spPr/>
        <p:txBody>
          <a:bodyPr/>
          <a:lstStyle/>
          <a:p>
            <a:fld id="{C263D6C4-4840-40CC-AC84-17E24B3B7BDE}" type="slidenum">
              <a:rPr lang="en-US" smtClean="0"/>
              <a:pPr/>
              <a:t>14</a:t>
            </a:fld>
            <a:endParaRPr lang="en-US" dirty="0"/>
          </a:p>
        </p:txBody>
      </p:sp>
      <p:pic>
        <p:nvPicPr>
          <p:cNvPr id="6" name="Picture 5"/>
          <p:cNvPicPr>
            <a:picLocks noChangeAspect="1"/>
          </p:cNvPicPr>
          <p:nvPr/>
        </p:nvPicPr>
        <p:blipFill>
          <a:blip r:embed="rId2"/>
          <a:stretch>
            <a:fillRect/>
          </a:stretch>
        </p:blipFill>
        <p:spPr>
          <a:xfrm>
            <a:off x="0" y="802455"/>
            <a:ext cx="6115904" cy="5877745"/>
          </a:xfrm>
          <a:prstGeom prst="rect">
            <a:avLst/>
          </a:prstGeom>
        </p:spPr>
      </p:pic>
      <p:pic>
        <p:nvPicPr>
          <p:cNvPr id="7" name="Picture 6"/>
          <p:cNvPicPr>
            <a:picLocks noChangeAspect="1"/>
          </p:cNvPicPr>
          <p:nvPr/>
        </p:nvPicPr>
        <p:blipFill>
          <a:blip r:embed="rId3"/>
          <a:stretch>
            <a:fillRect/>
          </a:stretch>
        </p:blipFill>
        <p:spPr>
          <a:xfrm>
            <a:off x="6115904" y="2851962"/>
            <a:ext cx="6076096" cy="1514686"/>
          </a:xfrm>
          <a:prstGeom prst="rect">
            <a:avLst/>
          </a:prstGeom>
        </p:spPr>
      </p:pic>
    </p:spTree>
    <p:extLst>
      <p:ext uri="{BB962C8B-B14F-4D97-AF65-F5344CB8AC3E}">
        <p14:creationId xmlns:p14="http://schemas.microsoft.com/office/powerpoint/2010/main" val="595823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204363" y="3541304"/>
            <a:ext cx="4287366" cy="1243584"/>
          </a:xfrm>
        </p:spPr>
        <p:txBody>
          <a:bodyPr/>
          <a:lstStyle/>
          <a:p>
            <a:r>
              <a:rPr lang="en-US" u="sng" dirty="0" smtClean="0">
                <a:solidFill>
                  <a:srgbClr val="FFFF00"/>
                </a:solidFill>
              </a:rPr>
              <a:t>THANK YOU</a:t>
            </a:r>
            <a:endParaRPr lang="en-IN" u="sng" dirty="0">
              <a:solidFill>
                <a:srgbClr val="FFFF00"/>
              </a:solidFill>
            </a:endParaRPr>
          </a:p>
        </p:txBody>
      </p:sp>
    </p:spTree>
    <p:extLst>
      <p:ext uri="{BB962C8B-B14F-4D97-AF65-F5344CB8AC3E}">
        <p14:creationId xmlns:p14="http://schemas.microsoft.com/office/powerpoint/2010/main" val="254522831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E3BD8413-C238-49D7-A4E1-E8FEF1811A0E}"/>
              </a:ext>
            </a:extLst>
          </p:cNvPr>
          <p:cNvSpPr>
            <a:spLocks noGrp="1"/>
          </p:cNvSpPr>
          <p:nvPr>
            <p:ph type="title"/>
          </p:nvPr>
        </p:nvSpPr>
        <p:spPr>
          <a:xfrm>
            <a:off x="4233418" y="331631"/>
            <a:ext cx="2012836" cy="859055"/>
          </a:xfrm>
        </p:spPr>
        <p:txBody>
          <a:bodyPr>
            <a:normAutofit/>
          </a:bodyPr>
          <a:lstStyle/>
          <a:p>
            <a:r>
              <a:rPr lang="en-US" sz="3600" u="sng" dirty="0" smtClean="0"/>
              <a:t>AGENDA</a:t>
            </a:r>
            <a:endParaRPr lang="en-US" sz="3600" u="sng" dirty="0"/>
          </a:p>
        </p:txBody>
      </p:sp>
      <p:sp>
        <p:nvSpPr>
          <p:cNvPr id="5" name="Text Placeholder 4">
            <a:extLst>
              <a:ext uri="{FF2B5EF4-FFF2-40B4-BE49-F238E27FC236}">
                <a16:creationId xmlns:a16="http://schemas.microsoft.com/office/drawing/2014/main" xmlns="" id="{0A95F4DE-39B7-4CE2-BC1E-8B8AE662A895}"/>
              </a:ext>
            </a:extLst>
          </p:cNvPr>
          <p:cNvSpPr>
            <a:spLocks noGrp="1"/>
          </p:cNvSpPr>
          <p:nvPr>
            <p:ph type="body" idx="1"/>
          </p:nvPr>
        </p:nvSpPr>
        <p:spPr>
          <a:xfrm>
            <a:off x="252300" y="1548040"/>
            <a:ext cx="6803136" cy="5132159"/>
          </a:xfrm>
        </p:spPr>
        <p:txBody>
          <a:bodyPr/>
          <a:lstStyle/>
          <a:p>
            <a:pPr marL="285750" indent="-285750">
              <a:buFont typeface="Arial" panose="020B0604020202020204" pitchFamily="34" charset="0"/>
              <a:buChar char="•"/>
            </a:pPr>
            <a:r>
              <a:rPr lang="en-IN" dirty="0" smtClean="0"/>
              <a:t>PROJECT OVERVIEW.</a:t>
            </a:r>
          </a:p>
          <a:p>
            <a:pPr marL="285750" indent="-285750">
              <a:buFont typeface="Arial" panose="020B0604020202020204" pitchFamily="34" charset="0"/>
              <a:buChar char="•"/>
            </a:pPr>
            <a:r>
              <a:rPr lang="en-IN" dirty="0" smtClean="0"/>
              <a:t>DATA ANALYSIS.</a:t>
            </a:r>
          </a:p>
          <a:p>
            <a:pPr marL="285750" indent="-285750">
              <a:buFont typeface="Arial" panose="020B0604020202020204" pitchFamily="34" charset="0"/>
              <a:buChar char="•"/>
            </a:pPr>
            <a:r>
              <a:rPr lang="en-IN" dirty="0" smtClean="0"/>
              <a:t>EDA .</a:t>
            </a:r>
          </a:p>
          <a:p>
            <a:pPr marL="285750" indent="-285750">
              <a:buFont typeface="Arial" panose="020B0604020202020204" pitchFamily="34" charset="0"/>
              <a:buChar char="•"/>
            </a:pPr>
            <a:r>
              <a:rPr lang="en-IN" dirty="0" smtClean="0"/>
              <a:t>Sales </a:t>
            </a:r>
            <a:r>
              <a:rPr lang="en-IN" dirty="0"/>
              <a:t>before and after </a:t>
            </a:r>
            <a:r>
              <a:rPr lang="en-IN" dirty="0" smtClean="0"/>
              <a:t>holidays. </a:t>
            </a:r>
            <a:endParaRPr lang="en-IN" dirty="0"/>
          </a:p>
          <a:p>
            <a:pPr marL="285750" indent="-285750">
              <a:buFont typeface="Arial" panose="020B0604020202020204" pitchFamily="34" charset="0"/>
              <a:buChar char="•"/>
            </a:pPr>
            <a:r>
              <a:rPr lang="en-IN" dirty="0" smtClean="0"/>
              <a:t>Average </a:t>
            </a:r>
            <a:r>
              <a:rPr lang="en-IN" dirty="0"/>
              <a:t>Month </a:t>
            </a:r>
            <a:r>
              <a:rPr lang="en-IN" dirty="0" smtClean="0"/>
              <a:t>Sale.</a:t>
            </a:r>
          </a:p>
          <a:p>
            <a:pPr marL="285750" indent="-285750">
              <a:buFont typeface="Arial" panose="020B0604020202020204" pitchFamily="34" charset="0"/>
              <a:buChar char="•"/>
            </a:pPr>
            <a:r>
              <a:rPr lang="en-IN" dirty="0" smtClean="0"/>
              <a:t>Correlation </a:t>
            </a:r>
            <a:r>
              <a:rPr lang="en-IN" dirty="0"/>
              <a:t>Between Customer And </a:t>
            </a:r>
            <a:r>
              <a:rPr lang="en-IN" dirty="0" smtClean="0"/>
              <a:t>Sales.</a:t>
            </a:r>
          </a:p>
          <a:p>
            <a:pPr marL="285750" indent="-285750">
              <a:buFont typeface="Arial" panose="020B0604020202020204" pitchFamily="34" charset="0"/>
              <a:buChar char="•"/>
            </a:pPr>
            <a:r>
              <a:rPr lang="en-IN" dirty="0" smtClean="0"/>
              <a:t>Sales </a:t>
            </a:r>
            <a:r>
              <a:rPr lang="en-IN" dirty="0"/>
              <a:t>During </a:t>
            </a:r>
            <a:r>
              <a:rPr lang="en-IN" dirty="0" smtClean="0"/>
              <a:t>Promo </a:t>
            </a:r>
            <a:r>
              <a:rPr lang="en-IN" dirty="0"/>
              <a:t>and Sales During </a:t>
            </a:r>
            <a:r>
              <a:rPr lang="en-IN" dirty="0" smtClean="0"/>
              <a:t>Non-Promo.</a:t>
            </a:r>
          </a:p>
          <a:p>
            <a:pPr marL="285750" indent="-285750">
              <a:buFont typeface="Arial" panose="020B0604020202020204" pitchFamily="34" charset="0"/>
              <a:buChar char="•"/>
            </a:pPr>
            <a:r>
              <a:rPr lang="en-IN" dirty="0" smtClean="0"/>
              <a:t>Sales </a:t>
            </a:r>
            <a:r>
              <a:rPr lang="en-IN" dirty="0"/>
              <a:t>Per Day(Monday - </a:t>
            </a:r>
            <a:r>
              <a:rPr lang="en-IN" dirty="0" smtClean="0"/>
              <a:t>Saturday).</a:t>
            </a:r>
          </a:p>
          <a:p>
            <a:pPr marL="285750" indent="-285750">
              <a:buFont typeface="Arial" panose="020B0604020202020204" pitchFamily="34" charset="0"/>
              <a:buChar char="•"/>
            </a:pPr>
            <a:r>
              <a:rPr lang="en-IN" dirty="0" smtClean="0"/>
              <a:t>ML Model.</a:t>
            </a:r>
          </a:p>
          <a:p>
            <a:pPr marL="285750" indent="-285750">
              <a:buFont typeface="Arial" panose="020B0604020202020204" pitchFamily="34" charset="0"/>
              <a:buChar char="•"/>
            </a:pPr>
            <a:r>
              <a:rPr lang="en-IN" dirty="0" smtClean="0"/>
              <a:t>Feature Importance.</a:t>
            </a:r>
          </a:p>
          <a:p>
            <a:pPr marL="285750" indent="-285750">
              <a:buFont typeface="Arial" panose="020B0604020202020204" pitchFamily="34" charset="0"/>
              <a:buChar char="•"/>
            </a:pPr>
            <a:r>
              <a:rPr lang="en-US" dirty="0" smtClean="0"/>
              <a:t>Time Series.</a:t>
            </a:r>
            <a:endParaRPr lang="en-IN" dirty="0" smtClean="0"/>
          </a:p>
          <a:p>
            <a:pPr marL="285750" indent="-285750">
              <a:buFont typeface="Arial" panose="020B0604020202020204" pitchFamily="34" charset="0"/>
              <a:buChar char="•"/>
            </a:pPr>
            <a:r>
              <a:rPr lang="en-IN" dirty="0" smtClean="0"/>
              <a:t>Deep Learning.</a:t>
            </a:r>
          </a:p>
          <a:p>
            <a:pPr marL="285750" indent="-285750">
              <a:buFont typeface="Arial" panose="020B0604020202020204" pitchFamily="34" charset="0"/>
              <a:buChar char="•"/>
            </a:pPr>
            <a:r>
              <a:rPr lang="en-IN" dirty="0" smtClean="0"/>
              <a:t>app.py.</a:t>
            </a:r>
            <a:endParaRPr lang="en-US" dirty="0"/>
          </a:p>
        </p:txBody>
      </p:sp>
      <p:sp>
        <p:nvSpPr>
          <p:cNvPr id="2" name="Slide Number Placeholder 1">
            <a:extLst>
              <a:ext uri="{FF2B5EF4-FFF2-40B4-BE49-F238E27FC236}">
                <a16:creationId xmlns:a16="http://schemas.microsoft.com/office/drawing/2014/main" xmlns=""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BD179B88-D43C-4A31-9A52-3498E9430782}"/>
              </a:ext>
            </a:extLst>
          </p:cNvPr>
          <p:cNvSpPr>
            <a:spLocks noGrp="1"/>
          </p:cNvSpPr>
          <p:nvPr>
            <p:ph type="title"/>
          </p:nvPr>
        </p:nvSpPr>
        <p:spPr>
          <a:xfrm>
            <a:off x="2866965" y="370268"/>
            <a:ext cx="4950511" cy="859055"/>
          </a:xfrm>
        </p:spPr>
        <p:txBody>
          <a:bodyPr>
            <a:normAutofit/>
          </a:bodyPr>
          <a:lstStyle/>
          <a:p>
            <a:r>
              <a:rPr lang="en-IN" sz="4400" u="sng" dirty="0"/>
              <a:t>Project Overview </a:t>
            </a:r>
            <a:endParaRPr lang="en-US" sz="4400" u="sng" dirty="0"/>
          </a:p>
        </p:txBody>
      </p:sp>
      <p:sp>
        <p:nvSpPr>
          <p:cNvPr id="5" name="Text Placeholder 4">
            <a:extLst>
              <a:ext uri="{FF2B5EF4-FFF2-40B4-BE49-F238E27FC236}">
                <a16:creationId xmlns:a16="http://schemas.microsoft.com/office/drawing/2014/main" xmlns="" id="{DCDDBE65-9AB1-4989-AF86-726591A6A128}"/>
              </a:ext>
            </a:extLst>
          </p:cNvPr>
          <p:cNvSpPr>
            <a:spLocks noGrp="1"/>
          </p:cNvSpPr>
          <p:nvPr>
            <p:ph type="body" idx="1"/>
          </p:nvPr>
        </p:nvSpPr>
        <p:spPr>
          <a:xfrm>
            <a:off x="1283830" y="1805617"/>
            <a:ext cx="7654108" cy="3667903"/>
          </a:xfrm>
        </p:spPr>
        <p:txBody>
          <a:bodyPr>
            <a:normAutofit/>
          </a:bodyPr>
          <a:lstStyle/>
          <a:p>
            <a:r>
              <a:rPr lang="en-US" sz="2800" dirty="0"/>
              <a:t>The main objective of the project was to forecast daily sales for their retail stores across multiple cities up to six weeks in advance. Traditionally, store managers were making sales predictions based on personal judgment and past experience, which often lacked accuracy.</a:t>
            </a:r>
            <a:endParaRPr lang="en-US" sz="2800" dirty="0"/>
          </a:p>
        </p:txBody>
      </p:sp>
      <p:sp>
        <p:nvSpPr>
          <p:cNvPr id="2" name="Slide Number Placeholder 1">
            <a:extLst>
              <a:ext uri="{FF2B5EF4-FFF2-40B4-BE49-F238E27FC236}">
                <a16:creationId xmlns:a16="http://schemas.microsoft.com/office/drawing/2014/main" xmlns="" id="{8B065C75-272B-4BB5-BA23-D80E8654D621}"/>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7875C19A-1AAE-476A-A316-A2CF92D763D3}"/>
              </a:ext>
            </a:extLst>
          </p:cNvPr>
          <p:cNvSpPr>
            <a:spLocks noGrp="1"/>
          </p:cNvSpPr>
          <p:nvPr>
            <p:ph type="title"/>
          </p:nvPr>
        </p:nvSpPr>
        <p:spPr>
          <a:xfrm>
            <a:off x="444500" y="542925"/>
            <a:ext cx="2813855" cy="535531"/>
          </a:xfrm>
        </p:spPr>
        <p:txBody>
          <a:bodyPr/>
          <a:lstStyle/>
          <a:p>
            <a:r>
              <a:rPr lang="en-IN" u="sng" dirty="0"/>
              <a:t>Data Analysis</a:t>
            </a:r>
            <a:endParaRPr lang="en-US" u="sng" dirty="0"/>
          </a:p>
        </p:txBody>
      </p:sp>
      <p:sp>
        <p:nvSpPr>
          <p:cNvPr id="10" name="Text Placeholder 9">
            <a:extLst>
              <a:ext uri="{FF2B5EF4-FFF2-40B4-BE49-F238E27FC236}">
                <a16:creationId xmlns:a16="http://schemas.microsoft.com/office/drawing/2014/main" xmlns="" id="{EF2BC084-E6DB-4DE7-B309-042A85EBA700}"/>
              </a:ext>
            </a:extLst>
          </p:cNvPr>
          <p:cNvSpPr>
            <a:spLocks noGrp="1"/>
          </p:cNvSpPr>
          <p:nvPr>
            <p:ph type="body" sz="quarter" idx="13"/>
          </p:nvPr>
        </p:nvSpPr>
        <p:spPr>
          <a:xfrm>
            <a:off x="444500" y="1625385"/>
            <a:ext cx="3406283" cy="3912529"/>
          </a:xfrm>
        </p:spPr>
        <p:txBody>
          <a:bodyPr/>
          <a:lstStyle/>
          <a:p>
            <a:r>
              <a:rPr lang="en-US" sz="2800" dirty="0"/>
              <a:t>Datasets </a:t>
            </a:r>
            <a:endParaRPr lang="en-US" sz="2800" dirty="0" smtClean="0"/>
          </a:p>
          <a:p>
            <a:r>
              <a:rPr lang="en-US" sz="2800" dirty="0" smtClean="0"/>
              <a:t>Historical </a:t>
            </a:r>
            <a:r>
              <a:rPr lang="en-US" sz="2800" dirty="0"/>
              <a:t>store sales </a:t>
            </a:r>
            <a:endParaRPr lang="en-US" sz="2800" dirty="0" smtClean="0"/>
          </a:p>
          <a:p>
            <a:r>
              <a:rPr lang="en-US" sz="2800" dirty="0" smtClean="0"/>
              <a:t>Promotions</a:t>
            </a:r>
          </a:p>
          <a:p>
            <a:r>
              <a:rPr lang="en-US" sz="2800" dirty="0" smtClean="0"/>
              <a:t> </a:t>
            </a:r>
            <a:r>
              <a:rPr lang="en-US" sz="2800" dirty="0"/>
              <a:t>Holidays </a:t>
            </a:r>
            <a:endParaRPr lang="en-US" sz="2800" dirty="0" smtClean="0"/>
          </a:p>
          <a:p>
            <a:r>
              <a:rPr lang="en-US" sz="2800" dirty="0" smtClean="0"/>
              <a:t>Assortment </a:t>
            </a:r>
          </a:p>
          <a:p>
            <a:r>
              <a:rPr lang="en-US" sz="2800" dirty="0" smtClean="0"/>
              <a:t>Competition</a:t>
            </a:r>
            <a:r>
              <a:rPr lang="en-US" sz="2800" dirty="0"/>
              <a:t>. </a:t>
            </a:r>
            <a:endParaRPr lang="en-US" sz="2800" dirty="0"/>
          </a:p>
        </p:txBody>
      </p:sp>
      <p:sp>
        <p:nvSpPr>
          <p:cNvPr id="2" name="Slide Number Placeholder 1">
            <a:extLst>
              <a:ext uri="{FF2B5EF4-FFF2-40B4-BE49-F238E27FC236}">
                <a16:creationId xmlns:a16="http://schemas.microsoft.com/office/drawing/2014/main" xmlns="" id="{BE9800F6-D571-48C4-8466-12AA1ADB6599}"/>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
        <p:nvSpPr>
          <p:cNvPr id="3" name="TextBox 2"/>
          <p:cNvSpPr txBox="1"/>
          <p:nvPr/>
        </p:nvSpPr>
        <p:spPr>
          <a:xfrm>
            <a:off x="4520486" y="1596490"/>
            <a:ext cx="4018208" cy="3970318"/>
          </a:xfrm>
          <a:prstGeom prst="rect">
            <a:avLst/>
          </a:prstGeom>
          <a:noFill/>
        </p:spPr>
        <p:txBody>
          <a:bodyPr wrap="square" rtlCol="0">
            <a:spAutoFit/>
          </a:bodyPr>
          <a:lstStyle/>
          <a:p>
            <a:r>
              <a:rPr lang="en-US" b="1" u="sng" dirty="0">
                <a:solidFill>
                  <a:srgbClr val="FFFF00"/>
                </a:solidFill>
              </a:rPr>
              <a:t>Key </a:t>
            </a:r>
            <a:r>
              <a:rPr lang="en-US" b="1" u="sng" dirty="0" smtClean="0">
                <a:solidFill>
                  <a:srgbClr val="FFFF00"/>
                </a:solidFill>
              </a:rPr>
              <a:t>Field</a:t>
            </a:r>
          </a:p>
          <a:p>
            <a:endParaRPr lang="en-US" dirty="0">
              <a:solidFill>
                <a:srgbClr val="FFFF00"/>
              </a:solidFill>
            </a:endParaRPr>
          </a:p>
          <a:p>
            <a:r>
              <a:rPr lang="en-US" dirty="0" smtClean="0">
                <a:solidFill>
                  <a:srgbClr val="FFFF00"/>
                </a:solidFill>
              </a:rPr>
              <a:t> </a:t>
            </a:r>
            <a:r>
              <a:rPr lang="en-US" dirty="0">
                <a:solidFill>
                  <a:srgbClr val="FFFF00"/>
                </a:solidFill>
              </a:rPr>
              <a:t>•Sales (Target), Store ID, Date </a:t>
            </a:r>
            <a:endParaRPr lang="en-US" dirty="0" smtClean="0">
              <a:solidFill>
                <a:srgbClr val="FFFF00"/>
              </a:solidFill>
            </a:endParaRPr>
          </a:p>
          <a:p>
            <a:endParaRPr lang="en-US" dirty="0">
              <a:solidFill>
                <a:srgbClr val="FFFF00"/>
              </a:solidFill>
            </a:endParaRPr>
          </a:p>
          <a:p>
            <a:r>
              <a:rPr lang="en-US" dirty="0" smtClean="0">
                <a:solidFill>
                  <a:srgbClr val="FFFF00"/>
                </a:solidFill>
              </a:rPr>
              <a:t>•</a:t>
            </a:r>
            <a:r>
              <a:rPr lang="en-US" dirty="0">
                <a:solidFill>
                  <a:srgbClr val="FFFF00"/>
                </a:solidFill>
              </a:rPr>
              <a:t>Promotions (Promo, Promo2, </a:t>
            </a:r>
            <a:r>
              <a:rPr lang="en-US" dirty="0" smtClean="0">
                <a:solidFill>
                  <a:srgbClr val="FFFF00"/>
                </a:solidFill>
              </a:rPr>
              <a:t>Promo Interval) </a:t>
            </a:r>
          </a:p>
          <a:p>
            <a:endParaRPr lang="en-US" dirty="0">
              <a:solidFill>
                <a:srgbClr val="FFFF00"/>
              </a:solidFill>
            </a:endParaRPr>
          </a:p>
          <a:p>
            <a:r>
              <a:rPr lang="en-US" dirty="0" smtClean="0">
                <a:solidFill>
                  <a:srgbClr val="FFFF00"/>
                </a:solidFill>
              </a:rPr>
              <a:t>•</a:t>
            </a:r>
            <a:r>
              <a:rPr lang="en-US" dirty="0">
                <a:solidFill>
                  <a:srgbClr val="FFFF00"/>
                </a:solidFill>
              </a:rPr>
              <a:t>Holidays </a:t>
            </a:r>
            <a:r>
              <a:rPr lang="en-US" dirty="0" smtClean="0">
                <a:solidFill>
                  <a:srgbClr val="FFFF00"/>
                </a:solidFill>
              </a:rPr>
              <a:t>(State Holiday, School Holiday) </a:t>
            </a:r>
          </a:p>
          <a:p>
            <a:endParaRPr lang="en-US" dirty="0">
              <a:solidFill>
                <a:srgbClr val="FFFF00"/>
              </a:solidFill>
            </a:endParaRPr>
          </a:p>
          <a:p>
            <a:r>
              <a:rPr lang="en-US" dirty="0" smtClean="0">
                <a:solidFill>
                  <a:srgbClr val="FFFF00"/>
                </a:solidFill>
              </a:rPr>
              <a:t>•</a:t>
            </a:r>
            <a:r>
              <a:rPr lang="en-US" dirty="0">
                <a:solidFill>
                  <a:srgbClr val="FFFF00"/>
                </a:solidFill>
              </a:rPr>
              <a:t>Competition Distance &amp; Opening Info </a:t>
            </a:r>
            <a:endParaRPr lang="en-US" dirty="0" smtClean="0">
              <a:solidFill>
                <a:srgbClr val="FFFF00"/>
              </a:solidFill>
            </a:endParaRPr>
          </a:p>
          <a:p>
            <a:endParaRPr lang="en-US" dirty="0">
              <a:solidFill>
                <a:srgbClr val="FFFF00"/>
              </a:solidFill>
            </a:endParaRPr>
          </a:p>
          <a:p>
            <a:r>
              <a:rPr lang="en-US" dirty="0" smtClean="0">
                <a:solidFill>
                  <a:srgbClr val="FFFF00"/>
                </a:solidFill>
              </a:rPr>
              <a:t>•Store Type </a:t>
            </a:r>
            <a:r>
              <a:rPr lang="en-US" dirty="0">
                <a:solidFill>
                  <a:srgbClr val="FFFF00"/>
                </a:solidFill>
              </a:rPr>
              <a:t>&amp; Assortment</a:t>
            </a:r>
            <a:endParaRPr lang="en-IN" dirty="0">
              <a:solidFill>
                <a:srgbClr val="FFFF00"/>
              </a:solidFill>
            </a:endParaRPr>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315E3981-F0D7-482C-A8E0-6A57700BECA7}"/>
              </a:ext>
            </a:extLst>
          </p:cNvPr>
          <p:cNvSpPr>
            <a:spLocks noGrp="1"/>
          </p:cNvSpPr>
          <p:nvPr>
            <p:ph type="title"/>
          </p:nvPr>
        </p:nvSpPr>
        <p:spPr>
          <a:xfrm>
            <a:off x="444500" y="542925"/>
            <a:ext cx="3869923" cy="535531"/>
          </a:xfrm>
        </p:spPr>
        <p:txBody>
          <a:bodyPr/>
          <a:lstStyle/>
          <a:p>
            <a:r>
              <a:rPr lang="en-US" u="sng" dirty="0" smtClean="0"/>
              <a:t>Promo Distribution</a:t>
            </a:r>
            <a:endParaRPr lang="en-US" u="sng" dirty="0"/>
          </a:p>
        </p:txBody>
      </p:sp>
      <p:sp>
        <p:nvSpPr>
          <p:cNvPr id="2" name="Slide Number Placeholder 1">
            <a:extLst>
              <a:ext uri="{FF2B5EF4-FFF2-40B4-BE49-F238E27FC236}">
                <a16:creationId xmlns:a16="http://schemas.microsoft.com/office/drawing/2014/main" xmlns="" id="{520FC4EE-F318-4344-9E3C-B950ADB63865}"/>
              </a:ext>
            </a:extLst>
          </p:cNvPr>
          <p:cNvSpPr>
            <a:spLocks noGrp="1"/>
          </p:cNvSpPr>
          <p:nvPr>
            <p:ph type="sldNum" sz="quarter" idx="12"/>
          </p:nvPr>
        </p:nvSpPr>
        <p:spPr/>
        <p:txBody>
          <a:bodyPr/>
          <a:lstStyle/>
          <a:p>
            <a:fld id="{C263D6C4-4840-40CC-AC84-17E24B3B7BDE}" type="slidenum">
              <a:rPr lang="en-US" smtClean="0"/>
              <a:pPr/>
              <a:t>5</a:t>
            </a:fld>
            <a:endParaRPr lang="en-US" dirty="0"/>
          </a:p>
        </p:txBody>
      </p:sp>
      <p:pic>
        <p:nvPicPr>
          <p:cNvPr id="3" name="Picture 2"/>
          <p:cNvPicPr>
            <a:picLocks noChangeAspect="1"/>
          </p:cNvPicPr>
          <p:nvPr/>
        </p:nvPicPr>
        <p:blipFill>
          <a:blip r:embed="rId2"/>
          <a:stretch>
            <a:fillRect/>
          </a:stretch>
        </p:blipFill>
        <p:spPr>
          <a:xfrm>
            <a:off x="100071" y="1890571"/>
            <a:ext cx="5887272" cy="4277322"/>
          </a:xfrm>
          <a:prstGeom prst="rect">
            <a:avLst/>
          </a:prstGeom>
        </p:spPr>
      </p:pic>
      <p:sp>
        <p:nvSpPr>
          <p:cNvPr id="8" name="Text Placeholder 7">
            <a:extLst>
              <a:ext uri="{FF2B5EF4-FFF2-40B4-BE49-F238E27FC236}">
                <a16:creationId xmlns:a16="http://schemas.microsoft.com/office/drawing/2014/main" xmlns="" id="{47DC4E62-1A34-4F98-A451-214F1808519C}"/>
              </a:ext>
            </a:extLst>
          </p:cNvPr>
          <p:cNvSpPr>
            <a:spLocks noGrp="1"/>
          </p:cNvSpPr>
          <p:nvPr>
            <p:ph type="body" sz="quarter" idx="2"/>
          </p:nvPr>
        </p:nvSpPr>
        <p:spPr/>
        <p:txBody>
          <a:bodyPr/>
          <a:lstStyle/>
          <a:p>
            <a:endParaRPr lang="en-US" dirty="0"/>
          </a:p>
          <a:p>
            <a:endParaRPr lang="en-US" dirty="0"/>
          </a:p>
        </p:txBody>
      </p:sp>
      <p:sp>
        <p:nvSpPr>
          <p:cNvPr id="6" name="Text Placeholder 5">
            <a:extLst>
              <a:ext uri="{FF2B5EF4-FFF2-40B4-BE49-F238E27FC236}">
                <a16:creationId xmlns:a16="http://schemas.microsoft.com/office/drawing/2014/main" xmlns="" id="{000A9570-5EF6-4AFB-9FCA-7C8998E3FEB1}"/>
              </a:ext>
            </a:extLst>
          </p:cNvPr>
          <p:cNvSpPr>
            <a:spLocks noGrp="1"/>
          </p:cNvSpPr>
          <p:nvPr>
            <p:ph type="body" sz="quarter" idx="4"/>
          </p:nvPr>
        </p:nvSpPr>
        <p:spPr>
          <a:xfrm>
            <a:off x="6331772" y="2182119"/>
            <a:ext cx="5183188" cy="3317533"/>
          </a:xfrm>
        </p:spPr>
        <p:txBody>
          <a:bodyPr>
            <a:normAutofit/>
          </a:bodyPr>
          <a:lstStyle/>
          <a:p>
            <a:pPr marL="0" indent="0">
              <a:buNone/>
            </a:pPr>
            <a:r>
              <a:rPr lang="en-US" sz="2400" dirty="0"/>
              <a:t>The </a:t>
            </a:r>
            <a:r>
              <a:rPr lang="en-US" sz="2400" dirty="0" smtClean="0"/>
              <a:t>given plot </a:t>
            </a:r>
            <a:r>
              <a:rPr lang="en-US" sz="2400" dirty="0"/>
              <a:t>shows </a:t>
            </a:r>
            <a:r>
              <a:rPr lang="en-US" sz="2400" dirty="0" smtClean="0"/>
              <a:t>the </a:t>
            </a:r>
            <a:r>
              <a:rPr lang="en-US" sz="2400" dirty="0"/>
              <a:t>distribution of days when promotions were active versus not active in the dataset. If the bars are uneven, it indicates more days without promotions or vice versa. This helps understand how often promotions are run, which can impact sales patterns and customer behavior.</a:t>
            </a:r>
            <a:endParaRPr lang="en-US" sz="2400" dirty="0"/>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315E3981-F0D7-482C-A8E0-6A57700BECA7}"/>
              </a:ext>
            </a:extLst>
          </p:cNvPr>
          <p:cNvSpPr>
            <a:spLocks noGrp="1"/>
          </p:cNvSpPr>
          <p:nvPr>
            <p:ph type="title"/>
          </p:nvPr>
        </p:nvSpPr>
        <p:spPr>
          <a:xfrm>
            <a:off x="125391" y="763623"/>
            <a:ext cx="7009506" cy="706799"/>
          </a:xfrm>
        </p:spPr>
        <p:txBody>
          <a:bodyPr/>
          <a:lstStyle/>
          <a:p>
            <a:r>
              <a:rPr lang="en-US" sz="2800" u="sng" dirty="0"/>
              <a:t>School Holiday Patterns by Day of Week</a:t>
            </a:r>
            <a:br>
              <a:rPr lang="en-US" sz="2800" u="sng" dirty="0"/>
            </a:br>
            <a:endParaRPr lang="en-US" sz="2800" u="sng" dirty="0"/>
          </a:p>
        </p:txBody>
      </p:sp>
      <p:sp>
        <p:nvSpPr>
          <p:cNvPr id="2" name="Slide Number Placeholder 1">
            <a:extLst>
              <a:ext uri="{FF2B5EF4-FFF2-40B4-BE49-F238E27FC236}">
                <a16:creationId xmlns:a16="http://schemas.microsoft.com/office/drawing/2014/main" xmlns="" id="{CC1F11E7-EDE5-4119-BA64-4FC57C285D19}"/>
              </a:ext>
            </a:extLst>
          </p:cNvPr>
          <p:cNvSpPr>
            <a:spLocks noGrp="1"/>
          </p:cNvSpPr>
          <p:nvPr>
            <p:ph type="sldNum" sz="quarter" idx="12"/>
          </p:nvPr>
        </p:nvSpPr>
        <p:spPr/>
        <p:txBody>
          <a:bodyPr/>
          <a:lstStyle/>
          <a:p>
            <a:fld id="{C263D6C4-4840-40CC-AC84-17E24B3B7BDE}" type="slidenum">
              <a:rPr lang="en-US" smtClean="0"/>
              <a:pPr/>
              <a:t>6</a:t>
            </a:fld>
            <a:endParaRPr lang="en-US" dirty="0"/>
          </a:p>
        </p:txBody>
      </p:sp>
      <p:pic>
        <p:nvPicPr>
          <p:cNvPr id="13" name="Picture 12"/>
          <p:cNvPicPr>
            <a:picLocks noChangeAspect="1"/>
          </p:cNvPicPr>
          <p:nvPr/>
        </p:nvPicPr>
        <p:blipFill>
          <a:blip r:embed="rId2"/>
          <a:stretch>
            <a:fillRect/>
          </a:stretch>
        </p:blipFill>
        <p:spPr>
          <a:xfrm>
            <a:off x="125391" y="1652357"/>
            <a:ext cx="5534797" cy="4248743"/>
          </a:xfrm>
          <a:prstGeom prst="rect">
            <a:avLst/>
          </a:prstGeom>
        </p:spPr>
      </p:pic>
      <p:sp>
        <p:nvSpPr>
          <p:cNvPr id="14" name="Rectangle 13"/>
          <p:cNvSpPr/>
          <p:nvPr/>
        </p:nvSpPr>
        <p:spPr>
          <a:xfrm>
            <a:off x="5660188" y="2274838"/>
            <a:ext cx="6096000" cy="2308324"/>
          </a:xfrm>
          <a:prstGeom prst="rect">
            <a:avLst/>
          </a:prstGeom>
        </p:spPr>
        <p:txBody>
          <a:bodyPr>
            <a:spAutoFit/>
          </a:bodyPr>
          <a:lstStyle/>
          <a:p>
            <a:r>
              <a:rPr lang="en-US" b="1" dirty="0">
                <a:solidFill>
                  <a:srgbClr val="FFFF00"/>
                </a:solidFill>
                <a:latin typeface="Helvetica Neue"/>
              </a:rPr>
              <a:t>This plot reveals how school holidays are distributed across the days of the week. Typically, higher counts on certain weekdays with school holidays can indicate when stores might experience altered customer traffic due to holidays. It helps identify if weekends or specific weekdays have more school holidays, which can influence sales and staffing needs.</a:t>
            </a:r>
            <a:endParaRPr lang="en-IN" dirty="0">
              <a:solidFill>
                <a:srgbClr val="FFFF00"/>
              </a:solidFill>
            </a:endParaRPr>
          </a:p>
        </p:txBody>
      </p:sp>
    </p:spTree>
    <p:extLst>
      <p:ext uri="{BB962C8B-B14F-4D97-AF65-F5344CB8AC3E}">
        <p14:creationId xmlns:p14="http://schemas.microsoft.com/office/powerpoint/2010/main" val="3892131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315E3981-F0D7-482C-A8E0-6A57700BECA7}"/>
              </a:ext>
            </a:extLst>
          </p:cNvPr>
          <p:cNvSpPr>
            <a:spLocks noGrp="1"/>
          </p:cNvSpPr>
          <p:nvPr>
            <p:ph type="title"/>
          </p:nvPr>
        </p:nvSpPr>
        <p:spPr>
          <a:xfrm>
            <a:off x="444500" y="542926"/>
            <a:ext cx="2994159" cy="706326"/>
          </a:xfrm>
        </p:spPr>
        <p:txBody>
          <a:bodyPr/>
          <a:lstStyle/>
          <a:p>
            <a:r>
              <a:rPr lang="en-IN" u="sng" dirty="0" smtClean="0"/>
              <a:t>School Holiday</a:t>
            </a:r>
            <a:r>
              <a:rPr lang="en-IN" dirty="0"/>
              <a:t/>
            </a:r>
            <a:br>
              <a:rPr lang="en-IN" dirty="0"/>
            </a:br>
            <a:endParaRPr lang="en-US" dirty="0"/>
          </a:p>
        </p:txBody>
      </p:sp>
      <p:sp>
        <p:nvSpPr>
          <p:cNvPr id="2" name="Slide Number Placeholder 1">
            <a:extLst>
              <a:ext uri="{FF2B5EF4-FFF2-40B4-BE49-F238E27FC236}">
                <a16:creationId xmlns:a16="http://schemas.microsoft.com/office/drawing/2014/main" xmlns="" id="{2F478C69-0A1D-45FF-8600-ED903803FFE1}"/>
              </a:ext>
            </a:extLst>
          </p:cNvPr>
          <p:cNvSpPr>
            <a:spLocks noGrp="1"/>
          </p:cNvSpPr>
          <p:nvPr>
            <p:ph type="sldNum" sz="quarter" idx="12"/>
          </p:nvPr>
        </p:nvSpPr>
        <p:spPr/>
        <p:txBody>
          <a:bodyPr/>
          <a:lstStyle/>
          <a:p>
            <a:fld id="{C263D6C4-4840-40CC-AC84-17E24B3B7BDE}" type="slidenum">
              <a:rPr lang="en-US" smtClean="0"/>
              <a:pPr/>
              <a:t>7</a:t>
            </a:fld>
            <a:endParaRPr lang="en-US" dirty="0"/>
          </a:p>
        </p:txBody>
      </p:sp>
      <p:pic>
        <p:nvPicPr>
          <p:cNvPr id="8" name="Picture 7"/>
          <p:cNvPicPr>
            <a:picLocks noChangeAspect="1"/>
          </p:cNvPicPr>
          <p:nvPr/>
        </p:nvPicPr>
        <p:blipFill>
          <a:blip r:embed="rId2"/>
          <a:stretch>
            <a:fillRect/>
          </a:stretch>
        </p:blipFill>
        <p:spPr>
          <a:xfrm>
            <a:off x="0" y="2110336"/>
            <a:ext cx="6001588" cy="3667637"/>
          </a:xfrm>
          <a:prstGeom prst="rect">
            <a:avLst/>
          </a:prstGeom>
        </p:spPr>
      </p:pic>
      <p:sp>
        <p:nvSpPr>
          <p:cNvPr id="9" name="Rectangle 8"/>
          <p:cNvSpPr/>
          <p:nvPr/>
        </p:nvSpPr>
        <p:spPr>
          <a:xfrm>
            <a:off x="6096000" y="2567885"/>
            <a:ext cx="6096000" cy="2554545"/>
          </a:xfrm>
          <a:prstGeom prst="rect">
            <a:avLst/>
          </a:prstGeom>
        </p:spPr>
        <p:txBody>
          <a:bodyPr>
            <a:spAutoFit/>
          </a:bodyPr>
          <a:lstStyle/>
          <a:p>
            <a:r>
              <a:rPr lang="en-US" sz="2000" b="1" dirty="0">
                <a:solidFill>
                  <a:schemeClr val="bg1"/>
                </a:solidFill>
                <a:latin typeface="Helvetica Neue"/>
              </a:rPr>
              <a:t>The pie chart reveals the proportion of days with and without school holidays. A larger "No School Holiday" slice suggests most days are regular school days, while the smaller "School Holiday" portion indicates fewer holiday days. This helps understand how school holidays might affect customer footfall and sales patterns.</a:t>
            </a:r>
            <a:endParaRPr lang="en-IN" sz="2000" dirty="0">
              <a:solidFill>
                <a:schemeClr val="bg1"/>
              </a:solidFill>
            </a:endParaRPr>
          </a:p>
        </p:txBody>
      </p:sp>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315E3981-F0D7-482C-A8E0-6A57700BECA7}"/>
              </a:ext>
            </a:extLst>
          </p:cNvPr>
          <p:cNvSpPr>
            <a:spLocks noGrp="1"/>
          </p:cNvSpPr>
          <p:nvPr>
            <p:ph type="title"/>
          </p:nvPr>
        </p:nvSpPr>
        <p:spPr>
          <a:xfrm>
            <a:off x="444500" y="542925"/>
            <a:ext cx="5853269" cy="535531"/>
          </a:xfrm>
        </p:spPr>
        <p:txBody>
          <a:bodyPr/>
          <a:lstStyle/>
          <a:p>
            <a:r>
              <a:rPr lang="en-IN" u="sng" dirty="0"/>
              <a:t>Assortment Type Distribution</a:t>
            </a:r>
          </a:p>
        </p:txBody>
      </p:sp>
      <p:sp>
        <p:nvSpPr>
          <p:cNvPr id="2" name="Slide Number Placeholder 1">
            <a:extLst>
              <a:ext uri="{FF2B5EF4-FFF2-40B4-BE49-F238E27FC236}">
                <a16:creationId xmlns:a16="http://schemas.microsoft.com/office/drawing/2014/main" xmlns="" id="{FAC2D367-2A6E-41FE-A9EA-24FF17BCAA97}"/>
              </a:ext>
            </a:extLst>
          </p:cNvPr>
          <p:cNvSpPr>
            <a:spLocks noGrp="1"/>
          </p:cNvSpPr>
          <p:nvPr>
            <p:ph type="sldNum" sz="quarter" idx="12"/>
          </p:nvPr>
        </p:nvSpPr>
        <p:spPr/>
        <p:txBody>
          <a:bodyPr/>
          <a:lstStyle/>
          <a:p>
            <a:fld id="{C263D6C4-4840-40CC-AC84-17E24B3B7BDE}" type="slidenum">
              <a:rPr lang="en-US" smtClean="0"/>
              <a:pPr/>
              <a:t>8</a:t>
            </a:fld>
            <a:endParaRPr lang="en-US" dirty="0"/>
          </a:p>
        </p:txBody>
      </p:sp>
      <p:pic>
        <p:nvPicPr>
          <p:cNvPr id="6" name="Picture 5"/>
          <p:cNvPicPr>
            <a:picLocks noChangeAspect="1"/>
          </p:cNvPicPr>
          <p:nvPr/>
        </p:nvPicPr>
        <p:blipFill>
          <a:blip r:embed="rId2"/>
          <a:stretch>
            <a:fillRect/>
          </a:stretch>
        </p:blipFill>
        <p:spPr>
          <a:xfrm>
            <a:off x="0" y="1717816"/>
            <a:ext cx="5725324" cy="4401164"/>
          </a:xfrm>
          <a:prstGeom prst="rect">
            <a:avLst/>
          </a:prstGeom>
        </p:spPr>
      </p:pic>
      <p:sp>
        <p:nvSpPr>
          <p:cNvPr id="7" name="Rectangle 6"/>
          <p:cNvSpPr/>
          <p:nvPr/>
        </p:nvSpPr>
        <p:spPr>
          <a:xfrm>
            <a:off x="5816958" y="2722431"/>
            <a:ext cx="6096000" cy="2246769"/>
          </a:xfrm>
          <a:prstGeom prst="rect">
            <a:avLst/>
          </a:prstGeom>
        </p:spPr>
        <p:txBody>
          <a:bodyPr>
            <a:spAutoFit/>
          </a:bodyPr>
          <a:lstStyle/>
          <a:p>
            <a:r>
              <a:rPr lang="en-US" sz="2000" b="1" dirty="0">
                <a:solidFill>
                  <a:schemeClr val="bg1"/>
                </a:solidFill>
                <a:latin typeface="Helvetica Neue"/>
              </a:rPr>
              <a:t>This plot displays the distribution of assortment types 'a' to 'c' across the dataset. The dominant assortment type(s) reflect the most common product variety offered by stores on given days, which can affect customer preferences and sales. Less frequent types might indicate specialized or limited product selections.</a:t>
            </a:r>
            <a:endParaRPr lang="en-IN" sz="2000" dirty="0">
              <a:solidFill>
                <a:schemeClr val="bg1"/>
              </a:solidFill>
            </a:endParaRPr>
          </a:p>
        </p:txBody>
      </p:sp>
    </p:spTree>
    <p:extLst>
      <p:ext uri="{BB962C8B-B14F-4D97-AF65-F5344CB8AC3E}">
        <p14:creationId xmlns:p14="http://schemas.microsoft.com/office/powerpoint/2010/main" val="66310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201323FB-427E-4A8D-B473-AB0657D8D23B}"/>
              </a:ext>
            </a:extLst>
          </p:cNvPr>
          <p:cNvSpPr>
            <a:spLocks noGrp="1"/>
          </p:cNvSpPr>
          <p:nvPr>
            <p:ph type="title"/>
          </p:nvPr>
        </p:nvSpPr>
        <p:spPr>
          <a:xfrm>
            <a:off x="0" y="504288"/>
            <a:ext cx="5737359" cy="938146"/>
          </a:xfrm>
        </p:spPr>
        <p:txBody>
          <a:bodyPr/>
          <a:lstStyle/>
          <a:p>
            <a:r>
              <a:rPr lang="en-IN" u="sng" dirty="0"/>
              <a:t>Correlation of Numeric Features.</a:t>
            </a:r>
            <a:r>
              <a:rPr lang="en-IN" dirty="0"/>
              <a:t/>
            </a:r>
            <a:br>
              <a:rPr lang="en-IN" dirty="0"/>
            </a:br>
            <a:endParaRPr lang="en-US" dirty="0"/>
          </a:p>
        </p:txBody>
      </p:sp>
      <p:sp>
        <p:nvSpPr>
          <p:cNvPr id="2" name="Slide Number Placeholder 1">
            <a:extLst>
              <a:ext uri="{FF2B5EF4-FFF2-40B4-BE49-F238E27FC236}">
                <a16:creationId xmlns:a16="http://schemas.microsoft.com/office/drawing/2014/main" xmlns="" id="{E4398C1C-6656-4A73-A680-62A81CDC27FD}"/>
              </a:ext>
            </a:extLst>
          </p:cNvPr>
          <p:cNvSpPr>
            <a:spLocks noGrp="1"/>
          </p:cNvSpPr>
          <p:nvPr>
            <p:ph type="sldNum" sz="quarter" idx="12"/>
          </p:nvPr>
        </p:nvSpPr>
        <p:spPr/>
        <p:txBody>
          <a:bodyPr/>
          <a:lstStyle/>
          <a:p>
            <a:fld id="{C263D6C4-4840-40CC-AC84-17E24B3B7BDE}" type="slidenum">
              <a:rPr lang="en-US" smtClean="0"/>
              <a:pPr/>
              <a:t>9</a:t>
            </a:fld>
            <a:endParaRPr lang="en-US" dirty="0"/>
          </a:p>
        </p:txBody>
      </p:sp>
      <p:pic>
        <p:nvPicPr>
          <p:cNvPr id="3" name="Picture 2"/>
          <p:cNvPicPr>
            <a:picLocks noChangeAspect="1"/>
          </p:cNvPicPr>
          <p:nvPr/>
        </p:nvPicPr>
        <p:blipFill>
          <a:blip r:embed="rId2"/>
          <a:stretch>
            <a:fillRect/>
          </a:stretch>
        </p:blipFill>
        <p:spPr>
          <a:xfrm>
            <a:off x="0" y="1628045"/>
            <a:ext cx="7573432" cy="5229955"/>
          </a:xfrm>
          <a:prstGeom prst="rect">
            <a:avLst/>
          </a:prstGeom>
        </p:spPr>
      </p:pic>
      <p:sp>
        <p:nvSpPr>
          <p:cNvPr id="4" name="Rectangle 3"/>
          <p:cNvSpPr/>
          <p:nvPr/>
        </p:nvSpPr>
        <p:spPr>
          <a:xfrm>
            <a:off x="7573432" y="2231749"/>
            <a:ext cx="4618568" cy="3477875"/>
          </a:xfrm>
          <a:prstGeom prst="rect">
            <a:avLst/>
          </a:prstGeom>
        </p:spPr>
        <p:txBody>
          <a:bodyPr wrap="square">
            <a:spAutoFit/>
          </a:bodyPr>
          <a:lstStyle/>
          <a:p>
            <a:r>
              <a:rPr lang="en-US" sz="2000" b="1" dirty="0">
                <a:solidFill>
                  <a:srgbClr val="FFFF00"/>
                </a:solidFill>
                <a:latin typeface="Helvetica Neue"/>
              </a:rPr>
              <a:t>This full correlation heatmap displays the strength and direction of relationships between all numeric features in the dataset. Bright colors indicate strong positive or negative correlations, helping to identify which variables move together and which may be redundant or impactful for modeling. It’s a great overview to spot key predictors and multicollinearity issues.</a:t>
            </a:r>
            <a:endParaRPr lang="en-IN" sz="2000" dirty="0">
              <a:solidFill>
                <a:srgbClr val="FFFF00"/>
              </a:solidFill>
            </a:endParaRPr>
          </a:p>
        </p:txBody>
      </p:sp>
    </p:spTree>
    <p:extLst>
      <p:ext uri="{BB962C8B-B14F-4D97-AF65-F5344CB8AC3E}">
        <p14:creationId xmlns:p14="http://schemas.microsoft.com/office/powerpoint/2010/main" val="106542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schemas.microsoft.com/office/2006/documentManagement/types"/>
    <ds:schemaRef ds:uri="http://schemas.microsoft.com/office/infopath/2007/PartnerControls"/>
    <ds:schemaRef ds:uri="http://www.w3.org/XML/1998/namespace"/>
    <ds:schemaRef ds:uri="http://schemas.openxmlformats.org/package/2006/metadata/core-properties"/>
    <ds:schemaRef ds:uri="http://purl.org/dc/dcmitype/"/>
    <ds:schemaRef ds:uri="http://purl.org/dc/terms/"/>
    <ds:schemaRef ds:uri="http://purl.org/dc/elements/1.1/"/>
    <ds:schemaRef ds:uri="16c05727-aa75-4e4a-9b5f-8a80a1165891"/>
    <ds:schemaRef ds:uri="71af3243-3dd4-4a8d-8c0d-dd76da1f02a5"/>
    <ds:schemaRef ds:uri="http://schemas.microsoft.com/office/2006/metadata/properties"/>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0</TotalTime>
  <Words>490</Words>
  <Application>Microsoft Office PowerPoint</Application>
  <PresentationFormat>Widescreen</PresentationFormat>
  <Paragraphs>64</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Helvetica Neue</vt:lpstr>
      <vt:lpstr>Tahoma</vt:lpstr>
      <vt:lpstr>Trade Gothic LT Pro</vt:lpstr>
      <vt:lpstr>Trebuchet MS</vt:lpstr>
      <vt:lpstr>Office Theme</vt:lpstr>
      <vt:lpstr>NEXTHIKES IT SOLUTIONS</vt:lpstr>
      <vt:lpstr>AGENDA</vt:lpstr>
      <vt:lpstr>Project Overview </vt:lpstr>
      <vt:lpstr>Data Analysis</vt:lpstr>
      <vt:lpstr>Promo Distribution</vt:lpstr>
      <vt:lpstr>School Holiday Patterns by Day of Week </vt:lpstr>
      <vt:lpstr>School Holiday </vt:lpstr>
      <vt:lpstr>Assortment Type Distribution</vt:lpstr>
      <vt:lpstr>Correlation of Numeric Features. </vt:lpstr>
      <vt:lpstr>ML Model</vt:lpstr>
      <vt:lpstr>Feature Importance</vt:lpstr>
      <vt:lpstr>PowerPoint Presentation</vt:lpstr>
      <vt:lpstr>PowerPoint Presentation</vt:lpstr>
      <vt:lpstr>app.py</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2025-06-25T16:18:46Z</dcterms:created>
  <dcterms:modified xsi:type="dcterms:W3CDTF">2025-06-25T17:34:22Z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