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4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54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1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1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6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0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2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7613" y="1584607"/>
            <a:ext cx="5360035" cy="4535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744" y="1818893"/>
            <a:ext cx="4957445" cy="390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9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5058" y="883996"/>
            <a:ext cx="642188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9205" y="1878583"/>
            <a:ext cx="513905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ueller/word_clou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047" y="131191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5" name="object 5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1000" y="-494665"/>
            <a:ext cx="8231505" cy="4406976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65"/>
              </a:spcBef>
            </a:pPr>
            <a: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  <a:t>NEXTHIKES IT </a:t>
            </a:r>
            <a: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  <a:t>SOLUTIONS</a:t>
            </a:r>
            <a:b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  <a:t>NLP  PROJECT :- </a:t>
            </a:r>
            <a:b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  <a:t>DISASTER TWEET CLASSIFICATION</a:t>
            </a:r>
            <a: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  <a:t/>
            </a:r>
            <a:b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sz="3600" b="1" u="sng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351" y="4711760"/>
            <a:ext cx="3099435" cy="444352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lang="en-US" sz="1800" spc="100" dirty="0" smtClean="0">
                <a:solidFill>
                  <a:srgbClr val="EBECD1"/>
                </a:solidFill>
                <a:latin typeface="Times New Roman"/>
                <a:cs typeface="Times New Roman"/>
              </a:rPr>
              <a:t>    </a:t>
            </a:r>
            <a:r>
              <a:rPr sz="1800" spc="100" dirty="0" smtClean="0">
                <a:solidFill>
                  <a:srgbClr val="EBECD1"/>
                </a:solidFill>
                <a:latin typeface="Times New Roman"/>
                <a:cs typeface="Times New Roman"/>
              </a:rPr>
              <a:t>BY</a:t>
            </a:r>
            <a:r>
              <a:rPr sz="1800" spc="100" dirty="0">
                <a:solidFill>
                  <a:srgbClr val="EBECD1"/>
                </a:solidFill>
                <a:latin typeface="Times New Roman"/>
                <a:cs typeface="Times New Roman"/>
              </a:rPr>
              <a:t>:-</a:t>
            </a:r>
            <a:r>
              <a:rPr sz="1800" spc="-270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lang="en-US" spc="145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lang="en-US" spc="145" dirty="0" smtClean="0">
                <a:solidFill>
                  <a:srgbClr val="EBECD1"/>
                </a:solidFill>
                <a:latin typeface="Times New Roman"/>
                <a:cs typeface="Times New Roman"/>
              </a:rPr>
              <a:t>NAMAN SHARMA.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382" y="407974"/>
            <a:ext cx="141224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0" dirty="0" smtClean="0">
                <a:latin typeface="Segoe UI"/>
                <a:cs typeface="Segoe UI"/>
              </a:rPr>
              <a:t>t4</a:t>
            </a:r>
            <a:endParaRPr sz="9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134" y="303098"/>
            <a:ext cx="91734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0" spc="-45" dirty="0" smtClean="0"/>
              <a:t>Model Training and Evaluation</a:t>
            </a:r>
            <a:endParaRPr sz="48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5496692" cy="962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692" y="1676400"/>
            <a:ext cx="4229690" cy="4639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58140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Among the tested models, Logistic Regression and Naive Bayes generally offer high precision and balanced performance for disaster tweet classification</a:t>
            </a:r>
            <a:r>
              <a:rPr lang="en-US" b="1" i="0" dirty="0" smtClean="0">
                <a:effectLst/>
                <a:latin typeface="system-ui"/>
              </a:rPr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84768"/>
            <a:ext cx="7651878" cy="13510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4400" b="0" dirty="0"/>
              <a:t>Using Deep Learning Algorithms</a:t>
            </a:r>
            <a:br>
              <a:rPr lang="en-IN" sz="4400" b="0" dirty="0"/>
            </a:br>
            <a:endParaRPr sz="4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00076"/>
            <a:ext cx="9982199" cy="4148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33400"/>
            <a:ext cx="8697342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lang="en-US" sz="4300" dirty="0" smtClean="0"/>
              <a:t>Deployment with Web Interface</a:t>
            </a:r>
            <a:endParaRPr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121920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9772" y="838200"/>
            <a:ext cx="675195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 smtClean="0"/>
              <a:t>References</a:t>
            </a:r>
            <a:br>
              <a:rPr lang="en-US" sz="4800" dirty="0" smtClean="0"/>
            </a:br>
            <a:endParaRPr sz="4800" dirty="0"/>
          </a:p>
        </p:txBody>
      </p:sp>
      <p:sp>
        <p:nvSpPr>
          <p:cNvPr id="6" name="Rectangle 5"/>
          <p:cNvSpPr/>
          <p:nvPr/>
        </p:nvSpPr>
        <p:spPr>
          <a:xfrm>
            <a:off x="914400" y="2413338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Scikit-learn: https://scikit-learn.org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NLTK: https://www.nltk.org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TextBlob: https://textblob.readthedocs.io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Word Cloud Library: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https://github.com/amueller/word_cloud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Word Cloud Library: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https://github.com/amueller/word_cloud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205" y="984580"/>
            <a:ext cx="61239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dirty="0" smtClean="0"/>
              <a:t>Concept and Techniques</a:t>
            </a:r>
            <a:endParaRPr sz="4300" dirty="0"/>
          </a:p>
        </p:txBody>
      </p:sp>
      <p:sp>
        <p:nvSpPr>
          <p:cNvPr id="4" name="Rectangle 3"/>
          <p:cNvSpPr/>
          <p:nvPr/>
        </p:nvSpPr>
        <p:spPr>
          <a:xfrm>
            <a:off x="838200" y="2551837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TF-IDF Vectorization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Logistic Regression, Random Forest, Naive Bayes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Evaluation Metrics (Precision, Recall, F1-Score, ROC)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Flask/Streamlit for Web Deployment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Pickle Serialization for Models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5800" y="3276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YOU. </a:t>
            </a:r>
            <a:endParaRPr lang="en-IN" sz="36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2735" cy="6858000"/>
            <a:chOff x="0" y="0"/>
            <a:chExt cx="41027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9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791" y="6858000"/>
                  </a:lnTo>
                  <a:lnTo>
                    <a:pt x="4050791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38600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8" y="68580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6251" y="2637866"/>
            <a:ext cx="18275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0" dirty="0">
                <a:latin typeface="Times New Roman"/>
                <a:cs typeface="Times New Roman"/>
              </a:rPr>
              <a:t>Agenda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800" y="0"/>
            <a:ext cx="3083560" cy="6876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sz="2000" b="1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b="1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Disaster Non-Disaster Tweets</a:t>
            </a:r>
            <a:endParaRPr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spc="-1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 used in disaster and non-disaster tweets.</a:t>
            </a:r>
            <a:endParaRPr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 Plot</a:t>
            </a:r>
            <a:endParaRPr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Disaster Word Cloud</a:t>
            </a:r>
            <a:endParaRPr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Algorithms</a:t>
            </a:r>
            <a:endParaRPr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spc="-1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2000" b="1" spc="-75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spc="-1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Algorithm</a:t>
            </a:r>
            <a:endParaRPr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b="1" spc="-4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NLP.py , Streamlit.</a:t>
            </a:r>
            <a:endParaRPr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3154" y="709422"/>
            <a:ext cx="40005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5" dirty="0"/>
              <a:t>Project</a:t>
            </a:r>
            <a:r>
              <a:rPr sz="4300" spc="-210" dirty="0"/>
              <a:t> </a:t>
            </a:r>
            <a:r>
              <a:rPr sz="4300" spc="-35" dirty="0"/>
              <a:t>Overview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4400" y="2057400"/>
            <a:ext cx="9707245" cy="399628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indent="45720">
              <a:lnSpc>
                <a:spcPts val="5190"/>
              </a:lnSpc>
              <a:spcBef>
                <a:spcPts val="75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In today's digital age, social media platforms like Twitter play a crucial role in disseminating information, especially during emergencies and disasters. However, distinguishing between tweets that genuinely indicate a disaster and those that do not can be challenging, even for humans. As a result, there is growing interest from various organizations, such as disaster relief agencies and news outlets, in developing automated methods to monitor Twitter for real-time disaster alerts</a:t>
            </a:r>
            <a:endParaRPr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034" y="740486"/>
            <a:ext cx="33578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latin typeface="Times New Roman"/>
                <a:cs typeface="Times New Roman"/>
              </a:rPr>
              <a:t>Data</a:t>
            </a:r>
            <a:r>
              <a:rPr sz="4800" b="0" spc="-360" dirty="0">
                <a:latin typeface="Times New Roman"/>
                <a:cs typeface="Times New Roman"/>
              </a:rPr>
              <a:t> </a:t>
            </a:r>
            <a:r>
              <a:rPr sz="4800" b="0" spc="-35" dirty="0">
                <a:latin typeface="Times New Roman"/>
                <a:cs typeface="Times New Roman"/>
              </a:rPr>
              <a:t>Analysis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67613" y="1584607"/>
            <a:ext cx="5360035" cy="1991571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537335">
              <a:lnSpc>
                <a:spcPct val="100000"/>
              </a:lnSpc>
              <a:spcBef>
                <a:spcPts val="127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10" dirty="0" smtClean="0"/>
              <a:t>Overview</a:t>
            </a:r>
            <a:endParaRPr lang="en-US" spc="-10" dirty="0" smtClean="0"/>
          </a:p>
          <a:p>
            <a:pPr marL="1537335">
              <a:lnSpc>
                <a:spcPct val="100000"/>
              </a:lnSpc>
              <a:spcBef>
                <a:spcPts val="1270"/>
              </a:spcBef>
            </a:pPr>
            <a:endParaRPr spc="-10" dirty="0"/>
          </a:p>
          <a:p>
            <a:pPr marL="814070" lvl="1" indent="-344170">
              <a:spcBef>
                <a:spcPts val="1180"/>
              </a:spcBef>
              <a:buClr>
                <a:srgbClr val="B5AD52"/>
              </a:buClr>
              <a:buFont typeface="Arial"/>
              <a:buChar char="•"/>
              <a:tabLst>
                <a:tab pos="356870" algn="l"/>
              </a:tabLst>
            </a:pPr>
            <a:r>
              <a:rPr sz="2400" b="1" spc="-30" dirty="0">
                <a:solidFill>
                  <a:schemeClr val="bg1"/>
                </a:solidFill>
              </a:rPr>
              <a:t>Total</a:t>
            </a:r>
            <a:r>
              <a:rPr sz="2400" b="1" spc="-55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Entries:</a:t>
            </a:r>
            <a:r>
              <a:rPr sz="2400" b="1" spc="-30" dirty="0">
                <a:solidFill>
                  <a:schemeClr val="bg1"/>
                </a:solidFill>
              </a:rPr>
              <a:t> </a:t>
            </a:r>
            <a:r>
              <a:rPr lang="en-US" sz="2400" b="1" spc="-10" dirty="0" smtClean="0">
                <a:solidFill>
                  <a:schemeClr val="bg1"/>
                </a:solidFill>
              </a:rPr>
              <a:t>7613</a:t>
            </a:r>
            <a:endParaRPr sz="2400" b="1" spc="-1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56285" lvl="1" indent="-286385">
              <a:spcBef>
                <a:spcPts val="1155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sz="2400" b="1" spc="-25" dirty="0">
                <a:solidFill>
                  <a:schemeClr val="bg1"/>
                </a:solidFill>
              </a:rPr>
              <a:t>Total</a:t>
            </a:r>
            <a:r>
              <a:rPr sz="2400" b="1" spc="-100" dirty="0">
                <a:solidFill>
                  <a:schemeClr val="bg1"/>
                </a:solidFill>
              </a:rPr>
              <a:t> </a:t>
            </a:r>
            <a:r>
              <a:rPr sz="2400" b="1" dirty="0">
                <a:solidFill>
                  <a:schemeClr val="bg1"/>
                </a:solidFill>
              </a:rPr>
              <a:t>Features:</a:t>
            </a:r>
            <a:r>
              <a:rPr sz="2400" b="1" spc="-70" dirty="0">
                <a:solidFill>
                  <a:schemeClr val="bg1"/>
                </a:solidFill>
              </a:rPr>
              <a:t> </a:t>
            </a:r>
            <a:r>
              <a:rPr lang="en-US" sz="2400" b="1" spc="-25" dirty="0" smtClean="0">
                <a:solidFill>
                  <a:schemeClr val="bg1"/>
                </a:solidFill>
              </a:rPr>
              <a:t>5</a:t>
            </a:r>
            <a:endParaRPr sz="2400" b="1" spc="-25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9126" y="1734693"/>
            <a:ext cx="4213225" cy="24865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4830" algn="ctr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buClr>
                <a:srgbClr val="B5AD52"/>
              </a:buClr>
              <a:buFont typeface="Arial"/>
              <a:buChar char="•"/>
              <a:tabLst>
                <a:tab pos="16700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Value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/NAN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000" dirty="0">
              <a:latin typeface="Times New Roman"/>
              <a:cs typeface="Times New Roman"/>
            </a:endParaRPr>
          </a:p>
          <a:p>
            <a:pPr marL="103505" indent="-101600">
              <a:lnSpc>
                <a:spcPct val="100000"/>
              </a:lnSpc>
              <a:spcBef>
                <a:spcPts val="1155"/>
              </a:spcBef>
              <a:buClr>
                <a:srgbClr val="B5AD52"/>
              </a:buClr>
              <a:buFont typeface="Arial"/>
              <a:buChar char="•"/>
              <a:tabLst>
                <a:tab pos="103505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2533 in location</a:t>
            </a:r>
            <a:r>
              <a:rPr sz="2000" b="1" spc="-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missing/nan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2000" b="1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en-US" sz="2000" b="1" spc="-1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03505" indent="-101600">
              <a:lnSpc>
                <a:spcPct val="100000"/>
              </a:lnSpc>
              <a:spcBef>
                <a:spcPts val="1155"/>
              </a:spcBef>
              <a:buClr>
                <a:srgbClr val="B5AD52"/>
              </a:buClr>
              <a:buFont typeface="Arial"/>
              <a:buChar char="•"/>
              <a:tabLst>
                <a:tab pos="103505" algn="l"/>
              </a:tabLst>
            </a:pPr>
            <a:r>
              <a:rPr lang="en-US" sz="2000" b="1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63 in keyword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B5AD52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058" y="883996"/>
            <a:ext cx="64218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45" dirty="0" smtClean="0"/>
              <a:t>Disaster v/s Non-Disaster Tweets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6412991" y="2084832"/>
            <a:ext cx="4749165" cy="0"/>
          </a:xfrm>
          <a:custGeom>
            <a:avLst/>
            <a:gdLst/>
            <a:ahLst/>
            <a:cxnLst/>
            <a:rect l="l" t="t" r="r" b="b"/>
            <a:pathLst>
              <a:path w="4749165">
                <a:moveTo>
                  <a:pt x="0" y="0"/>
                </a:moveTo>
                <a:lnTo>
                  <a:pt x="4748784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439534" cy="42487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9573" y="271884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1. It shows the frequency count of Disaster and Non-Disaster Tweets.</a:t>
            </a:r>
            <a:endParaRPr lang="en-US" b="0" i="0" dirty="0" smtClean="0">
              <a:solidFill>
                <a:schemeClr val="bg1"/>
              </a:solidFill>
              <a:effectLst/>
              <a:latin typeface="system-ui"/>
            </a:endParaRPr>
          </a:p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2. The Non-Disaster tweets are represented by 0 whereas Disaster tweets are shown by 1.</a:t>
            </a:r>
            <a:endParaRPr lang="en-US" b="0" i="0" dirty="0" smtClean="0">
              <a:solidFill>
                <a:schemeClr val="bg1"/>
              </a:solidFill>
              <a:effectLst/>
              <a:latin typeface="system-ui"/>
            </a:endParaRPr>
          </a:p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3. The Non-Disaster tweets are around 4500.</a:t>
            </a:r>
            <a:endParaRPr lang="en-US" b="0" i="0" dirty="0" smtClean="0">
              <a:solidFill>
                <a:schemeClr val="bg1"/>
              </a:solidFill>
              <a:effectLst/>
              <a:latin typeface="system-ui"/>
            </a:endParaRPr>
          </a:p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4. The Disaster tweets are around 3500.</a:t>
            </a:r>
            <a:endParaRPr lang="en-US" b="0" i="0" dirty="0">
              <a:solidFill>
                <a:schemeClr val="bg1"/>
              </a:solidFill>
              <a:effectLst/>
              <a:latin typeface="system-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85800"/>
            <a:ext cx="54189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5" dirty="0" smtClean="0"/>
              <a:t>Top 20 Keyword in Disaster Tweets</a:t>
            </a:r>
            <a:endParaRPr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9" y="1752600"/>
            <a:ext cx="6401693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97144" y="2667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This bar plot reveals the top 20 keywords most frequently associated with disaster-related tweets.</a:t>
            </a:r>
            <a:endParaRPr lang="en-US" b="0" i="0" dirty="0" smtClean="0">
              <a:solidFill>
                <a:schemeClr val="bg1"/>
              </a:solidFill>
              <a:effectLst/>
              <a:latin typeface="system-ui"/>
            </a:endParaRPr>
          </a:p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It highlights key themes such as "fatalities", "damage", and "evacuation", which are crucial indicators for identifying real disaster events in text data.</a:t>
            </a:r>
            <a:endParaRPr lang="en-US" b="0" i="0" dirty="0">
              <a:solidFill>
                <a:schemeClr val="bg1"/>
              </a:solidFill>
              <a:effectLst/>
              <a:latin typeface="system-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517" y="983741"/>
            <a:ext cx="6619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45" dirty="0" smtClean="0">
                <a:latin typeface="Arial"/>
                <a:cs typeface="Arial"/>
              </a:rPr>
              <a:t>Correlation Matrix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3" y="2209800"/>
            <a:ext cx="4601217" cy="358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6757" y="25146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This correlation heatmap shows a moderate positive correlation between text_length and word_count.</a:t>
            </a:r>
          </a:p>
          <a:p>
            <a:pPr algn="l"/>
            <a:endParaRPr lang="en-US" b="0" i="0" dirty="0" smtClean="0">
              <a:solidFill>
                <a:schemeClr val="bg1"/>
              </a:solidFill>
              <a:effectLst/>
              <a:latin typeface="system-ui"/>
            </a:endParaRPr>
          </a:p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However, both text_length and word_count have very weak correlations with target.</a:t>
            </a:r>
          </a:p>
          <a:p>
            <a:pPr algn="l"/>
            <a:endParaRPr lang="en-US" b="0" i="0" dirty="0" smtClean="0">
              <a:solidFill>
                <a:schemeClr val="bg1"/>
              </a:solidFill>
              <a:effectLst/>
              <a:latin typeface="system-ui"/>
            </a:endParaRPr>
          </a:p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Suggesting that tweet length or word count alone is not a strong predictor of whether a tweet is about a disaster.</a:t>
            </a:r>
            <a:endParaRPr lang="en-US" b="0" i="0" dirty="0">
              <a:solidFill>
                <a:schemeClr val="bg1"/>
              </a:solidFill>
              <a:effectLst/>
              <a:latin typeface="system-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609600"/>
            <a:ext cx="670128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 smtClean="0">
                <a:latin typeface="Arial"/>
                <a:cs typeface="Arial"/>
              </a:rPr>
              <a:t>Word Cloud for Disaster   			   Tweets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420"/>
            <a:ext cx="7678222" cy="4058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78221" y="2362200"/>
            <a:ext cx="45137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The Word Cloud reveals the most frequent terms in disaster-related tweets.</a:t>
            </a:r>
          </a:p>
          <a:p>
            <a:pPr algn="l"/>
            <a:endParaRPr lang="en-US" b="0" i="0" dirty="0" smtClean="0">
              <a:solidFill>
                <a:schemeClr val="bg1"/>
              </a:solidFill>
              <a:effectLst/>
              <a:latin typeface="system-ui"/>
            </a:endParaRPr>
          </a:p>
          <a:p>
            <a:pPr algn="l"/>
            <a:r>
              <a:rPr lang="en-US" b="1" i="0" dirty="0" smtClean="0">
                <a:solidFill>
                  <a:schemeClr val="bg1"/>
                </a:solidFill>
                <a:effectLst/>
                <a:latin typeface="system-ui"/>
              </a:rPr>
              <a:t>Prominent words such as "Fire," "Emergency," "Storm," "Suicide Bomber" dominate, reflecting the urgent and critical language commonly used during actual disasters.</a:t>
            </a:r>
            <a:endParaRPr lang="en-US" b="0" i="0" dirty="0">
              <a:solidFill>
                <a:schemeClr val="bg1"/>
              </a:solidFill>
              <a:effectLst/>
              <a:latin typeface="system-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86200"/>
            <a:ext cx="944892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4400" b="0" dirty="0"/>
              <a:t>Histogram: Tweet Length by Target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7983064" cy="51156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83064" y="2362200"/>
            <a:ext cx="4208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effectLst/>
                <a:latin typeface="system-ui"/>
              </a:rPr>
              <a:t>This histogram shows that disaster tweets tend to be slightly longer than non-disaster tweets.</a:t>
            </a:r>
          </a:p>
          <a:p>
            <a:pPr algn="l"/>
            <a:endParaRPr lang="en-US" dirty="0" smtClean="0">
              <a:solidFill>
                <a:schemeClr val="bg1"/>
              </a:solidFill>
              <a:effectLst/>
              <a:latin typeface="system-ui"/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  <a:effectLst/>
                <a:latin typeface="system-ui"/>
              </a:rPr>
              <a:t>Both distributions are right-skewed, with most tweets under 150 characters, but disaster tweets have a longer tail.</a:t>
            </a:r>
            <a:endParaRPr lang="en-US" dirty="0" smtClean="0">
              <a:solidFill>
                <a:schemeClr val="bg1"/>
              </a:solidFill>
              <a:effectLst/>
              <a:latin typeface="system-ui"/>
            </a:endParaRPr>
          </a:p>
          <a:p>
            <a:r>
              <a:rPr lang="en-US" dirty="0" smtClean="0">
                <a:effectLst/>
                <a:latin typeface="inherit"/>
              </a:rPr>
              <a:t/>
            </a:r>
            <a:br>
              <a:rPr lang="en-US" dirty="0" smtClean="0">
                <a:effectLst/>
                <a:latin typeface="inherit"/>
              </a:rPr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495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Segoe UI</vt:lpstr>
      <vt:lpstr>system-ui</vt:lpstr>
      <vt:lpstr>Times New Roman</vt:lpstr>
      <vt:lpstr>Wingdings</vt:lpstr>
      <vt:lpstr>Office Theme</vt:lpstr>
      <vt:lpstr>Retrospect</vt:lpstr>
      <vt:lpstr>NEXTHIKES IT SOLUTIONS NLP  PROJECT :-  DISASTER TWEET CLASSIFICATION </vt:lpstr>
      <vt:lpstr>PowerPoint Presentation</vt:lpstr>
      <vt:lpstr>Project Overview</vt:lpstr>
      <vt:lpstr>Data Analysis</vt:lpstr>
      <vt:lpstr>Disaster v/s Non-Disaster Tweets</vt:lpstr>
      <vt:lpstr>Top 20 Keyword in Disaster Tweets</vt:lpstr>
      <vt:lpstr>Correlation Matrix</vt:lpstr>
      <vt:lpstr>Word Cloud for Disaster         Tweets</vt:lpstr>
      <vt:lpstr>Histogram: Tweet Length by Target Class</vt:lpstr>
      <vt:lpstr>Model Training and Evaluation</vt:lpstr>
      <vt:lpstr>Using Deep Learning Algorithms </vt:lpstr>
      <vt:lpstr>Deployment with Web Interface</vt:lpstr>
      <vt:lpstr>References </vt:lpstr>
      <vt:lpstr>Concept and Techniques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Analytics in the Telecommunication Industry</dc:title>
  <dc:creator>HP</dc:creator>
  <cp:lastModifiedBy>HP</cp:lastModifiedBy>
  <cp:revision>12</cp:revision>
  <dcterms:created xsi:type="dcterms:W3CDTF">2025-04-24T15:29:01Z</dcterms:created>
  <dcterms:modified xsi:type="dcterms:W3CDTF">2025-07-30T17:54:18Z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2025-04-24T00:00:00Z</vt:filetime>
  </property>
  <property fmtid="{D5CDD505-2E9C-101B-9397-08002B2CF9AE}" pid="5" name="Producer">
    <vt:lpwstr>www.ilovepdf.com</vt:lpwstr>
  </property>
</Properties>
</file>