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321" r:id="rId2"/>
    <p:sldId id="258" r:id="rId3"/>
    <p:sldId id="261" r:id="rId4"/>
    <p:sldId id="292" r:id="rId5"/>
    <p:sldId id="293" r:id="rId6"/>
    <p:sldId id="263" r:id="rId7"/>
    <p:sldId id="324" r:id="rId8"/>
    <p:sldId id="269" r:id="rId9"/>
    <p:sldId id="315" r:id="rId10"/>
    <p:sldId id="325" r:id="rId11"/>
    <p:sldId id="326" r:id="rId12"/>
    <p:sldId id="327" r:id="rId13"/>
    <p:sldId id="273" r:id="rId14"/>
    <p:sldId id="328" r:id="rId15"/>
    <p:sldId id="278" r:id="rId16"/>
    <p:sldId id="279" r:id="rId17"/>
    <p:sldId id="290" r:id="rId18"/>
    <p:sldId id="322" r:id="rId19"/>
    <p:sldId id="291" r:id="rId20"/>
    <p:sldId id="294" r:id="rId21"/>
  </p:sldIdLst>
  <p:sldSz cx="9144000" cy="5143500" type="screen16x9"/>
  <p:notesSz cx="6858000" cy="9144000"/>
  <p:embeddedFontLst>
    <p:embeddedFont>
      <p:font typeface="Abhaya Libre" panose="020B0604020202020204" charset="0"/>
      <p:regular r:id="rId23"/>
    </p:embeddedFont>
    <p:embeddedFont>
      <p:font typeface="Aldrich" panose="020B0604020202020204" charset="0"/>
      <p:regular r:id="rId24"/>
    </p:embeddedFont>
    <p:embeddedFont>
      <p:font typeface="Calibri" panose="020F0502020204030204" pitchFamily="34" charset="0"/>
      <p:regular r:id="rId25"/>
      <p:bold r:id="rId26"/>
      <p:italic r:id="rId27"/>
      <p:boldItalic r:id="rId28"/>
    </p:embeddedFont>
    <p:embeddedFont>
      <p:font typeface="Corbel" panose="020B050302020402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ê Chí Bảo" initials="LC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8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207a178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207a178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157d03485c9_2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157d03485c9_2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52a7caf94b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52a7caf94b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157d03485c9_2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157d03485c9_2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52a7caf94b_1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52a7caf94b_1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57d03485c9_2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57d03485c9_2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57d03485c9_2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57d03485c9_2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16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57d03485c9_2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57d03485c9_2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5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57d03485c9_2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57d03485c9_2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44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157d03485c9_2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57d03485c9_2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157d03485c9_2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57d03485c9_2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18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flipH="1">
            <a:off x="775488" y="1636400"/>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0" name="Google Shape;90;p13"/>
          <p:cNvSpPr txBox="1">
            <a:spLocks noGrp="1"/>
          </p:cNvSpPr>
          <p:nvPr>
            <p:ph type="subTitle" idx="1"/>
          </p:nvPr>
        </p:nvSpPr>
        <p:spPr>
          <a:xfrm flipH="1">
            <a:off x="1880111" y="1716275"/>
            <a:ext cx="2582700" cy="37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1pPr>
            <a:lvl2pPr lvl="1"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2pPr>
            <a:lvl3pPr lvl="2"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3pPr>
            <a:lvl4pPr lvl="3"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4pPr>
            <a:lvl5pPr lvl="4"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5pPr>
            <a:lvl6pPr lvl="5"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6pPr>
            <a:lvl7pPr lvl="6"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7pPr>
            <a:lvl8pPr lvl="7"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8pPr>
            <a:lvl9pPr lvl="8"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9pPr>
          </a:lstStyle>
          <a:p>
            <a:endParaRPr/>
          </a:p>
        </p:txBody>
      </p:sp>
      <p:sp>
        <p:nvSpPr>
          <p:cNvPr id="91" name="Google Shape;91;p13"/>
          <p:cNvSpPr txBox="1">
            <a:spLocks noGrp="1"/>
          </p:cNvSpPr>
          <p:nvPr>
            <p:ph type="subTitle" idx="2"/>
          </p:nvPr>
        </p:nvSpPr>
        <p:spPr>
          <a:xfrm flipH="1">
            <a:off x="1880113" y="2039873"/>
            <a:ext cx="25827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92" name="Google Shape;92;p13"/>
          <p:cNvSpPr txBox="1">
            <a:spLocks noGrp="1"/>
          </p:cNvSpPr>
          <p:nvPr>
            <p:ph type="title" idx="3" hasCustomPrompt="1"/>
          </p:nvPr>
        </p:nvSpPr>
        <p:spPr>
          <a:xfrm flipH="1">
            <a:off x="775488" y="3163275"/>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3" name="Google Shape;93;p13"/>
          <p:cNvSpPr txBox="1">
            <a:spLocks noGrp="1"/>
          </p:cNvSpPr>
          <p:nvPr>
            <p:ph type="subTitle" idx="4"/>
          </p:nvPr>
        </p:nvSpPr>
        <p:spPr>
          <a:xfrm flipH="1">
            <a:off x="1880111" y="3243078"/>
            <a:ext cx="2582700" cy="37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1pPr>
            <a:lvl2pPr lvl="1"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2pPr>
            <a:lvl3pPr lvl="2"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3pPr>
            <a:lvl4pPr lvl="3"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4pPr>
            <a:lvl5pPr lvl="4"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5pPr>
            <a:lvl6pPr lvl="5"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6pPr>
            <a:lvl7pPr lvl="6"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7pPr>
            <a:lvl8pPr lvl="7"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8pPr>
            <a:lvl9pPr lvl="8"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9pPr>
          </a:lstStyle>
          <a:p>
            <a:endParaRPr/>
          </a:p>
        </p:txBody>
      </p:sp>
      <p:sp>
        <p:nvSpPr>
          <p:cNvPr id="94" name="Google Shape;94;p13"/>
          <p:cNvSpPr txBox="1">
            <a:spLocks noGrp="1"/>
          </p:cNvSpPr>
          <p:nvPr>
            <p:ph type="subTitle" idx="5"/>
          </p:nvPr>
        </p:nvSpPr>
        <p:spPr>
          <a:xfrm flipH="1">
            <a:off x="1880113" y="3549028"/>
            <a:ext cx="25827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95" name="Google Shape;95;p13"/>
          <p:cNvSpPr txBox="1">
            <a:spLocks noGrp="1"/>
          </p:cNvSpPr>
          <p:nvPr>
            <p:ph type="title" idx="6" hasCustomPrompt="1"/>
          </p:nvPr>
        </p:nvSpPr>
        <p:spPr>
          <a:xfrm>
            <a:off x="4710913" y="1636400"/>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6" name="Google Shape;96;p13"/>
          <p:cNvSpPr txBox="1">
            <a:spLocks noGrp="1"/>
          </p:cNvSpPr>
          <p:nvPr>
            <p:ph type="subTitle" idx="7"/>
          </p:nvPr>
        </p:nvSpPr>
        <p:spPr>
          <a:xfrm>
            <a:off x="5719788" y="1716275"/>
            <a:ext cx="2582700" cy="37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1pPr>
            <a:lvl2pPr lvl="1"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2pPr>
            <a:lvl3pPr lvl="2"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3pPr>
            <a:lvl4pPr lvl="3"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4pPr>
            <a:lvl5pPr lvl="4"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5pPr>
            <a:lvl6pPr lvl="5"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6pPr>
            <a:lvl7pPr lvl="6"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7pPr>
            <a:lvl8pPr lvl="7"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8pPr>
            <a:lvl9pPr lvl="8"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9pPr>
          </a:lstStyle>
          <a:p>
            <a:endParaRPr/>
          </a:p>
        </p:txBody>
      </p:sp>
      <p:sp>
        <p:nvSpPr>
          <p:cNvPr id="97" name="Google Shape;97;p13"/>
          <p:cNvSpPr txBox="1">
            <a:spLocks noGrp="1"/>
          </p:cNvSpPr>
          <p:nvPr>
            <p:ph type="subTitle" idx="8"/>
          </p:nvPr>
        </p:nvSpPr>
        <p:spPr>
          <a:xfrm>
            <a:off x="5719788" y="2039883"/>
            <a:ext cx="25827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98" name="Google Shape;98;p13"/>
          <p:cNvSpPr txBox="1">
            <a:spLocks noGrp="1"/>
          </p:cNvSpPr>
          <p:nvPr>
            <p:ph type="title" idx="9" hasCustomPrompt="1"/>
          </p:nvPr>
        </p:nvSpPr>
        <p:spPr>
          <a:xfrm>
            <a:off x="4710913" y="3163275"/>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9" name="Google Shape;99;p13"/>
          <p:cNvSpPr txBox="1">
            <a:spLocks noGrp="1"/>
          </p:cNvSpPr>
          <p:nvPr>
            <p:ph type="subTitle" idx="13"/>
          </p:nvPr>
        </p:nvSpPr>
        <p:spPr>
          <a:xfrm>
            <a:off x="5719788" y="3243076"/>
            <a:ext cx="2582700" cy="37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1pPr>
            <a:lvl2pPr lvl="1"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2pPr>
            <a:lvl3pPr lvl="2"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3pPr>
            <a:lvl4pPr lvl="3"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4pPr>
            <a:lvl5pPr lvl="4"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5pPr>
            <a:lvl6pPr lvl="5"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6pPr>
            <a:lvl7pPr lvl="6"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7pPr>
            <a:lvl8pPr lvl="7"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8pPr>
            <a:lvl9pPr lvl="8" rtl="0">
              <a:lnSpc>
                <a:spcPct val="100000"/>
              </a:lnSpc>
              <a:spcBef>
                <a:spcPts val="0"/>
              </a:spcBef>
              <a:spcAft>
                <a:spcPts val="0"/>
              </a:spcAft>
              <a:buNone/>
              <a:defRPr>
                <a:latin typeface="Aldrich" panose="02000000000000000000"/>
                <a:ea typeface="Aldrich" panose="02000000000000000000"/>
                <a:cs typeface="Aldrich" panose="02000000000000000000"/>
                <a:sym typeface="Aldrich" panose="02000000000000000000"/>
              </a:defRPr>
            </a:lvl9pPr>
          </a:lstStyle>
          <a:p>
            <a:endParaRPr/>
          </a:p>
        </p:txBody>
      </p:sp>
      <p:sp>
        <p:nvSpPr>
          <p:cNvPr id="100" name="Google Shape;100;p13"/>
          <p:cNvSpPr txBox="1">
            <a:spLocks noGrp="1"/>
          </p:cNvSpPr>
          <p:nvPr>
            <p:ph type="subTitle" idx="14"/>
          </p:nvPr>
        </p:nvSpPr>
        <p:spPr>
          <a:xfrm>
            <a:off x="5719788" y="3549025"/>
            <a:ext cx="25827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1" name="Google Shape;101;p13"/>
          <p:cNvSpPr txBox="1">
            <a:spLocks noGrp="1"/>
          </p:cNvSpPr>
          <p:nvPr>
            <p:ph type="title" idx="15"/>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bhaya Libre" panose="02000503000000000000"/>
              <a:buNone/>
              <a:defRPr/>
            </a:lvl1pPr>
            <a:lvl2pPr lvl="1"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2pPr>
            <a:lvl3pPr lvl="2"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3pPr>
            <a:lvl4pPr lvl="3"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4pPr>
            <a:lvl5pPr lvl="4"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5pPr>
            <a:lvl6pPr lvl="5"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6pPr>
            <a:lvl7pPr lvl="6"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7pPr>
            <a:lvl8pPr lvl="7"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8pPr>
            <a:lvl9pPr lvl="8" rtl="0">
              <a:spcBef>
                <a:spcPts val="0"/>
              </a:spcBef>
              <a:spcAft>
                <a:spcPts val="0"/>
              </a:spcAft>
              <a:buClr>
                <a:schemeClr val="dk1"/>
              </a:buClr>
              <a:buSzPts val="3500"/>
              <a:buFont typeface="Abhaya Libre" panose="02000503000000000000"/>
              <a:buNone/>
              <a:defRPr sz="3500">
                <a:solidFill>
                  <a:schemeClr val="dk1"/>
                </a:solidFill>
                <a:latin typeface="Abhaya Libre" panose="02000503000000000000"/>
                <a:ea typeface="Abhaya Libre" panose="02000503000000000000"/>
                <a:cs typeface="Abhaya Libre" panose="02000503000000000000"/>
                <a:sym typeface="Abhaya Libre" panose="02000503000000000000"/>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4" name="Google Shape;14;p3"/>
          <p:cNvSpPr txBox="1">
            <a:spLocks noGrp="1"/>
          </p:cNvSpPr>
          <p:nvPr>
            <p:ph type="title"/>
          </p:nvPr>
        </p:nvSpPr>
        <p:spPr>
          <a:xfrm>
            <a:off x="713225" y="2259100"/>
            <a:ext cx="4156500" cy="151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000"/>
              <a:buNone/>
              <a:defRPr sz="5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3056975" y="539500"/>
            <a:ext cx="1812600" cy="171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5000"/>
              <a:buNone/>
              <a:defRPr sz="100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6" name="Google Shape;16;p3"/>
          <p:cNvSpPr txBox="1">
            <a:spLocks noGrp="1"/>
          </p:cNvSpPr>
          <p:nvPr>
            <p:ph type="subTitle" idx="1"/>
          </p:nvPr>
        </p:nvSpPr>
        <p:spPr>
          <a:xfrm>
            <a:off x="713225" y="3970425"/>
            <a:ext cx="4156500" cy="399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87"/>
        <p:cNvGrpSpPr/>
        <p:nvPr/>
      </p:nvGrpSpPr>
      <p:grpSpPr>
        <a:xfrm>
          <a:off x="0" y="0"/>
          <a:ext cx="0" cy="0"/>
          <a:chOff x="0" y="0"/>
          <a:chExt cx="0" cy="0"/>
        </a:xfrm>
      </p:grpSpPr>
      <p:sp>
        <p:nvSpPr>
          <p:cNvPr id="191" name="Google Shape;191;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83"/>
        <p:cNvGrpSpPr/>
        <p:nvPr/>
      </p:nvGrpSpPr>
      <p:grpSpPr>
        <a:xfrm>
          <a:off x="0" y="0"/>
          <a:ext cx="0" cy="0"/>
          <a:chOff x="0" y="0"/>
          <a:chExt cx="0" cy="0"/>
        </a:xfrm>
      </p:grpSpPr>
      <p:sp>
        <p:nvSpPr>
          <p:cNvPr id="285" name="Google Shape;285;p35"/>
          <p:cNvSpPr txBox="1">
            <a:spLocks noGrp="1"/>
          </p:cNvSpPr>
          <p:nvPr>
            <p:ph type="subTitle" idx="1"/>
          </p:nvPr>
        </p:nvSpPr>
        <p:spPr>
          <a:xfrm>
            <a:off x="714044" y="2127795"/>
            <a:ext cx="21732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1pPr>
            <a:lvl2pPr lvl="1"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2pPr>
            <a:lvl3pPr lvl="2"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3pPr>
            <a:lvl4pPr lvl="3"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4pPr>
            <a:lvl5pPr lvl="4"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5pPr>
            <a:lvl6pPr lvl="5"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6pPr>
            <a:lvl7pPr lvl="6"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7pPr>
            <a:lvl8pPr lvl="7"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8pPr>
            <a:lvl9pPr lvl="8"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9pPr>
          </a:lstStyle>
          <a:p>
            <a:endParaRPr/>
          </a:p>
        </p:txBody>
      </p:sp>
      <p:sp>
        <p:nvSpPr>
          <p:cNvPr id="286" name="Google Shape;286;p35"/>
          <p:cNvSpPr txBox="1">
            <a:spLocks noGrp="1"/>
          </p:cNvSpPr>
          <p:nvPr>
            <p:ph type="subTitle" idx="2"/>
          </p:nvPr>
        </p:nvSpPr>
        <p:spPr>
          <a:xfrm>
            <a:off x="714035" y="1433625"/>
            <a:ext cx="21732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87" name="Google Shape;287;p35"/>
          <p:cNvSpPr txBox="1">
            <a:spLocks noGrp="1"/>
          </p:cNvSpPr>
          <p:nvPr>
            <p:ph type="subTitle" idx="3"/>
          </p:nvPr>
        </p:nvSpPr>
        <p:spPr>
          <a:xfrm>
            <a:off x="2099807" y="3514800"/>
            <a:ext cx="2173200" cy="37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1pPr>
            <a:lvl2pPr lvl="1"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2pPr>
            <a:lvl3pPr lvl="2"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3pPr>
            <a:lvl4pPr lvl="3"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4pPr>
            <a:lvl5pPr lvl="4"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5pPr>
            <a:lvl6pPr lvl="5"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6pPr>
            <a:lvl7pPr lvl="6"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7pPr>
            <a:lvl8pPr lvl="7"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8pPr>
            <a:lvl9pPr lvl="8"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9pPr>
          </a:lstStyle>
          <a:p>
            <a:endParaRPr/>
          </a:p>
        </p:txBody>
      </p:sp>
      <p:sp>
        <p:nvSpPr>
          <p:cNvPr id="288" name="Google Shape;288;p35"/>
          <p:cNvSpPr txBox="1">
            <a:spLocks noGrp="1"/>
          </p:cNvSpPr>
          <p:nvPr>
            <p:ph type="subTitle" idx="4"/>
          </p:nvPr>
        </p:nvSpPr>
        <p:spPr>
          <a:xfrm>
            <a:off x="2099797" y="3819851"/>
            <a:ext cx="21732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89" name="Google Shape;289;p35"/>
          <p:cNvSpPr txBox="1">
            <a:spLocks noGrp="1"/>
          </p:cNvSpPr>
          <p:nvPr>
            <p:ph type="subTitle" idx="5"/>
          </p:nvPr>
        </p:nvSpPr>
        <p:spPr>
          <a:xfrm>
            <a:off x="3485639" y="2127798"/>
            <a:ext cx="21729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1pPr>
            <a:lvl2pPr lvl="1"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2pPr>
            <a:lvl3pPr lvl="2"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3pPr>
            <a:lvl4pPr lvl="3"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4pPr>
            <a:lvl5pPr lvl="4"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5pPr>
            <a:lvl6pPr lvl="5"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6pPr>
            <a:lvl7pPr lvl="6"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7pPr>
            <a:lvl8pPr lvl="7"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8pPr>
            <a:lvl9pPr lvl="8"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9pPr>
          </a:lstStyle>
          <a:p>
            <a:endParaRPr/>
          </a:p>
        </p:txBody>
      </p:sp>
      <p:sp>
        <p:nvSpPr>
          <p:cNvPr id="290" name="Google Shape;290;p35"/>
          <p:cNvSpPr txBox="1">
            <a:spLocks noGrp="1"/>
          </p:cNvSpPr>
          <p:nvPr>
            <p:ph type="subTitle" idx="6"/>
          </p:nvPr>
        </p:nvSpPr>
        <p:spPr>
          <a:xfrm>
            <a:off x="3485400" y="1433625"/>
            <a:ext cx="21729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91" name="Google Shape;291;p35"/>
          <p:cNvSpPr txBox="1">
            <a:spLocks noGrp="1"/>
          </p:cNvSpPr>
          <p:nvPr>
            <p:ph type="subTitle" idx="7"/>
          </p:nvPr>
        </p:nvSpPr>
        <p:spPr>
          <a:xfrm>
            <a:off x="4871009" y="3514800"/>
            <a:ext cx="2173200" cy="37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1pPr>
            <a:lvl2pPr lvl="1"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2pPr>
            <a:lvl3pPr lvl="2"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3pPr>
            <a:lvl4pPr lvl="3"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4pPr>
            <a:lvl5pPr lvl="4"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5pPr>
            <a:lvl6pPr lvl="5"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6pPr>
            <a:lvl7pPr lvl="6"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7pPr>
            <a:lvl8pPr lvl="7"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8pPr>
            <a:lvl9pPr lvl="8" algn="ctr" rtl="0">
              <a:lnSpc>
                <a:spcPct val="100000"/>
              </a:lnSpc>
              <a:spcBef>
                <a:spcPts val="0"/>
              </a:spcBef>
              <a:spcAft>
                <a:spcPts val="0"/>
              </a:spcAft>
              <a:buNone/>
              <a:defRPr>
                <a:solidFill>
                  <a:schemeClr val="accent1"/>
                </a:solidFill>
                <a:latin typeface="Aldrich" panose="02000000000000000000"/>
                <a:ea typeface="Aldrich" panose="02000000000000000000"/>
                <a:cs typeface="Aldrich" panose="02000000000000000000"/>
                <a:sym typeface="Aldrich" panose="02000000000000000000"/>
              </a:defRPr>
            </a:lvl9pPr>
          </a:lstStyle>
          <a:p>
            <a:endParaRPr/>
          </a:p>
        </p:txBody>
      </p:sp>
      <p:sp>
        <p:nvSpPr>
          <p:cNvPr id="292" name="Google Shape;292;p35"/>
          <p:cNvSpPr txBox="1">
            <a:spLocks noGrp="1"/>
          </p:cNvSpPr>
          <p:nvPr>
            <p:ph type="subTitle" idx="8"/>
          </p:nvPr>
        </p:nvSpPr>
        <p:spPr>
          <a:xfrm>
            <a:off x="4871000" y="3819851"/>
            <a:ext cx="21732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93" name="Google Shape;293;p3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Font typeface="Abhaya Libre" panose="02000503000000000000"/>
              <a:buNone/>
              <a:defRPr/>
            </a:lvl1pPr>
            <a:lvl2pPr lvl="1"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2pPr>
            <a:lvl3pPr lvl="2"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3pPr>
            <a:lvl4pPr lvl="3"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4pPr>
            <a:lvl5pPr lvl="4"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5pPr>
            <a:lvl6pPr lvl="5"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6pPr>
            <a:lvl7pPr lvl="6"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7pPr>
            <a:lvl8pPr lvl="7"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8pPr>
            <a:lvl9pPr lvl="8" rtl="0">
              <a:spcBef>
                <a:spcPts val="0"/>
              </a:spcBef>
              <a:spcAft>
                <a:spcPts val="0"/>
              </a:spcAft>
              <a:buSzPts val="3500"/>
              <a:buFont typeface="Abhaya Libre" panose="02000503000000000000"/>
              <a:buNone/>
              <a:defRPr sz="3500">
                <a:latin typeface="Abhaya Libre" panose="02000503000000000000"/>
                <a:ea typeface="Abhaya Libre" panose="02000503000000000000"/>
                <a:cs typeface="Abhaya Libre" panose="02000503000000000000"/>
                <a:sym typeface="Abhaya Libre" panose="02000503000000000000"/>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7"/>
        <p:cNvGrpSpPr/>
        <p:nvPr/>
      </p:nvGrpSpPr>
      <p:grpSpPr>
        <a:xfrm>
          <a:off x="0" y="0"/>
          <a:ext cx="0" cy="0"/>
          <a:chOff x="0" y="0"/>
          <a:chExt cx="0" cy="0"/>
        </a:xfrm>
      </p:grpSpPr>
      <p:sp>
        <p:nvSpPr>
          <p:cNvPr id="109" name="Google Shape;109;p14"/>
          <p:cNvSpPr txBox="1">
            <a:spLocks noGrp="1"/>
          </p:cNvSpPr>
          <p:nvPr>
            <p:ph type="title"/>
          </p:nvPr>
        </p:nvSpPr>
        <p:spPr>
          <a:xfrm>
            <a:off x="3688525" y="1568200"/>
            <a:ext cx="3762600" cy="15120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5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10" name="Google Shape;110;p14"/>
          <p:cNvSpPr txBox="1">
            <a:spLocks noGrp="1"/>
          </p:cNvSpPr>
          <p:nvPr>
            <p:ph type="title" idx="2" hasCustomPrompt="1"/>
          </p:nvPr>
        </p:nvSpPr>
        <p:spPr>
          <a:xfrm>
            <a:off x="1542675" y="1537475"/>
            <a:ext cx="20922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00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11" name="Google Shape;111;p14"/>
          <p:cNvSpPr txBox="1">
            <a:spLocks noGrp="1"/>
          </p:cNvSpPr>
          <p:nvPr>
            <p:ph type="subTitle" idx="1"/>
          </p:nvPr>
        </p:nvSpPr>
        <p:spPr>
          <a:xfrm>
            <a:off x="3688525" y="3107575"/>
            <a:ext cx="3762600" cy="69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8"/>
        <p:cNvGrpSpPr/>
        <p:nvPr/>
      </p:nvGrpSpPr>
      <p:grpSpPr>
        <a:xfrm>
          <a:off x="0" y="0"/>
          <a:ext cx="0" cy="0"/>
          <a:chOff x="0" y="0"/>
          <a:chExt cx="0" cy="0"/>
        </a:xfrm>
      </p:grpSpPr>
      <p:sp>
        <p:nvSpPr>
          <p:cNvPr id="200" name="Google Shape;200;p2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21"/>
        <p:cNvGrpSpPr/>
        <p:nvPr/>
      </p:nvGrpSpPr>
      <p:grpSpPr>
        <a:xfrm>
          <a:off x="0" y="0"/>
          <a:ext cx="0" cy="0"/>
          <a:chOff x="0" y="0"/>
          <a:chExt cx="0" cy="0"/>
        </a:xfrm>
      </p:grpSpPr>
      <p:sp>
        <p:nvSpPr>
          <p:cNvPr id="123" name="Google Shape;123;p15"/>
          <p:cNvSpPr txBox="1">
            <a:spLocks noGrp="1"/>
          </p:cNvSpPr>
          <p:nvPr>
            <p:ph type="title"/>
          </p:nvPr>
        </p:nvSpPr>
        <p:spPr>
          <a:xfrm>
            <a:off x="1151550" y="1452113"/>
            <a:ext cx="4839300" cy="151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000"/>
              <a:buNone/>
              <a:defRPr sz="5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24" name="Google Shape;124;p15"/>
          <p:cNvSpPr txBox="1">
            <a:spLocks noGrp="1"/>
          </p:cNvSpPr>
          <p:nvPr>
            <p:ph type="title" idx="2" hasCustomPrompt="1"/>
          </p:nvPr>
        </p:nvSpPr>
        <p:spPr>
          <a:xfrm>
            <a:off x="6050550" y="1452125"/>
            <a:ext cx="20553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00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25" name="Google Shape;125;p15"/>
          <p:cNvSpPr txBox="1">
            <a:spLocks noGrp="1"/>
          </p:cNvSpPr>
          <p:nvPr>
            <p:ph type="subTitle" idx="1"/>
          </p:nvPr>
        </p:nvSpPr>
        <p:spPr>
          <a:xfrm>
            <a:off x="1151550" y="2937650"/>
            <a:ext cx="4839300" cy="420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32"/>
        <p:cNvGrpSpPr/>
        <p:nvPr/>
      </p:nvGrpSpPr>
      <p:grpSpPr>
        <a:xfrm>
          <a:off x="0" y="0"/>
          <a:ext cx="0" cy="0"/>
          <a:chOff x="0" y="0"/>
          <a:chExt cx="0" cy="0"/>
        </a:xfrm>
      </p:grpSpPr>
      <p:sp>
        <p:nvSpPr>
          <p:cNvPr id="134" name="Google Shape;134;p16"/>
          <p:cNvSpPr txBox="1">
            <a:spLocks noGrp="1"/>
          </p:cNvSpPr>
          <p:nvPr>
            <p:ph type="title"/>
          </p:nvPr>
        </p:nvSpPr>
        <p:spPr>
          <a:xfrm>
            <a:off x="3640250" y="2259100"/>
            <a:ext cx="4790400" cy="15120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5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5" name="Google Shape;135;p16"/>
          <p:cNvSpPr txBox="1">
            <a:spLocks noGrp="1"/>
          </p:cNvSpPr>
          <p:nvPr>
            <p:ph type="title" idx="2" hasCustomPrompt="1"/>
          </p:nvPr>
        </p:nvSpPr>
        <p:spPr>
          <a:xfrm>
            <a:off x="3640250" y="539500"/>
            <a:ext cx="20526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00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6" name="Google Shape;136;p16"/>
          <p:cNvSpPr txBox="1">
            <a:spLocks noGrp="1"/>
          </p:cNvSpPr>
          <p:nvPr>
            <p:ph type="subTitle" idx="1"/>
          </p:nvPr>
        </p:nvSpPr>
        <p:spPr>
          <a:xfrm>
            <a:off x="3640250" y="3970525"/>
            <a:ext cx="4790400" cy="39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24"/>
        <p:cNvGrpSpPr/>
        <p:nvPr/>
      </p:nvGrpSpPr>
      <p:grpSpPr>
        <a:xfrm>
          <a:off x="0" y="0"/>
          <a:ext cx="0" cy="0"/>
          <a:chOff x="0" y="0"/>
          <a:chExt cx="0" cy="0"/>
        </a:xfrm>
      </p:grpSpPr>
      <p:sp>
        <p:nvSpPr>
          <p:cNvPr id="226" name="Google Shape;226;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t>8/9/2023</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630" indent="-214630"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1pPr>
      <a:lvl2pPr marL="557530" indent="-214630"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500" kern="1200" cap="none">
          <a:solidFill>
            <a:schemeClr val="tx1"/>
          </a:solidFill>
          <a:effectLst/>
          <a:latin typeface="+mn-lt"/>
          <a:ea typeface="+mn-ea"/>
          <a:cs typeface="+mn-cs"/>
        </a:defRPr>
      </a:lvl2pPr>
      <a:lvl3pPr marL="900430" indent="-214630"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350" kern="1200" cap="none">
          <a:solidFill>
            <a:schemeClr val="tx1"/>
          </a:solidFill>
          <a:effectLst/>
          <a:latin typeface="+mn-lt"/>
          <a:ea typeface="+mn-ea"/>
          <a:cs typeface="+mn-cs"/>
        </a:defRPr>
      </a:lvl3pPr>
      <a:lvl4pPr marL="1157605" indent="-128905"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200" kern="1200" cap="none">
          <a:solidFill>
            <a:schemeClr val="tx1"/>
          </a:solidFill>
          <a:effectLst/>
          <a:latin typeface="+mn-lt"/>
          <a:ea typeface="+mn-ea"/>
          <a:cs typeface="+mn-cs"/>
        </a:defRPr>
      </a:lvl4pPr>
      <a:lvl5pPr marL="1500505" indent="-128905"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panose="020B0604020202020204"/>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98455" y="0"/>
            <a:ext cx="6767946" cy="878574"/>
          </a:xfrm>
          <a:prstGeom prst="rect">
            <a:avLst/>
          </a:prstGeom>
          <a:noFill/>
        </p:spPr>
        <p:txBody>
          <a:bodyPr wrap="square">
            <a:spAutoFit/>
          </a:bodyPr>
          <a:lstStyle/>
          <a:p>
            <a:pPr algn="ctr">
              <a:lnSpc>
                <a:spcPct val="150000"/>
              </a:lnSpc>
            </a:pPr>
            <a:r>
              <a:rPr lang="vi-VN" sz="1800">
                <a:latin typeface="+mj-lt"/>
                <a:cs typeface="Arial" panose="020B0604020202020204" pitchFamily="34" charset="0"/>
              </a:rPr>
              <a:t>TRƯỜNG ĐẠI HỌC TÀI NGUYÊN VÀ MÔI TRƯỜNG TP.HCM</a:t>
            </a:r>
            <a:br>
              <a:rPr lang="vi-VN" sz="1800">
                <a:latin typeface="+mj-lt"/>
                <a:cs typeface="Arial" panose="020B0604020202020204" pitchFamily="34" charset="0"/>
              </a:rPr>
            </a:br>
            <a:r>
              <a:rPr lang="vi-VN" sz="1800">
                <a:latin typeface="+mj-lt"/>
                <a:cs typeface="Arial" panose="020B0604020202020204" pitchFamily="34" charset="0"/>
              </a:rPr>
              <a:t>KHOA HỆ THỐNG THÔNG TIN VÀ VIỄN THÁM</a:t>
            </a:r>
            <a:endParaRPr lang="en-US">
              <a:latin typeface="+mj-lt"/>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1648" y="931306"/>
            <a:ext cx="920704" cy="826041"/>
          </a:xfrm>
          <a:prstGeom prst="rect">
            <a:avLst/>
          </a:prstGeom>
        </p:spPr>
      </p:pic>
      <p:sp>
        <p:nvSpPr>
          <p:cNvPr id="19" name="TextBox 18"/>
          <p:cNvSpPr txBox="1"/>
          <p:nvPr/>
        </p:nvSpPr>
        <p:spPr>
          <a:xfrm>
            <a:off x="2975650" y="1882809"/>
            <a:ext cx="3249043" cy="369332"/>
          </a:xfrm>
          <a:prstGeom prst="rect">
            <a:avLst/>
          </a:prstGeom>
          <a:noFill/>
        </p:spPr>
        <p:txBody>
          <a:bodyPr wrap="square">
            <a:spAutoFit/>
          </a:bodyPr>
          <a:lstStyle/>
          <a:p>
            <a:r>
              <a:rPr lang="vi-VN" dirty="0">
                <a:latin typeface="+mj-lt"/>
                <a:cs typeface="Arial" panose="020B0604020202020204" pitchFamily="34" charset="0"/>
              </a:rPr>
              <a:t>BÁO CÁO ĐỒ ÁN </a:t>
            </a:r>
            <a:r>
              <a:rPr lang="en-US" dirty="0">
                <a:latin typeface="+mj-lt"/>
                <a:cs typeface="Arial" panose="020B0604020202020204" pitchFamily="34" charset="0"/>
              </a:rPr>
              <a:t>MÔN HỌC </a:t>
            </a:r>
          </a:p>
        </p:txBody>
      </p:sp>
      <p:sp>
        <p:nvSpPr>
          <p:cNvPr id="21" name="TextBox 20"/>
          <p:cNvSpPr txBox="1"/>
          <p:nvPr/>
        </p:nvSpPr>
        <p:spPr>
          <a:xfrm>
            <a:off x="1059873" y="2257956"/>
            <a:ext cx="7994073" cy="830997"/>
          </a:xfrm>
          <a:prstGeom prst="rect">
            <a:avLst/>
          </a:prstGeom>
          <a:noFill/>
        </p:spPr>
        <p:txBody>
          <a:bodyPr wrap="square">
            <a:spAutoFit/>
          </a:bodyPr>
          <a:lstStyle/>
          <a:p>
            <a:pPr algn="ctr"/>
            <a:r>
              <a:rPr lang="en-US" sz="2400" b="1" dirty="0">
                <a:solidFill>
                  <a:srgbClr val="FF0000"/>
                </a:solidFill>
                <a:latin typeface="+mj-lt"/>
                <a:cs typeface="Arial" panose="020B0604020202020204" pitchFamily="34" charset="0"/>
              </a:rPr>
              <a:t>ĐIỀU HƯỚNG MÀN HÌNH VÀ LẬP TRÌNH BẤT ĐỒNG BỘ TRONG ỨNG DỤNG ĐẶT ĐỒ ĂN BẰNG FLUTTER </a:t>
            </a:r>
            <a:endParaRPr lang="vi-VN" sz="2400" b="1" dirty="0">
              <a:solidFill>
                <a:srgbClr val="FF0000"/>
              </a:solidFill>
              <a:latin typeface="+mj-lt"/>
              <a:cs typeface="Arial" panose="020B0604020202020204" pitchFamily="34" charset="0"/>
            </a:endParaRPr>
          </a:p>
        </p:txBody>
      </p:sp>
      <p:sp>
        <p:nvSpPr>
          <p:cNvPr id="23" name="TextBox 22"/>
          <p:cNvSpPr txBox="1"/>
          <p:nvPr/>
        </p:nvSpPr>
        <p:spPr>
          <a:xfrm>
            <a:off x="-619605" y="2936918"/>
            <a:ext cx="7921257" cy="1703030"/>
          </a:xfrm>
          <a:prstGeom prst="rect">
            <a:avLst/>
          </a:prstGeom>
          <a:noFill/>
        </p:spPr>
        <p:txBody>
          <a:bodyPr wrap="square">
            <a:spAutoFit/>
          </a:bodyPr>
          <a:lstStyle/>
          <a:p>
            <a:pPr indent="1313180" algn="just">
              <a:lnSpc>
                <a:spcPct val="150000"/>
              </a:lnSpc>
              <a:tabLst>
                <a:tab pos="1371600" algn="l"/>
              </a:tabLst>
            </a:pPr>
            <a:r>
              <a:rPr lang="vi-VN" sz="1800" cap="none" dirty="0">
                <a:solidFill>
                  <a:schemeClr val="bg1"/>
                </a:solidFill>
                <a:latin typeface="+mj-lt"/>
                <a:cs typeface="Arial" panose="020B0604020202020204" pitchFamily="34" charset="0"/>
              </a:rPr>
              <a:t>            </a:t>
            </a:r>
            <a:r>
              <a:rPr lang="en-US" sz="1800" cap="none" dirty="0">
                <a:solidFill>
                  <a:schemeClr val="bg1"/>
                </a:solidFill>
                <a:latin typeface="+mj-lt"/>
                <a:cs typeface="Arial" panose="020B0604020202020204" pitchFamily="34" charset="0"/>
              </a:rPr>
              <a:t>	</a:t>
            </a:r>
            <a:r>
              <a:rPr lang="vi-VN" sz="1800" cap="none" dirty="0">
                <a:latin typeface="+mj-lt"/>
                <a:cs typeface="Arial" panose="020B0604020202020204" pitchFamily="34" charset="0"/>
              </a:rPr>
              <a:t>Giảng viên hướng dẫn</a:t>
            </a:r>
            <a:r>
              <a:rPr lang="vi-VN" sz="1800" dirty="0">
                <a:latin typeface="+mj-lt"/>
                <a:cs typeface="Arial" panose="020B0604020202020204" pitchFamily="34" charset="0"/>
              </a:rPr>
              <a:t>: </a:t>
            </a:r>
            <a:r>
              <a:rPr lang="vi-VN" sz="1800" cap="none" dirty="0">
                <a:latin typeface="+mj-lt"/>
                <a:cs typeface="Arial" panose="020B0604020202020204" pitchFamily="34" charset="0"/>
              </a:rPr>
              <a:t>Ths. </a:t>
            </a:r>
            <a:r>
              <a:rPr lang="en-US" dirty="0" err="1">
                <a:latin typeface="+mj-lt"/>
                <a:cs typeface="Arial" panose="020B0604020202020204" pitchFamily="34" charset="0"/>
              </a:rPr>
              <a:t>Nguyễn</a:t>
            </a:r>
            <a:r>
              <a:rPr lang="en-US" dirty="0">
                <a:latin typeface="+mj-lt"/>
                <a:cs typeface="Arial" panose="020B0604020202020204" pitchFamily="34" charset="0"/>
              </a:rPr>
              <a:t> Thanh </a:t>
            </a:r>
            <a:r>
              <a:rPr lang="en-US" dirty="0" err="1">
                <a:latin typeface="+mj-lt"/>
                <a:cs typeface="Arial" panose="020B0604020202020204" pitchFamily="34" charset="0"/>
              </a:rPr>
              <a:t>Truyền</a:t>
            </a:r>
            <a:endParaRPr lang="vi-VN" sz="1800" dirty="0">
              <a:latin typeface="+mj-lt"/>
              <a:cs typeface="Arial" panose="020B0604020202020204" pitchFamily="34" charset="0"/>
            </a:endParaRPr>
          </a:p>
          <a:p>
            <a:pPr indent="1313180" algn="just">
              <a:lnSpc>
                <a:spcPct val="150000"/>
              </a:lnSpc>
              <a:tabLst>
                <a:tab pos="1371600" algn="l"/>
              </a:tabLst>
            </a:pPr>
            <a:r>
              <a:rPr lang="vi-VN" sz="1800" dirty="0">
                <a:latin typeface="+mj-lt"/>
                <a:cs typeface="Arial" panose="020B0604020202020204" pitchFamily="34" charset="0"/>
              </a:rPr>
              <a:t>            </a:t>
            </a:r>
            <a:r>
              <a:rPr lang="en-US" sz="1800" dirty="0">
                <a:latin typeface="+mj-lt"/>
                <a:cs typeface="Arial" panose="020B0604020202020204" pitchFamily="34" charset="0"/>
              </a:rPr>
              <a:t>	</a:t>
            </a:r>
            <a:r>
              <a:rPr lang="vi-VN" sz="1800" dirty="0">
                <a:latin typeface="+mj-lt"/>
                <a:cs typeface="Arial" panose="020B0604020202020204" pitchFamily="34" charset="0"/>
              </a:rPr>
              <a:t>S</a:t>
            </a:r>
            <a:r>
              <a:rPr lang="vi-VN" sz="1800" cap="none" dirty="0">
                <a:latin typeface="+mj-lt"/>
                <a:cs typeface="Arial" panose="020B0604020202020204" pitchFamily="34" charset="0"/>
              </a:rPr>
              <a:t>inh viên thực hiện</a:t>
            </a:r>
            <a:r>
              <a:rPr lang="vi-VN" sz="1800" dirty="0">
                <a:latin typeface="+mj-lt"/>
                <a:cs typeface="Arial" panose="020B0604020202020204" pitchFamily="34" charset="0"/>
              </a:rPr>
              <a:t>: </a:t>
            </a:r>
            <a:r>
              <a:rPr lang="en-US" sz="1800" dirty="0" err="1">
                <a:latin typeface="+mj-lt"/>
                <a:cs typeface="Arial" panose="020B0604020202020204" pitchFamily="34" charset="0"/>
              </a:rPr>
              <a:t>Nh</a:t>
            </a:r>
            <a:r>
              <a:rPr lang="en-US" dirty="0" err="1">
                <a:latin typeface="+mj-lt"/>
                <a:cs typeface="Arial" panose="020B0604020202020204" pitchFamily="34" charset="0"/>
              </a:rPr>
              <a:t>óm</a:t>
            </a:r>
            <a:r>
              <a:rPr lang="en-US" dirty="0">
                <a:latin typeface="+mj-lt"/>
                <a:cs typeface="Arial" panose="020B0604020202020204" pitchFamily="34" charset="0"/>
              </a:rPr>
              <a:t> 2</a:t>
            </a:r>
            <a:endParaRPr lang="vi-VN" sz="1800" cap="none" dirty="0">
              <a:latin typeface="+mj-lt"/>
              <a:cs typeface="Arial" panose="020B0604020202020204" pitchFamily="34" charset="0"/>
            </a:endParaRPr>
          </a:p>
          <a:p>
            <a:pPr indent="1313180" algn="just">
              <a:lnSpc>
                <a:spcPct val="150000"/>
              </a:lnSpc>
              <a:tabLst>
                <a:tab pos="1371600" algn="l"/>
              </a:tabLst>
            </a:pPr>
            <a:r>
              <a:rPr lang="en-US" sz="1800" cap="none" dirty="0">
                <a:latin typeface="+mj-lt"/>
                <a:cs typeface="Arial" panose="020B0604020202020204" pitchFamily="34" charset="0"/>
              </a:rPr>
              <a:t>			</a:t>
            </a:r>
            <a:r>
              <a:rPr lang="vi-VN" sz="1800" cap="none" dirty="0">
                <a:latin typeface="+mj-lt"/>
                <a:cs typeface="Arial" panose="020B0604020202020204" pitchFamily="34" charset="0"/>
              </a:rPr>
              <a:t>Lớp: 08_ĐH_CNPM</a:t>
            </a:r>
          </a:p>
          <a:p>
            <a:pPr indent="1313180" algn="just">
              <a:lnSpc>
                <a:spcPct val="150000"/>
              </a:lnSpc>
              <a:tabLst>
                <a:tab pos="1371600" algn="l"/>
              </a:tabLst>
            </a:pPr>
            <a:r>
              <a:rPr lang="vi-VN" sz="1800" cap="none" dirty="0">
                <a:latin typeface="+mj-lt"/>
                <a:cs typeface="Arial" panose="020B0604020202020204" pitchFamily="34" charset="0"/>
              </a:rPr>
              <a:t>        </a:t>
            </a:r>
            <a:r>
              <a:rPr lang="en-US" sz="1800" cap="none" dirty="0">
                <a:latin typeface="+mj-lt"/>
                <a:cs typeface="Arial" panose="020B0604020202020204" pitchFamily="34" charset="0"/>
              </a:rPr>
              <a:t>	</a:t>
            </a:r>
            <a:endParaRPr lang="vi-VN" sz="1800" cap="none" dirty="0">
              <a:latin typeface="+mj-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 name="Title 1">
            <a:extLst>
              <a:ext uri="{FF2B5EF4-FFF2-40B4-BE49-F238E27FC236}">
                <a16:creationId xmlns:a16="http://schemas.microsoft.com/office/drawing/2014/main" id="{4DFBDF9A-AF97-950F-0718-074419B25400}"/>
              </a:ext>
            </a:extLst>
          </p:cNvPr>
          <p:cNvSpPr>
            <a:spLocks noGrp="1"/>
          </p:cNvSpPr>
          <p:nvPr>
            <p:ph type="title"/>
          </p:nvPr>
        </p:nvSpPr>
        <p:spPr>
          <a:xfrm>
            <a:off x="2230673" y="272749"/>
            <a:ext cx="5032908" cy="572700"/>
          </a:xfrm>
        </p:spPr>
        <p:txBody>
          <a:bodyPr/>
          <a:lstStyle/>
          <a:p>
            <a:r>
              <a:rPr lang="vi-VN" sz="3000" b="1">
                <a:cs typeface="Times New Roman" panose="02020603050405020304" pitchFamily="18" charset="0"/>
              </a:rPr>
              <a:t>CƠ SỞ LÍ THUYẾT</a:t>
            </a:r>
            <a:endParaRPr lang="en-US" sz="3000" b="1">
              <a:cs typeface="Times New Roman" panose="02020603050405020304" pitchFamily="18" charset="0"/>
            </a:endParaRPr>
          </a:p>
        </p:txBody>
      </p:sp>
      <p:sp>
        <p:nvSpPr>
          <p:cNvPr id="12" name="TextBox 11">
            <a:extLst>
              <a:ext uri="{FF2B5EF4-FFF2-40B4-BE49-F238E27FC236}">
                <a16:creationId xmlns:a16="http://schemas.microsoft.com/office/drawing/2014/main" id="{5F747292-6BB1-F72F-778D-B0A5E8C65A67}"/>
              </a:ext>
            </a:extLst>
          </p:cNvPr>
          <p:cNvSpPr txBox="1"/>
          <p:nvPr/>
        </p:nvSpPr>
        <p:spPr>
          <a:xfrm>
            <a:off x="1526458" y="1002839"/>
            <a:ext cx="7462684" cy="3739998"/>
          </a:xfrm>
          <a:prstGeom prst="rect">
            <a:avLst/>
          </a:prstGeom>
          <a:noFill/>
        </p:spPr>
        <p:txBody>
          <a:bodyPr wrap="square">
            <a:spAutoFit/>
          </a:bodyPr>
          <a:lstStyle/>
          <a:p>
            <a:pPr marR="0" algn="just">
              <a:lnSpc>
                <a:spcPct val="150000"/>
              </a:lnSpc>
              <a:spcBef>
                <a:spcPts val="0"/>
              </a:spcBef>
              <a:spcAft>
                <a:spcPts val="0"/>
              </a:spcAft>
              <a:tabLst>
                <a:tab pos="58738" algn="l"/>
              </a:tabLst>
            </a:pPr>
            <a:r>
              <a:rPr lang="vi-VN"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C</a:t>
            </a:r>
            <a:r>
              <a:rPr lang="en-US"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ách thức hoạt động của Future của Dart giống với Promise từ ngôn ngữ Javascript</a:t>
            </a:r>
            <a:r>
              <a:rPr lang="vi-VN"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bao gồm hai trạng thái: </a:t>
            </a:r>
            <a:endParaRPr lang="vi-VN"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228600" algn="just">
              <a:lnSpc>
                <a:spcPct val="150000"/>
              </a:lnSpc>
              <a:spcBef>
                <a:spcPts val="0"/>
              </a:spcBef>
              <a:spcAft>
                <a:spcPts val="0"/>
              </a:spcAft>
              <a:buFont typeface="Wingdings" panose="05000000000000000000" pitchFamily="2" charset="2"/>
              <a:buChar char="§"/>
              <a:tabLst>
                <a:tab pos="58738" algn="l"/>
              </a:tabLst>
            </a:pPr>
            <a:r>
              <a:rPr lang="en-US" sz="1600" b="1"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Completed Future</a:t>
            </a:r>
            <a:r>
              <a:rPr lang="en-US"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 sẽ cho chúng ta giá trị trả về hoặc lỗi xảy ra. </a:t>
            </a:r>
            <a:endParaRPr lang="en-US" sz="1600">
              <a:effectLst/>
              <a:latin typeface="Arial" panose="020B0604020202020204" pitchFamily="34" charset="0"/>
              <a:ea typeface="Calibri" panose="020F0502020204030204" pitchFamily="34" charset="0"/>
              <a:cs typeface="Arial" panose="020B0604020202020204" pitchFamily="34" charset="0"/>
            </a:endParaRPr>
          </a:p>
          <a:p>
            <a:pPr marL="457200" marR="0" lvl="0" indent="-228600" algn="just">
              <a:lnSpc>
                <a:spcPct val="150000"/>
              </a:lnSpc>
              <a:spcBef>
                <a:spcPts val="0"/>
              </a:spcBef>
              <a:spcAft>
                <a:spcPts val="0"/>
              </a:spcAft>
              <a:buFont typeface="Wingdings" panose="05000000000000000000" pitchFamily="2" charset="2"/>
              <a:buChar char="§"/>
              <a:tabLst>
                <a:tab pos="457200" algn="l"/>
              </a:tabLst>
            </a:pPr>
            <a:r>
              <a:rPr lang="en-US" sz="1600" b="1"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Uncompleted Future</a:t>
            </a:r>
            <a:r>
              <a:rPr lang="en-US"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là trạng thái chờ đợi hoạt động bất đồng bộ của hàm sẽ hoàn thành hoặc xảy ra lỗi.</a:t>
            </a:r>
            <a:endParaRPr lang="en-US" sz="1600">
              <a:effectLst/>
              <a:latin typeface="Arial" panose="020B0604020202020204" pitchFamily="34" charset="0"/>
              <a:ea typeface="Calibri" panose="020F0502020204030204" pitchFamily="34" charset="0"/>
              <a:cs typeface="Arial" panose="020B0604020202020204" pitchFamily="34" charset="0"/>
            </a:endParaRPr>
          </a:p>
          <a:p>
            <a:pPr marR="0" indent="3175" algn="just">
              <a:lnSpc>
                <a:spcPct val="150000"/>
              </a:lnSpc>
              <a:spcBef>
                <a:spcPts val="0"/>
              </a:spcBef>
              <a:spcAft>
                <a:spcPts val="0"/>
              </a:spcAft>
            </a:pPr>
            <a:r>
              <a:rPr lang="en-US"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Future có một vài hàm khởi tạo cơ bản, dưới đây là một số loại mình thường dùng:</a:t>
            </a:r>
            <a:endParaRPr lang="en-US" sz="1600">
              <a:effectLst/>
              <a:latin typeface="Arial" panose="020B0604020202020204" pitchFamily="34" charset="0"/>
              <a:ea typeface="Calibri" panose="020F0502020204030204" pitchFamily="34" charset="0"/>
              <a:cs typeface="Arial" panose="020B0604020202020204" pitchFamily="34" charset="0"/>
            </a:endParaRPr>
          </a:p>
          <a:p>
            <a:pPr marL="457200" marR="0" lvl="0" indent="-228600" algn="just">
              <a:lnSpc>
                <a:spcPct val="150000"/>
              </a:lnSpc>
              <a:spcBef>
                <a:spcPts val="0"/>
              </a:spcBef>
              <a:spcAft>
                <a:spcPts val="0"/>
              </a:spcAft>
              <a:buFont typeface="Wingdings" panose="05000000000000000000" pitchFamily="2" charset="2"/>
              <a:buChar char="§"/>
            </a:pPr>
            <a:r>
              <a:rPr lang="en-US" sz="1600" b="1"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Future.delayed():</a:t>
            </a:r>
            <a:r>
              <a:rPr lang="en-US"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 Dart sẽ thực hiện việc tính toán và trả ra kết quả sau khoảng thời gian delay trôi qua.</a:t>
            </a:r>
            <a:endParaRPr lang="en-US" sz="1600">
              <a:effectLst/>
              <a:latin typeface="Arial" panose="020B0604020202020204" pitchFamily="34" charset="0"/>
              <a:ea typeface="Calibri" panose="020F0502020204030204" pitchFamily="34" charset="0"/>
              <a:cs typeface="Arial" panose="020B0604020202020204" pitchFamily="34" charset="0"/>
            </a:endParaRPr>
          </a:p>
          <a:p>
            <a:pPr marL="457200" marR="0" lvl="0" indent="-228600" algn="just">
              <a:lnSpc>
                <a:spcPct val="150000"/>
              </a:lnSpc>
              <a:spcBef>
                <a:spcPts val="0"/>
              </a:spcBef>
              <a:spcAft>
                <a:spcPts val="0"/>
              </a:spcAft>
              <a:buFont typeface="Wingdings" panose="05000000000000000000" pitchFamily="2" charset="2"/>
              <a:buChar char="§"/>
            </a:pPr>
            <a:r>
              <a:rPr lang="en-US" sz="1600" b="1"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Future.error():</a:t>
            </a:r>
            <a:r>
              <a:rPr lang="en-US" sz="1600" spc="15">
                <a:solidFill>
                  <a:srgbClr val="000000"/>
                </a:solidFill>
                <a:effectLst/>
                <a:latin typeface="Arial" panose="020B0604020202020204" pitchFamily="34" charset="0"/>
                <a:ea typeface="Times New Roman" panose="02020603050405020304" pitchFamily="18" charset="0"/>
                <a:cs typeface="Arial" panose="020B0604020202020204" pitchFamily="34" charset="0"/>
              </a:rPr>
              <a:t> Dart sẽ trả về lỗi sau khi thực thi việc tính toán.</a:t>
            </a:r>
            <a:endParaRPr lang="en-US" sz="16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975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 name="Title 1">
            <a:extLst>
              <a:ext uri="{FF2B5EF4-FFF2-40B4-BE49-F238E27FC236}">
                <a16:creationId xmlns:a16="http://schemas.microsoft.com/office/drawing/2014/main" id="{4DFBDF9A-AF97-950F-0718-074419B25400}"/>
              </a:ext>
            </a:extLst>
          </p:cNvPr>
          <p:cNvSpPr>
            <a:spLocks noGrp="1"/>
          </p:cNvSpPr>
          <p:nvPr>
            <p:ph type="title"/>
          </p:nvPr>
        </p:nvSpPr>
        <p:spPr>
          <a:xfrm>
            <a:off x="2230673" y="272749"/>
            <a:ext cx="5032908" cy="572700"/>
          </a:xfrm>
        </p:spPr>
        <p:txBody>
          <a:bodyPr/>
          <a:lstStyle/>
          <a:p>
            <a:r>
              <a:rPr lang="vi-VN" sz="3000" b="1">
                <a:cs typeface="Times New Roman" panose="02020603050405020304" pitchFamily="18" charset="0"/>
              </a:rPr>
              <a:t>CƠ SỞ LÍ THUYẾT</a:t>
            </a:r>
            <a:endParaRPr lang="en-US" sz="3000" b="1">
              <a:cs typeface="Times New Roman" panose="02020603050405020304" pitchFamily="18" charset="0"/>
            </a:endParaRPr>
          </a:p>
        </p:txBody>
      </p:sp>
      <p:sp>
        <p:nvSpPr>
          <p:cNvPr id="12" name="TextBox 11">
            <a:extLst>
              <a:ext uri="{FF2B5EF4-FFF2-40B4-BE49-F238E27FC236}">
                <a16:creationId xmlns:a16="http://schemas.microsoft.com/office/drawing/2014/main" id="{5F747292-6BB1-F72F-778D-B0A5E8C65A67}"/>
              </a:ext>
            </a:extLst>
          </p:cNvPr>
          <p:cNvSpPr txBox="1"/>
          <p:nvPr/>
        </p:nvSpPr>
        <p:spPr>
          <a:xfrm>
            <a:off x="1253614" y="1207314"/>
            <a:ext cx="7772400" cy="1678921"/>
          </a:xfrm>
          <a:prstGeom prst="rect">
            <a:avLst/>
          </a:prstGeom>
          <a:noFill/>
        </p:spPr>
        <p:txBody>
          <a:bodyPr wrap="square">
            <a:spAutoFit/>
          </a:bodyPr>
          <a:lstStyle/>
          <a:p>
            <a:pPr marR="0" indent="3175" algn="just">
              <a:lnSpc>
                <a:spcPct val="150000"/>
              </a:lnSpc>
              <a:spcBef>
                <a:spcPts val="0"/>
              </a:spcBef>
              <a:spcAft>
                <a:spcPts val="800"/>
              </a:spcAft>
            </a:pP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phương pháp tiếp cận async và await trong Dart về cơ bản giống với </a:t>
            </a:r>
            <a:r>
              <a:rPr lang="en-US" sz="16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phương ngữ khác nhau.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228600" algn="just">
              <a:lnSpc>
                <a:spcPct val="150000"/>
              </a:lnSpc>
              <a:spcBef>
                <a:spcPts val="0"/>
              </a:spcBef>
              <a:spcAft>
                <a:spcPts val="800"/>
              </a:spcAft>
              <a:buFont typeface="Wingdings" panose="05000000000000000000" pitchFamily="2" charset="2"/>
              <a:buChar char="§"/>
            </a:pPr>
            <a:r>
              <a:rPr lang="en-US" sz="1600" b="1"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Async functions:</a:t>
            </a:r>
            <a:r>
              <a:rPr lang="en-US" sz="16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Hàm bất đồng bộ cho phép bạn thực hiện các tác vụ bất đồng bộ như call API lấy dữ liệu, lấy data hoặc lữu trữ dưới local,v.v bên trong body của hàm.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2BE9957-C8F9-3B02-A8E0-AF06BC6807A3}"/>
              </a:ext>
            </a:extLst>
          </p:cNvPr>
          <p:cNvPicPr>
            <a:picLocks noChangeAspect="1"/>
          </p:cNvPicPr>
          <p:nvPr/>
        </p:nvPicPr>
        <p:blipFill rotWithShape="1">
          <a:blip r:embed="rId3"/>
          <a:srcRect r="43815"/>
          <a:stretch/>
        </p:blipFill>
        <p:spPr>
          <a:xfrm>
            <a:off x="3027832" y="3159610"/>
            <a:ext cx="4356700" cy="1294403"/>
          </a:xfrm>
          <a:prstGeom prst="rect">
            <a:avLst/>
          </a:prstGeom>
        </p:spPr>
      </p:pic>
    </p:spTree>
    <p:extLst>
      <p:ext uri="{BB962C8B-B14F-4D97-AF65-F5344CB8AC3E}">
        <p14:creationId xmlns:p14="http://schemas.microsoft.com/office/powerpoint/2010/main" val="338539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 name="Title 1">
            <a:extLst>
              <a:ext uri="{FF2B5EF4-FFF2-40B4-BE49-F238E27FC236}">
                <a16:creationId xmlns:a16="http://schemas.microsoft.com/office/drawing/2014/main" id="{4DFBDF9A-AF97-950F-0718-074419B25400}"/>
              </a:ext>
            </a:extLst>
          </p:cNvPr>
          <p:cNvSpPr>
            <a:spLocks noGrp="1"/>
          </p:cNvSpPr>
          <p:nvPr>
            <p:ph type="title"/>
          </p:nvPr>
        </p:nvSpPr>
        <p:spPr>
          <a:xfrm>
            <a:off x="2230673" y="272749"/>
            <a:ext cx="5032908" cy="572700"/>
          </a:xfrm>
        </p:spPr>
        <p:txBody>
          <a:bodyPr/>
          <a:lstStyle/>
          <a:p>
            <a:r>
              <a:rPr lang="vi-VN" sz="3000" b="1">
                <a:cs typeface="Times New Roman" panose="02020603050405020304" pitchFamily="18" charset="0"/>
              </a:rPr>
              <a:t>CƠ SỞ LÍ THUYẾT</a:t>
            </a:r>
            <a:endParaRPr lang="en-US" sz="3000" b="1">
              <a:cs typeface="Times New Roman" panose="02020603050405020304" pitchFamily="18" charset="0"/>
            </a:endParaRPr>
          </a:p>
        </p:txBody>
      </p:sp>
      <p:sp>
        <p:nvSpPr>
          <p:cNvPr id="12" name="TextBox 11">
            <a:extLst>
              <a:ext uri="{FF2B5EF4-FFF2-40B4-BE49-F238E27FC236}">
                <a16:creationId xmlns:a16="http://schemas.microsoft.com/office/drawing/2014/main" id="{5F747292-6BB1-F72F-778D-B0A5E8C65A67}"/>
              </a:ext>
            </a:extLst>
          </p:cNvPr>
          <p:cNvSpPr txBox="1"/>
          <p:nvPr/>
        </p:nvSpPr>
        <p:spPr>
          <a:xfrm>
            <a:off x="1231491" y="1393670"/>
            <a:ext cx="7772400" cy="878895"/>
          </a:xfrm>
          <a:prstGeom prst="rect">
            <a:avLst/>
          </a:prstGeom>
          <a:noFill/>
        </p:spPr>
        <p:txBody>
          <a:bodyPr wrap="square">
            <a:spAutoFit/>
          </a:bodyPr>
          <a:lstStyle/>
          <a:p>
            <a:pPr marL="457200" marR="0" indent="-228600" algn="just">
              <a:lnSpc>
                <a:spcPct val="150000"/>
              </a:lnSpc>
              <a:spcBef>
                <a:spcPts val="0"/>
              </a:spcBef>
              <a:spcAft>
                <a:spcPts val="800"/>
              </a:spcAft>
              <a:buFont typeface="Wingdings" panose="05000000000000000000" pitchFamily="2" charset="2"/>
              <a:buChar char="§"/>
            </a:pPr>
            <a:r>
              <a:rPr lang="en-US" sz="1800" b="1"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Await expressions:</a:t>
            </a: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Nó giúp bạn thực hiện code bất đồng bộ như thể nó diễn ra theo từng dòng.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4489B5C-423B-61E5-2858-4F4861756DF9}"/>
              </a:ext>
            </a:extLst>
          </p:cNvPr>
          <p:cNvPicPr>
            <a:picLocks noChangeAspect="1"/>
          </p:cNvPicPr>
          <p:nvPr/>
        </p:nvPicPr>
        <p:blipFill rotWithShape="1">
          <a:blip r:embed="rId3"/>
          <a:srcRect t="1" r="39286" b="-5869"/>
          <a:stretch/>
        </p:blipFill>
        <p:spPr>
          <a:xfrm>
            <a:off x="3162715" y="2492584"/>
            <a:ext cx="4661304" cy="1729194"/>
          </a:xfrm>
          <a:prstGeom prst="rect">
            <a:avLst/>
          </a:prstGeom>
        </p:spPr>
      </p:pic>
    </p:spTree>
    <p:extLst>
      <p:ext uri="{BB962C8B-B14F-4D97-AF65-F5344CB8AC3E}">
        <p14:creationId xmlns:p14="http://schemas.microsoft.com/office/powerpoint/2010/main" val="158224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62"/>
          <p:cNvSpPr/>
          <p:nvPr/>
        </p:nvSpPr>
        <p:spPr>
          <a:xfrm>
            <a:off x="6187025" y="549300"/>
            <a:ext cx="2168400" cy="21684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2"/>
          <p:cNvSpPr txBox="1">
            <a:spLocks noGrp="1"/>
          </p:cNvSpPr>
          <p:nvPr>
            <p:ph type="title"/>
          </p:nvPr>
        </p:nvSpPr>
        <p:spPr>
          <a:xfrm>
            <a:off x="482136" y="2186100"/>
            <a:ext cx="7627482"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Arial" panose="020B0604020202020204" pitchFamily="34" charset="0"/>
                <a:cs typeface="Arial" panose="020B0604020202020204" pitchFamily="34" charset="0"/>
              </a:rPr>
              <a:t>CÀI ĐẶT</a:t>
            </a:r>
            <a:br>
              <a:rPr lang="vi-VN" b="1">
                <a:latin typeface="Arial" panose="020B0604020202020204" pitchFamily="34" charset="0"/>
                <a:cs typeface="Arial" panose="020B0604020202020204" pitchFamily="34" charset="0"/>
              </a:rPr>
            </a:br>
            <a:r>
              <a:rPr lang="vi-VN" b="1">
                <a:latin typeface="Arial" panose="020B0604020202020204" pitchFamily="34" charset="0"/>
                <a:cs typeface="Arial" panose="020B0604020202020204" pitchFamily="34" charset="0"/>
              </a:rPr>
              <a:t>THỰC NGHIỆM</a:t>
            </a:r>
            <a:endParaRPr b="1">
              <a:latin typeface="Arial" panose="020B0604020202020204" pitchFamily="34" charset="0"/>
              <a:cs typeface="Arial" panose="020B0604020202020204" pitchFamily="34" charset="0"/>
            </a:endParaRPr>
          </a:p>
        </p:txBody>
      </p:sp>
      <p:sp>
        <p:nvSpPr>
          <p:cNvPr id="757" name="Google Shape;757;p62"/>
          <p:cNvSpPr txBox="1">
            <a:spLocks noGrp="1"/>
          </p:cNvSpPr>
          <p:nvPr>
            <p:ph type="title" idx="2"/>
          </p:nvPr>
        </p:nvSpPr>
        <p:spPr>
          <a:xfrm>
            <a:off x="6521605" y="773700"/>
            <a:ext cx="205530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03</a:t>
            </a:r>
            <a:endParaRPr>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pic>
        <p:nvPicPr>
          <p:cNvPr id="1028" name="Picture 4" descr="Flutter App Development Services - Relevant Software">
            <a:extLst>
              <a:ext uri="{FF2B5EF4-FFF2-40B4-BE49-F238E27FC236}">
                <a16:creationId xmlns:a16="http://schemas.microsoft.com/office/drawing/2014/main" id="{8E8D1DC8-9BB6-7042-4341-38CAE73A4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88"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HP in Code Editor. Web Developing on the Php Language Stock Photo ...">
            <a:extLst>
              <a:ext uri="{FF2B5EF4-FFF2-40B4-BE49-F238E27FC236}">
                <a16:creationId xmlns:a16="http://schemas.microsoft.com/office/drawing/2014/main" id="{6F29D4D3-BBEC-0FC8-CD60-ED25DB5D0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692877" cy="51435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 name="Picture 4" descr="Flutter App Development Services - Relevant Software">
            <a:extLst>
              <a:ext uri="{FF2B5EF4-FFF2-40B4-BE49-F238E27FC236}">
                <a16:creationId xmlns:a16="http://schemas.microsoft.com/office/drawing/2014/main" id="{EDF75594-7F65-0D36-377A-55B3E27ADD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962" t="16679" r="8521" b="24540"/>
          <a:stretch/>
        </p:blipFill>
        <p:spPr bwMode="auto">
          <a:xfrm flipH="1">
            <a:off x="5987845" y="1060040"/>
            <a:ext cx="3156155" cy="302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5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67"/>
          <p:cNvSpPr/>
          <p:nvPr/>
        </p:nvSpPr>
        <p:spPr>
          <a:xfrm>
            <a:off x="1538218" y="1273745"/>
            <a:ext cx="2168400" cy="21684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7"/>
          <p:cNvSpPr txBox="1">
            <a:spLocks noGrp="1"/>
          </p:cNvSpPr>
          <p:nvPr>
            <p:ph type="title"/>
          </p:nvPr>
        </p:nvSpPr>
        <p:spPr>
          <a:xfrm>
            <a:off x="4134321" y="1654416"/>
            <a:ext cx="47904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 </a:t>
            </a:r>
            <a:r>
              <a:rPr lang="vi-VN" b="1">
                <a:latin typeface="Arial" panose="020B0604020202020204" pitchFamily="34" charset="0"/>
                <a:cs typeface="Arial" panose="020B0604020202020204" pitchFamily="34" charset="0"/>
              </a:rPr>
              <a:t>KẾT LUẬN</a:t>
            </a:r>
            <a:endParaRPr b="1">
              <a:latin typeface="Arial" panose="020B0604020202020204" pitchFamily="34" charset="0"/>
              <a:cs typeface="Arial" panose="020B0604020202020204" pitchFamily="34" charset="0"/>
            </a:endParaRPr>
          </a:p>
        </p:txBody>
      </p:sp>
      <p:sp>
        <p:nvSpPr>
          <p:cNvPr id="1212" name="Google Shape;1212;p67"/>
          <p:cNvSpPr txBox="1">
            <a:spLocks noGrp="1"/>
          </p:cNvSpPr>
          <p:nvPr>
            <p:ph type="title" idx="2"/>
          </p:nvPr>
        </p:nvSpPr>
        <p:spPr>
          <a:xfrm>
            <a:off x="1896523" y="1498145"/>
            <a:ext cx="205260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04</a:t>
            </a:r>
            <a:endParaRPr>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20" name="Google Shape;1220;p68"/>
          <p:cNvSpPr txBox="1">
            <a:spLocks noGrp="1"/>
          </p:cNvSpPr>
          <p:nvPr>
            <p:ph type="title"/>
          </p:nvPr>
        </p:nvSpPr>
        <p:spPr>
          <a:xfrm>
            <a:off x="713250"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Times New Roman" panose="02020603050405020304" pitchFamily="18" charset="0"/>
                <a:cs typeface="Times New Roman" panose="02020603050405020304" pitchFamily="18" charset="0"/>
              </a:rPr>
              <a:t>KẾT LUẬN CHUNG</a:t>
            </a:r>
            <a:endParaRPr>
              <a:latin typeface="Times New Roman" panose="02020603050405020304" pitchFamily="18" charset="0"/>
              <a:cs typeface="Times New Roman" panose="02020603050405020304" pitchFamily="18" charset="0"/>
            </a:endParaRPr>
          </a:p>
        </p:txBody>
      </p:sp>
      <p:sp>
        <p:nvSpPr>
          <p:cNvPr id="1225" name="Google Shape;1225;p68"/>
          <p:cNvSpPr txBox="1"/>
          <p:nvPr/>
        </p:nvSpPr>
        <p:spPr>
          <a:xfrm>
            <a:off x="1004455" y="1604323"/>
            <a:ext cx="8139545" cy="2987040"/>
          </a:xfrm>
          <a:prstGeom prst="rect">
            <a:avLst/>
          </a:prstGeom>
          <a:noFill/>
          <a:ln>
            <a:noFill/>
          </a:ln>
        </p:spPr>
        <p:txBody>
          <a:bodyPr spcFirstLastPara="1" wrap="square" lIns="91425" tIns="91425" rIns="91425" bIns="91425" anchor="ctr" anchorCtr="0">
            <a:noAutofit/>
          </a:bodyPr>
          <a:lstStyle/>
          <a:p>
            <a:pPr marR="0" lvl="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Studio.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300"/>
              <a:buFont typeface="Times New Roman" panose="02020603050405020304" pitchFamily="18" charset="0"/>
              <a:buChar char="-"/>
            </a:pP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98" y="190804"/>
            <a:ext cx="7717500" cy="572700"/>
          </a:xfrm>
        </p:spPr>
        <p:txBody>
          <a:bodyPr/>
          <a:lstStyle/>
          <a:p>
            <a:r>
              <a:rPr lang="vi-VN">
                <a:latin typeface="Times New Roman" panose="02020603050405020304" pitchFamily="18" charset="0"/>
                <a:cs typeface="Times New Roman" panose="02020603050405020304" pitchFamily="18" charset="0"/>
              </a:rPr>
              <a:t>ƯU ĐIỂM</a:t>
            </a:r>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1408481" y="1029404"/>
            <a:ext cx="6939117" cy="2125390"/>
          </a:xfrm>
          <a:prstGeom prst="rect">
            <a:avLst/>
          </a:prstGeom>
          <a:noFill/>
        </p:spPr>
        <p:txBody>
          <a:bodyPr wrap="square">
            <a:spAutoFit/>
          </a:bodyPr>
          <a:lstStyle/>
          <a:p>
            <a:pPr marR="0" lvl="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món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like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902" y="176245"/>
            <a:ext cx="7717500" cy="572700"/>
          </a:xfrm>
        </p:spPr>
        <p:txBody>
          <a:bodyPr/>
          <a:lstStyle/>
          <a:p>
            <a:r>
              <a:rPr lang="vi-VN"/>
              <a:t>NHƯỢC ĐIỂM</a:t>
            </a:r>
            <a:endParaRPr lang="en-US"/>
          </a:p>
        </p:txBody>
      </p:sp>
      <p:sp>
        <p:nvSpPr>
          <p:cNvPr id="4" name="TextBox 3"/>
          <p:cNvSpPr txBox="1"/>
          <p:nvPr/>
        </p:nvSpPr>
        <p:spPr>
          <a:xfrm>
            <a:off x="1164162" y="1336039"/>
            <a:ext cx="7717500" cy="1294393"/>
          </a:xfrm>
          <a:prstGeom prst="rect">
            <a:avLst/>
          </a:prstGeom>
          <a:noFill/>
        </p:spPr>
        <p:txBody>
          <a:bodyPr wrap="square">
            <a:spAutoFit/>
          </a:bodyPr>
          <a:lstStyle/>
          <a:p>
            <a:pPr marR="0" lvl="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sót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50" y="100978"/>
            <a:ext cx="7717500" cy="572700"/>
          </a:xfrm>
        </p:spPr>
        <p:txBody>
          <a:bodyPr/>
          <a:lstStyle/>
          <a:p>
            <a:r>
              <a:rPr lang="vi-VN">
                <a:latin typeface="Arial" panose="020B0604020202020204" pitchFamily="34" charset="0"/>
                <a:cs typeface="Arial" panose="020B0604020202020204" pitchFamily="34" charset="0"/>
              </a:rPr>
              <a:t>HƯỚNG PHÁT TRIỂN</a:t>
            </a:r>
            <a:endParaRPr lang="en-US">
              <a:latin typeface="Arial" panose="020B0604020202020204" pitchFamily="34" charset="0"/>
              <a:cs typeface="Arial" panose="020B0604020202020204" pitchFamily="34" charset="0"/>
            </a:endParaRPr>
          </a:p>
        </p:txBody>
      </p:sp>
      <p:sp>
        <p:nvSpPr>
          <p:cNvPr id="4" name="TextBox 3"/>
          <p:cNvSpPr txBox="1"/>
          <p:nvPr/>
        </p:nvSpPr>
        <p:spPr>
          <a:xfrm>
            <a:off x="713250" y="1224824"/>
            <a:ext cx="8430750" cy="2125390"/>
          </a:xfrm>
          <a:prstGeom prst="rect">
            <a:avLst/>
          </a:prstGeom>
          <a:noFill/>
        </p:spPr>
        <p:txBody>
          <a:bodyPr wrap="square">
            <a:spAutoFit/>
          </a:bodyPr>
          <a:lstStyle/>
          <a:p>
            <a:pPr marR="0" lvl="0" algn="just">
              <a:lnSpc>
                <a:spcPct val="150000"/>
              </a:lnSpc>
              <a:spcBef>
                <a:spcPts val="0"/>
              </a:spcBef>
              <a:spcAft>
                <a:spcPts val="0"/>
              </a:spcAft>
              <a:buSzPts val="1300"/>
            </a:pPr>
            <a:r>
              <a:rPr lang="vi-VN" sz="1800" dirty="0">
                <a:effectLst/>
                <a:latin typeface="+mj-lt"/>
                <a:ea typeface="Calibri" panose="020F0502020204030204" pitchFamily="34" charset="0"/>
                <a:cs typeface="Times New Roman" panose="02020603050405020304" pitchFamily="18" charset="0"/>
              </a:rPr>
              <a:t>Trong thời gian tới em sẽ design giao diện ứng dụng đẹp hơn.</a:t>
            </a:r>
            <a:endParaRPr lang="en-US" sz="1800" dirty="0">
              <a:effectLst/>
              <a:latin typeface="+mj-lt"/>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SzPts val="1300"/>
            </a:pPr>
            <a:r>
              <a:rPr lang="vi-VN" sz="1800" dirty="0">
                <a:effectLst/>
                <a:latin typeface="+mj-lt"/>
                <a:ea typeface="Calibri" panose="020F0502020204030204" pitchFamily="34" charset="0"/>
                <a:cs typeface="Times New Roman" panose="02020603050405020304" pitchFamily="18" charset="0"/>
              </a:rPr>
              <a:t>Tiếp tục hoàn thiện các chức năng và bổ sung thêm các chứ năng mới nhằm mang lại sự tiện dụng nhất cho người dùng. </a:t>
            </a:r>
            <a:endParaRPr lang="en-US" sz="1800" dirty="0">
              <a:effectLst/>
              <a:latin typeface="+mj-lt"/>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300"/>
            </a:pPr>
            <a:r>
              <a:rPr lang="vi-VN" sz="1800" dirty="0">
                <a:effectLst/>
                <a:latin typeface="+mj-lt"/>
                <a:ea typeface="Calibri" panose="020F0502020204030204" pitchFamily="34" charset="0"/>
                <a:cs typeface="Times New Roman" panose="02020603050405020304" pitchFamily="18" charset="0"/>
              </a:rPr>
              <a:t>Trong tương lai, em hi vọng sẽ cố gắng hoàn thiện tốt đề tài này và cố gắng đáp ứng yêu cầu của hệ thống hơn.</a:t>
            </a:r>
            <a:endParaRPr lang="en-US" sz="1800" dirty="0">
              <a:effectLst/>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7"/>
          <p:cNvSpPr/>
          <p:nvPr/>
        </p:nvSpPr>
        <p:spPr>
          <a:xfrm>
            <a:off x="4445713" y="2733675"/>
            <a:ext cx="1390200" cy="13902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p47"/>
          <p:cNvSpPr/>
          <p:nvPr/>
        </p:nvSpPr>
        <p:spPr>
          <a:xfrm>
            <a:off x="856003" y="1166900"/>
            <a:ext cx="1390200" cy="13902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p47"/>
          <p:cNvSpPr/>
          <p:nvPr/>
        </p:nvSpPr>
        <p:spPr>
          <a:xfrm>
            <a:off x="775488" y="2733675"/>
            <a:ext cx="1390200" cy="13902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47"/>
          <p:cNvSpPr/>
          <p:nvPr/>
        </p:nvSpPr>
        <p:spPr>
          <a:xfrm>
            <a:off x="4445713" y="1205324"/>
            <a:ext cx="1390200" cy="13902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0" name="Google Shape;410;p47"/>
          <p:cNvSpPr txBox="1">
            <a:spLocks noGrp="1"/>
          </p:cNvSpPr>
          <p:nvPr>
            <p:ph type="title"/>
          </p:nvPr>
        </p:nvSpPr>
        <p:spPr>
          <a:xfrm flipH="1">
            <a:off x="1121203" y="1651592"/>
            <a:ext cx="859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01</a:t>
            </a:r>
            <a:endParaRPr>
              <a:latin typeface="Arial" panose="020B0604020202020204" pitchFamily="34" charset="0"/>
              <a:cs typeface="Arial" panose="020B0604020202020204" pitchFamily="34" charset="0"/>
            </a:endParaRPr>
          </a:p>
        </p:txBody>
      </p:sp>
      <p:sp>
        <p:nvSpPr>
          <p:cNvPr id="411" name="Google Shape;411;p47"/>
          <p:cNvSpPr txBox="1">
            <a:spLocks noGrp="1"/>
          </p:cNvSpPr>
          <p:nvPr>
            <p:ph type="subTitle" idx="1"/>
          </p:nvPr>
        </p:nvSpPr>
        <p:spPr>
          <a:xfrm flipH="1">
            <a:off x="1981003" y="1758281"/>
            <a:ext cx="2582700" cy="3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200">
                <a:latin typeface="+mn-lt"/>
                <a:cs typeface="Arial" panose="020B0604020202020204" pitchFamily="34" charset="0"/>
              </a:rPr>
              <a:t>TỔNG</a:t>
            </a:r>
            <a:r>
              <a:rPr lang="vi-VN" sz="2200">
                <a:latin typeface="Arial" panose="020B0604020202020204" pitchFamily="34" charset="0"/>
                <a:cs typeface="Arial" panose="020B0604020202020204" pitchFamily="34" charset="0"/>
              </a:rPr>
              <a:t> QUAN</a:t>
            </a:r>
          </a:p>
        </p:txBody>
      </p:sp>
      <p:sp>
        <p:nvSpPr>
          <p:cNvPr id="414" name="Google Shape;414;p47"/>
          <p:cNvSpPr txBox="1">
            <a:spLocks noGrp="1"/>
          </p:cNvSpPr>
          <p:nvPr>
            <p:ph type="subTitle" idx="2"/>
          </p:nvPr>
        </p:nvSpPr>
        <p:spPr>
          <a:xfrm flipH="1">
            <a:off x="2115588" y="3395577"/>
            <a:ext cx="2582700" cy="3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200">
                <a:latin typeface="Arial" panose="020B0604020202020204" pitchFamily="34" charset="0"/>
                <a:cs typeface="Arial" panose="020B0604020202020204" pitchFamily="34" charset="0"/>
              </a:rPr>
              <a:t>CƠ SỞ LÝ THUYẾT</a:t>
            </a:r>
          </a:p>
        </p:txBody>
      </p:sp>
      <p:sp>
        <p:nvSpPr>
          <p:cNvPr id="413" name="Google Shape;413;p47"/>
          <p:cNvSpPr txBox="1">
            <a:spLocks noGrp="1"/>
          </p:cNvSpPr>
          <p:nvPr>
            <p:ph type="title" idx="3"/>
          </p:nvPr>
        </p:nvSpPr>
        <p:spPr>
          <a:xfrm flipH="1">
            <a:off x="1040688" y="3146932"/>
            <a:ext cx="859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02</a:t>
            </a:r>
            <a:endParaRPr>
              <a:latin typeface="Arial" panose="020B0604020202020204" pitchFamily="34" charset="0"/>
              <a:cs typeface="Arial" panose="020B0604020202020204" pitchFamily="34" charset="0"/>
            </a:endParaRPr>
          </a:p>
        </p:txBody>
      </p:sp>
      <p:sp>
        <p:nvSpPr>
          <p:cNvPr id="417" name="Google Shape;417;p47"/>
          <p:cNvSpPr txBox="1">
            <a:spLocks noGrp="1"/>
          </p:cNvSpPr>
          <p:nvPr>
            <p:ph type="subTitle" idx="4"/>
          </p:nvPr>
        </p:nvSpPr>
        <p:spPr>
          <a:xfrm>
            <a:off x="5747821" y="1929383"/>
            <a:ext cx="2784133" cy="3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200">
                <a:latin typeface="Arial" panose="020B0604020202020204" pitchFamily="34" charset="0"/>
                <a:cs typeface="Arial" panose="020B0604020202020204" pitchFamily="34" charset="0"/>
              </a:rPr>
              <a:t>CÀI ĐẶC THỰC NGHIỆM</a:t>
            </a:r>
          </a:p>
        </p:txBody>
      </p:sp>
      <p:sp>
        <p:nvSpPr>
          <p:cNvPr id="420" name="Google Shape;420;p47"/>
          <p:cNvSpPr txBox="1">
            <a:spLocks noGrp="1"/>
          </p:cNvSpPr>
          <p:nvPr>
            <p:ph type="subTitle" idx="5"/>
          </p:nvPr>
        </p:nvSpPr>
        <p:spPr>
          <a:xfrm flipH="1">
            <a:off x="5848538" y="3117967"/>
            <a:ext cx="2582700" cy="5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200">
                <a:latin typeface="Arial" panose="020B0604020202020204" pitchFamily="34" charset="0"/>
                <a:cs typeface="Arial" panose="020B0604020202020204" pitchFamily="34" charset="0"/>
              </a:rPr>
              <a:t>KẾT LUẬN</a:t>
            </a:r>
          </a:p>
        </p:txBody>
      </p:sp>
      <p:sp>
        <p:nvSpPr>
          <p:cNvPr id="416" name="Google Shape;416;p47"/>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03</a:t>
            </a:r>
            <a:endParaRPr>
              <a:latin typeface="Arial" panose="020B0604020202020204" pitchFamily="34" charset="0"/>
              <a:cs typeface="Arial" panose="020B0604020202020204" pitchFamily="34" charset="0"/>
            </a:endParaRPr>
          </a:p>
        </p:txBody>
      </p:sp>
      <p:sp>
        <p:nvSpPr>
          <p:cNvPr id="419" name="Google Shape;419;p47"/>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04</a:t>
            </a:r>
            <a:endParaRPr>
              <a:latin typeface="Arial" panose="020B0604020202020204" pitchFamily="34" charset="0"/>
              <a:cs typeface="Arial" panose="020B0604020202020204" pitchFamily="34" charset="0"/>
            </a:endParaRPr>
          </a:p>
        </p:txBody>
      </p:sp>
      <p:sp>
        <p:nvSpPr>
          <p:cNvPr id="409" name="Google Shape;409;p47"/>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Arial" panose="020B0604020202020204" pitchFamily="34" charset="0"/>
                <a:cs typeface="Arial" panose="020B0604020202020204" pitchFamily="34" charset="0"/>
              </a:rPr>
              <a:t>NỘI DUNG BÁO CÁO</a:t>
            </a:r>
            <a:endParaRPr>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1" name="Google Shape;1211;p6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solidFill>
                <a:schemeClr val="accent1"/>
              </a:solidFill>
              <a:latin typeface="Arial" panose="020B0604020202020204" pitchFamily="34" charset="0"/>
              <a:cs typeface="Arial" panose="020B0604020202020204" pitchFamily="34" charset="0"/>
            </a:endParaRPr>
          </a:p>
        </p:txBody>
      </p:sp>
      <p:sp>
        <p:nvSpPr>
          <p:cNvPr id="2" name="Google Shape;1394;p78"/>
          <p:cNvSpPr txBox="1"/>
          <p:nvPr/>
        </p:nvSpPr>
        <p:spPr>
          <a:xfrm>
            <a:off x="3219099" y="2259100"/>
            <a:ext cx="4613400" cy="109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7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1pPr>
            <a:lvl2pPr marR="0" lvl="1"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2pPr>
            <a:lvl3pPr marR="0" lvl="2"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3pPr>
            <a:lvl4pPr marR="0" lvl="3"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4pPr>
            <a:lvl5pPr marR="0" lvl="4"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5pPr>
            <a:lvl6pPr marR="0" lvl="5"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6pPr>
            <a:lvl7pPr marR="0" lvl="6"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7pPr>
            <a:lvl8pPr marR="0" lvl="7"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8pPr>
            <a:lvl9pPr marR="0" lvl="8" algn="ctr" rtl="0">
              <a:lnSpc>
                <a:spcPct val="100000"/>
              </a:lnSpc>
              <a:spcBef>
                <a:spcPts val="0"/>
              </a:spcBef>
              <a:spcAft>
                <a:spcPts val="0"/>
              </a:spcAft>
              <a:buClr>
                <a:schemeClr val="lt1"/>
              </a:buClr>
              <a:buSzPts val="5000"/>
              <a:buFont typeface="Aldrich" panose="02000000000000000000"/>
              <a:buNone/>
              <a:defRPr sz="5000" b="1" i="0" u="none" strike="noStrike" cap="none">
                <a:solidFill>
                  <a:schemeClr val="lt1"/>
                </a:solidFill>
                <a:latin typeface="Aldrich" panose="02000000000000000000"/>
                <a:ea typeface="Aldrich" panose="02000000000000000000"/>
                <a:cs typeface="Aldrich" panose="02000000000000000000"/>
                <a:sym typeface="Aldrich" panose="02000000000000000000"/>
              </a:defRPr>
            </a:lvl9pPr>
          </a:lstStyle>
          <a:p>
            <a:r>
              <a:rPr lang="en-US">
                <a:solidFill>
                  <a:schemeClr val="tx1"/>
                </a:solidFill>
                <a:latin typeface="Arial" panose="020B0604020202020204" pitchFamily="34" charset="0"/>
                <a:cs typeface="Arial" panose="020B0604020202020204" pitchFamily="34" charset="0"/>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0"/>
          <p:cNvSpPr/>
          <p:nvPr/>
        </p:nvSpPr>
        <p:spPr>
          <a:xfrm>
            <a:off x="3028800" y="315100"/>
            <a:ext cx="2168400" cy="21684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txBox="1">
            <a:spLocks noGrp="1"/>
          </p:cNvSpPr>
          <p:nvPr>
            <p:ph type="title"/>
          </p:nvPr>
        </p:nvSpPr>
        <p:spPr>
          <a:xfrm>
            <a:off x="3553407" y="2483500"/>
            <a:ext cx="4156500" cy="151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b="1">
                <a:latin typeface="Arial" panose="020B0604020202020204" pitchFamily="34" charset="0"/>
                <a:cs typeface="Arial" panose="020B0604020202020204" pitchFamily="34" charset="0"/>
              </a:rPr>
              <a:t>TỔNG QUAN</a:t>
            </a:r>
            <a:endParaRPr b="1">
              <a:latin typeface="Arial" panose="020B0604020202020204" pitchFamily="34" charset="0"/>
              <a:cs typeface="Arial" panose="020B0604020202020204" pitchFamily="34" charset="0"/>
            </a:endParaRPr>
          </a:p>
        </p:txBody>
      </p:sp>
      <p:sp>
        <p:nvSpPr>
          <p:cNvPr id="444" name="Google Shape;444;p50"/>
          <p:cNvSpPr txBox="1">
            <a:spLocks noGrp="1"/>
          </p:cNvSpPr>
          <p:nvPr>
            <p:ph type="title" idx="2"/>
          </p:nvPr>
        </p:nvSpPr>
        <p:spPr>
          <a:xfrm>
            <a:off x="3220863" y="547900"/>
            <a:ext cx="1812600" cy="1719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latin typeface="Arial" panose="020B0604020202020204" pitchFamily="34" charset="0"/>
                <a:cs typeface="Arial" panose="020B0604020202020204" pitchFamily="34" charset="0"/>
              </a:rPr>
              <a:t>01</a:t>
            </a:r>
            <a:endParaRPr>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29" y="266296"/>
            <a:ext cx="7513955" cy="619125"/>
          </a:xfrm>
        </p:spPr>
        <p:txBody>
          <a:bodyPr/>
          <a:lstStyle/>
          <a:p>
            <a:r>
              <a:rPr lang="vi-VN" b="1">
                <a:latin typeface="Arial" panose="020B0604020202020204" pitchFamily="34" charset="0"/>
                <a:cs typeface="Arial" panose="020B0604020202020204" pitchFamily="34" charset="0"/>
              </a:rPr>
              <a:t>MỤC TIÊU NGHIÊN CỨU</a:t>
            </a:r>
            <a:endParaRPr lang="en-US" b="1">
              <a:latin typeface="Arial" panose="020B0604020202020204" pitchFamily="34" charset="0"/>
              <a:cs typeface="Arial" panose="020B0604020202020204" pitchFamily="34" charset="0"/>
            </a:endParaRPr>
          </a:p>
        </p:txBody>
      </p:sp>
      <p:sp>
        <p:nvSpPr>
          <p:cNvPr id="7" name="TextBox 6"/>
          <p:cNvSpPr txBox="1"/>
          <p:nvPr/>
        </p:nvSpPr>
        <p:spPr>
          <a:xfrm>
            <a:off x="1120529" y="1204349"/>
            <a:ext cx="5135634" cy="3370666"/>
          </a:xfrm>
          <a:prstGeom prst="rect">
            <a:avLst/>
          </a:prstGeom>
          <a:noFill/>
        </p:spPr>
        <p:txBody>
          <a:bodyPr wrap="square">
            <a:spAutoFit/>
          </a:bodyPr>
          <a:lstStyle/>
          <a:p>
            <a:pPr algn="just">
              <a:lnSpc>
                <a:spcPct val="150000"/>
              </a:lnSpc>
            </a:pPr>
            <a:r>
              <a:rPr lang="en-US" sz="1600" kern="0">
                <a:effectLst/>
                <a:latin typeface="Arial" panose="020B0604020202020204" pitchFamily="34" charset="0"/>
                <a:ea typeface="Calibri" panose="020F0502020204030204" pitchFamily="34" charset="0"/>
                <a:cs typeface="Arial" panose="020B0604020202020204" pitchFamily="34" charset="0"/>
              </a:rPr>
              <a:t>Project được xây dựng cho khách hàng là những người đam mê hưởng thức các món ăn mà không có thời gian đi ra các quán ăn hay các cửa hàng.</a:t>
            </a:r>
            <a:endParaRPr lang="vi-VN" sz="1600" kern="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US" sz="1600">
                <a:effectLst/>
                <a:latin typeface="Arial" panose="020B0604020202020204" pitchFamily="34" charset="0"/>
                <a:ea typeface="Calibri" panose="020F0502020204030204" pitchFamily="34" charset="0"/>
                <a:cs typeface="Arial" panose="020B0604020202020204" pitchFamily="34" charset="0"/>
              </a:rPr>
              <a:t>Ứng dụng sẽ hỗ trợ người dùng trong các công việc quản lý các đơn hàng, món ăn, danh thu và quản lý về nhân viên cửa hàng… Giúp cho khách hàng dễ dàng tiếp cận với cửa hàng, đồng thời làm tăng doanh thu người dùng. </a:t>
            </a:r>
          </a:p>
          <a:p>
            <a:pPr algn="just">
              <a:lnSpc>
                <a:spcPct val="150000"/>
              </a:lnSpc>
            </a:pPr>
            <a:endParaRPr lang="en-US" sz="1600" dirty="0">
              <a:latin typeface="Arial" panose="020B0604020202020204" pitchFamily="34" charset="0"/>
              <a:cs typeface="Arial" panose="020B0604020202020204" pitchFamily="34" charset="0"/>
            </a:endParaRPr>
          </a:p>
        </p:txBody>
      </p:sp>
      <p:pic>
        <p:nvPicPr>
          <p:cNvPr id="100" name="Content Placeholder 99"/>
          <p:cNvPicPr>
            <a:picLocks noGrp="1"/>
          </p:cNvPicPr>
          <p:nvPr>
            <p:ph idx="1"/>
          </p:nvPr>
        </p:nvPicPr>
        <p:blipFill>
          <a:blip r:embed="rId2"/>
          <a:stretch>
            <a:fillRect/>
          </a:stretch>
        </p:blipFill>
        <p:spPr>
          <a:xfrm>
            <a:off x="6256163" y="1708457"/>
            <a:ext cx="2887837" cy="1934395"/>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113155" y="514350"/>
            <a:ext cx="7513955" cy="796925"/>
          </a:xfrm>
        </p:spPr>
        <p:txBody>
          <a:bodyPr/>
          <a:lstStyle/>
          <a:p>
            <a:r>
              <a:rPr lang="vi-VN" b="1">
                <a:latin typeface="Arial" panose="020B0604020202020204" pitchFamily="34" charset="0"/>
                <a:cs typeface="Arial" panose="020B0604020202020204" pitchFamily="34" charset="0"/>
              </a:rPr>
              <a:t>ĐỐI TƯỢNG NGHIÊN CỨU</a:t>
            </a:r>
            <a:endParaRPr lang="en-US" b="1">
              <a:latin typeface="Arial" panose="020B0604020202020204" pitchFamily="34" charset="0"/>
              <a:cs typeface="Arial" panose="020B0604020202020204" pitchFamily="34" charset="0"/>
            </a:endParaRPr>
          </a:p>
        </p:txBody>
      </p:sp>
      <p:sp>
        <p:nvSpPr>
          <p:cNvPr id="4" name="TextBox 3"/>
          <p:cNvSpPr txBox="1"/>
          <p:nvPr/>
        </p:nvSpPr>
        <p:spPr>
          <a:xfrm>
            <a:off x="1352550" y="1746394"/>
            <a:ext cx="3219450" cy="2040255"/>
          </a:xfrm>
          <a:prstGeom prst="rect">
            <a:avLst/>
          </a:prstGeom>
          <a:noFill/>
        </p:spPr>
        <p:txBody>
          <a:bodyPr wrap="square">
            <a:spAutoFit/>
          </a:bodyPr>
          <a:lstStyle/>
          <a:p>
            <a:pPr marL="742950" marR="0" indent="-285750" algn="just">
              <a:lnSpc>
                <a:spcPct val="150000"/>
              </a:lnSpc>
              <a:spcBef>
                <a:spcPts val="0"/>
              </a:spcBef>
              <a:spcAft>
                <a:spcPts val="0"/>
              </a:spcAft>
              <a:buFont typeface="Wingdings" panose="05000000000000000000" pitchFamily="2" charset="2"/>
              <a:buChar char="§"/>
              <a:tabLst>
                <a:tab pos="4410710" algn="ctr"/>
              </a:tabLst>
            </a:pPr>
            <a:r>
              <a:rPr lang="en-US" sz="1600">
                <a:latin typeface="+mj-lt"/>
                <a:ea typeface="Calibri" panose="020F0502020204030204" pitchFamily="34" charset="0"/>
                <a:cs typeface="Times New Roman" panose="02020603050405020304" pitchFamily="18" charset="0"/>
              </a:rPr>
              <a:t>Nghiên </a:t>
            </a:r>
            <a:r>
              <a:rPr lang="en-US" sz="1600" dirty="0" err="1">
                <a:latin typeface="+mj-lt"/>
                <a:ea typeface="Calibri" panose="020F0502020204030204" pitchFamily="34" charset="0"/>
                <a:cs typeface="Times New Roman" panose="02020603050405020304" pitchFamily="18" charset="0"/>
              </a:rPr>
              <a:t>cứu</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về</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ngôn</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ngữ</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lập</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trình</a:t>
            </a:r>
            <a:r>
              <a:rPr lang="en-US" sz="1600" dirty="0">
                <a:latin typeface="+mj-lt"/>
                <a:ea typeface="Calibri" panose="020F0502020204030204" pitchFamily="34" charset="0"/>
                <a:cs typeface="Times New Roman" panose="02020603050405020304" pitchFamily="18" charset="0"/>
              </a:rPr>
              <a:t> Android.</a:t>
            </a:r>
          </a:p>
          <a:p>
            <a:pPr marL="742950" marR="0" indent="-285750" algn="just">
              <a:lnSpc>
                <a:spcPct val="150000"/>
              </a:lnSpc>
              <a:spcBef>
                <a:spcPts val="0"/>
              </a:spcBef>
              <a:spcAft>
                <a:spcPts val="0"/>
              </a:spcAft>
              <a:buFont typeface="Wingdings" panose="05000000000000000000" pitchFamily="2" charset="2"/>
              <a:buChar char="§"/>
              <a:tabLst>
                <a:tab pos="4410710" algn="ctr"/>
              </a:tabLst>
            </a:pPr>
            <a:r>
              <a:rPr lang="en-US" sz="1600">
                <a:latin typeface="+mj-lt"/>
                <a:ea typeface="Calibri" panose="020F0502020204030204" pitchFamily="34" charset="0"/>
                <a:cs typeface="Times New Roman" panose="02020603050405020304" pitchFamily="18" charset="0"/>
              </a:rPr>
              <a:t>Công </a:t>
            </a:r>
            <a:r>
              <a:rPr lang="en-US" sz="1600" dirty="0" err="1">
                <a:latin typeface="+mj-lt"/>
                <a:ea typeface="Calibri" panose="020F0502020204030204" pitchFamily="34" charset="0"/>
                <a:cs typeface="Times New Roman" panose="02020603050405020304" pitchFamily="18" charset="0"/>
              </a:rPr>
              <a:t>cụ</a:t>
            </a:r>
            <a:r>
              <a:rPr lang="en-US" sz="1600" dirty="0">
                <a:latin typeface="+mj-lt"/>
                <a:ea typeface="Calibri" panose="020F0502020204030204" pitchFamily="34" charset="0"/>
                <a:cs typeface="Times New Roman" panose="02020603050405020304" pitchFamily="18" charset="0"/>
              </a:rPr>
              <a:t> Android Studio. </a:t>
            </a:r>
          </a:p>
          <a:p>
            <a:pPr marL="742950" marR="0" indent="-285750" algn="just">
              <a:lnSpc>
                <a:spcPct val="150000"/>
              </a:lnSpc>
              <a:spcBef>
                <a:spcPts val="0"/>
              </a:spcBef>
              <a:spcAft>
                <a:spcPts val="800"/>
              </a:spcAft>
              <a:buFont typeface="Wingdings" panose="05000000000000000000" pitchFamily="2" charset="2"/>
              <a:buChar char="§"/>
              <a:tabLst>
                <a:tab pos="4410710" algn="ctr"/>
              </a:tabLst>
            </a:pPr>
            <a:r>
              <a:rPr lang="en-US" sz="1600">
                <a:latin typeface="+mj-lt"/>
                <a:ea typeface="Calibri" panose="020F0502020204030204" pitchFamily="34" charset="0"/>
                <a:cs typeface="Times New Roman" panose="02020603050405020304" pitchFamily="18" charset="0"/>
              </a:rPr>
              <a:t>Quy </a:t>
            </a:r>
            <a:r>
              <a:rPr lang="en-US" sz="1600" dirty="0" err="1">
                <a:latin typeface="+mj-lt"/>
                <a:ea typeface="Calibri" panose="020F0502020204030204" pitchFamily="34" charset="0"/>
                <a:cs typeface="Times New Roman" panose="02020603050405020304" pitchFamily="18" charset="0"/>
              </a:rPr>
              <a:t>trình</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đặt</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đồ</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ăn</a:t>
            </a:r>
            <a:endParaRPr lang="en-US" sz="1600" dirty="0">
              <a:latin typeface="+mj-lt"/>
              <a:ea typeface="Calibri" panose="020F0502020204030204" pitchFamily="34" charset="0"/>
              <a:cs typeface="Times New Roman" panose="02020603050405020304" pitchFamily="18" charset="0"/>
            </a:endParaRPr>
          </a:p>
          <a:p>
            <a:pPr marL="742950" indent="-285750" algn="just">
              <a:lnSpc>
                <a:spcPct val="150000"/>
              </a:lnSpc>
              <a:buFont typeface="Wingdings" panose="05000000000000000000" pitchFamily="2" charset="2"/>
              <a:buChar char="§"/>
              <a:tabLst>
                <a:tab pos="4410710" algn="ctr"/>
              </a:tabLst>
            </a:pPr>
            <a:endParaRPr lang="en-US" sz="1600" dirty="0">
              <a:latin typeface="+mj-lt"/>
              <a:ea typeface="Calibri" panose="020F0502020204030204" pitchFamily="34" charset="0"/>
              <a:cs typeface="Times New Roman" panose="02020603050405020304" pitchFamily="18" charset="0"/>
            </a:endParaRPr>
          </a:p>
        </p:txBody>
      </p:sp>
      <p:pic>
        <p:nvPicPr>
          <p:cNvPr id="101" name="Content Placeholder 100"/>
          <p:cNvPicPr>
            <a:picLocks noGrp="1" noChangeAspect="1"/>
          </p:cNvPicPr>
          <p:nvPr>
            <p:ph idx="1"/>
          </p:nvPr>
        </p:nvPicPr>
        <p:blipFill>
          <a:blip r:embed="rId2"/>
          <a:stretch>
            <a:fillRect/>
          </a:stretch>
        </p:blipFill>
        <p:spPr>
          <a:xfrm>
            <a:off x="4836795" y="1509395"/>
            <a:ext cx="4056482" cy="3021965"/>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3" name="Google Shape;483;p52"/>
          <p:cNvSpPr txBox="1">
            <a:spLocks noGrp="1"/>
          </p:cNvSpPr>
          <p:nvPr>
            <p:ph type="title"/>
          </p:nvPr>
        </p:nvSpPr>
        <p:spPr>
          <a:xfrm>
            <a:off x="1146821" y="300070"/>
            <a:ext cx="7514035" cy="1314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Arial" panose="020B0604020202020204" pitchFamily="34" charset="0"/>
                <a:cs typeface="Arial" panose="020B0604020202020204" pitchFamily="34" charset="0"/>
              </a:rPr>
              <a:t>PHƯƠNG PHÁP NGHIÊN CỨU</a:t>
            </a:r>
            <a:endParaRPr b="1">
              <a:latin typeface="Arial" panose="020B0604020202020204" pitchFamily="34" charset="0"/>
              <a:cs typeface="Arial" panose="020B0604020202020204" pitchFamily="34" charset="0"/>
            </a:endParaRPr>
          </a:p>
        </p:txBody>
      </p:sp>
      <p:sp>
        <p:nvSpPr>
          <p:cNvPr id="3" name="TextBox 2"/>
          <p:cNvSpPr txBox="1"/>
          <p:nvPr/>
        </p:nvSpPr>
        <p:spPr>
          <a:xfrm>
            <a:off x="1015365" y="1451610"/>
            <a:ext cx="3888474" cy="2734595"/>
          </a:xfrm>
          <a:prstGeom prst="rect">
            <a:avLst/>
          </a:prstGeom>
          <a:noFill/>
        </p:spPr>
        <p:txBody>
          <a:bodyPr wrap="square">
            <a:spAutoFit/>
          </a:bodyPr>
          <a:lstStyle/>
          <a:p>
            <a:pPr marL="742950" marR="0" indent="-285750" algn="just">
              <a:lnSpc>
                <a:spcPct val="150000"/>
              </a:lnSpc>
              <a:spcBef>
                <a:spcPts val="0"/>
              </a:spcBef>
              <a:spcAft>
                <a:spcPts val="0"/>
              </a:spcAft>
              <a:buFont typeface="Wingdings" panose="05000000000000000000" pitchFamily="2" charset="2"/>
              <a:buChar char="§"/>
              <a:tabLst>
                <a:tab pos="4410710" algn="ctr"/>
              </a:tabLst>
            </a:pPr>
            <a:r>
              <a:rPr lang="en-US" sz="1600">
                <a:latin typeface="Arial" panose="020B0604020202020204" pitchFamily="34" charset="0"/>
                <a:ea typeface="Calibri" panose="020F0502020204030204" pitchFamily="34" charset="0"/>
                <a:cs typeface="Arial" panose="020B0604020202020204" pitchFamily="34" charset="0"/>
              </a:rPr>
              <a:t>Sử </a:t>
            </a:r>
            <a:r>
              <a:rPr lang="en-US" sz="1600" dirty="0" err="1">
                <a:latin typeface="Arial" panose="020B0604020202020204" pitchFamily="34" charset="0"/>
                <a:ea typeface="Calibri" panose="020F0502020204030204" pitchFamily="34" charset="0"/>
                <a:cs typeface="Arial" panose="020B0604020202020204" pitchFamily="34" charset="0"/>
              </a:rPr>
              <a:t>dụng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tài</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hướng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dẫn</a:t>
            </a:r>
            <a:r>
              <a:rPr lang="vi-VN" sz="1600" dirty="0">
                <a:latin typeface="Arial" panose="020B0604020202020204" pitchFamily="34" charset="0"/>
                <a:ea typeface="Calibri" panose="020F0502020204030204" pitchFamily="34" charset="0"/>
                <a:cs typeface="Arial" panose="020B0604020202020204" pitchFamily="34" charset="0"/>
              </a:rPr>
              <a:t> về</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err="1">
                <a:latin typeface="Arial" panose="020B0604020202020204" pitchFamily="34" charset="0"/>
                <a:ea typeface="Calibri" panose="020F0502020204030204" pitchFamily="34" charset="0"/>
                <a:cs typeface="Arial" panose="020B0604020202020204" pitchFamily="34" charset="0"/>
              </a:rPr>
              <a:t>lập</a:t>
            </a:r>
            <a:r>
              <a:rPr lang="en-US" sz="1600">
                <a:latin typeface="Arial" panose="020B0604020202020204" pitchFamily="34" charset="0"/>
                <a:ea typeface="Calibri" panose="020F0502020204030204" pitchFamily="34" charset="0"/>
                <a:cs typeface="Arial" panose="020B0604020202020204" pitchFamily="34" charset="0"/>
              </a:rPr>
              <a:t> trình</a:t>
            </a:r>
            <a:r>
              <a:rPr lang="vi-VN" sz="1600">
                <a:latin typeface="Arial" panose="020B0604020202020204" pitchFamily="34" charset="0"/>
                <a:ea typeface="Calibri" panose="020F0502020204030204" pitchFamily="34" charset="0"/>
                <a:cs typeface="Arial" panose="020B0604020202020204" pitchFamily="34" charset="0"/>
              </a:rPr>
              <a:t>.</a:t>
            </a:r>
          </a:p>
          <a:p>
            <a:pPr marL="742950" marR="0" indent="-285750" algn="just">
              <a:lnSpc>
                <a:spcPct val="150000"/>
              </a:lnSpc>
              <a:spcBef>
                <a:spcPts val="0"/>
              </a:spcBef>
              <a:spcAft>
                <a:spcPts val="0"/>
              </a:spcAft>
              <a:buFont typeface="Wingdings" panose="05000000000000000000" pitchFamily="2" charset="2"/>
              <a:buChar char="§"/>
              <a:tabLst>
                <a:tab pos="4410710" algn="ctr"/>
              </a:tabLst>
            </a:pPr>
            <a:r>
              <a:rPr lang="en-US" sz="1600">
                <a:latin typeface="Arial" panose="020B0604020202020204" pitchFamily="34" charset="0"/>
                <a:ea typeface="Calibri" panose="020F0502020204030204" pitchFamily="34" charset="0"/>
                <a:cs typeface="Arial" panose="020B0604020202020204" pitchFamily="34" charset="0"/>
              </a:rPr>
              <a:t>Tham</a:t>
            </a:r>
            <a:r>
              <a:rPr lang="vi-VN" sz="1600">
                <a:latin typeface="Arial" panose="020B0604020202020204" pitchFamily="34" charset="0"/>
                <a:ea typeface="Calibri" panose="020F0502020204030204" pitchFamily="34" charset="0"/>
                <a:cs typeface="Arial" panose="020B0604020202020204" pitchFamily="34" charset="0"/>
              </a:rPr>
              <a:t> khảo một số đồ án về lập trình android</a:t>
            </a:r>
            <a:endParaRPr lang="en-US" sz="1600">
              <a:latin typeface="Arial" panose="020B0604020202020204" pitchFamily="34" charset="0"/>
              <a:ea typeface="Calibri" panose="020F0502020204030204" pitchFamily="34" charset="0"/>
              <a:cs typeface="Arial" panose="020B0604020202020204" pitchFamily="34" charset="0"/>
            </a:endParaRPr>
          </a:p>
          <a:p>
            <a:pPr marL="742950" marR="0" indent="-285750" algn="just">
              <a:lnSpc>
                <a:spcPct val="150000"/>
              </a:lnSpc>
              <a:spcBef>
                <a:spcPts val="0"/>
              </a:spcBef>
              <a:spcAft>
                <a:spcPts val="800"/>
              </a:spcAft>
              <a:buFont typeface="Wingdings" panose="05000000000000000000" pitchFamily="2" charset="2"/>
              <a:buChar char="§"/>
              <a:tabLst>
                <a:tab pos="4410710" algn="ctr"/>
              </a:tabLst>
            </a:pPr>
            <a:r>
              <a:rPr lang="en-US" sz="1600">
                <a:latin typeface="Arial" panose="020B0604020202020204" pitchFamily="34" charset="0"/>
                <a:ea typeface="Calibri" panose="020F0502020204030204" pitchFamily="34" charset="0"/>
                <a:cs typeface="Arial" panose="020B0604020202020204" pitchFamily="34" charset="0"/>
              </a:rPr>
              <a:t>Sử </a:t>
            </a:r>
            <a:r>
              <a:rPr lang="en-US" sz="1600" dirty="0" err="1">
                <a:latin typeface="Arial" panose="020B0604020202020204" pitchFamily="34" charset="0"/>
                <a:ea typeface="Calibri" panose="020F0502020204030204" pitchFamily="34" charset="0"/>
                <a:cs typeface="Arial" panose="020B0604020202020204" pitchFamily="34" charset="0"/>
              </a:rPr>
              <a:t>dụng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các</a:t>
            </a:r>
            <a:r>
              <a:rPr lang="en-US" sz="1600" dirty="0">
                <a:latin typeface="Arial" panose="020B0604020202020204" pitchFamily="34" charset="0"/>
                <a:ea typeface="Calibri" panose="020F0502020204030204" pitchFamily="34" charset="0"/>
                <a:cs typeface="Arial" panose="020B0604020202020204" pitchFamily="34" charset="0"/>
              </a:rPr>
              <a:t> video </a:t>
            </a:r>
            <a:r>
              <a:rPr lang="en-US" sz="1600" dirty="0" err="1">
                <a:latin typeface="Arial" panose="020B0604020202020204" pitchFamily="34" charset="0"/>
                <a:ea typeface="Calibri" panose="020F0502020204030204" pitchFamily="34" charset="0"/>
                <a:cs typeface="Arial" panose="020B0604020202020204" pitchFamily="34" charset="0"/>
              </a:rPr>
              <a:t>hướng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dẫn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có</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liên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quan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từ</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Youtube</a:t>
            </a:r>
            <a:endParaRPr lang="en-US" sz="1600" dirty="0">
              <a:latin typeface="Arial" panose="020B0604020202020204" pitchFamily="34" charset="0"/>
              <a:ea typeface="Calibri" panose="020F0502020204030204" pitchFamily="34" charset="0"/>
              <a:cs typeface="Arial" panose="020B0604020202020204" pitchFamily="34" charset="0"/>
            </a:endParaRPr>
          </a:p>
          <a:p>
            <a:pPr marL="742950" indent="-285750" algn="just">
              <a:lnSpc>
                <a:spcPct val="150000"/>
              </a:lnSpc>
              <a:buFont typeface="Wingdings" panose="05000000000000000000" pitchFamily="2" charset="2"/>
              <a:buChar char="§"/>
              <a:tabLst>
                <a:tab pos="4410710" algn="ctr"/>
              </a:tabLst>
            </a:pPr>
            <a:endParaRPr lang="en-US" sz="1600" dirty="0">
              <a:latin typeface="Arial" panose="020B0604020202020204" pitchFamily="34" charset="0"/>
              <a:ea typeface="Calibri" panose="020F0502020204030204" pitchFamily="34" charset="0"/>
              <a:cs typeface="Arial" panose="020B0604020202020204" pitchFamily="34" charset="0"/>
            </a:endParaRPr>
          </a:p>
        </p:txBody>
      </p:sp>
      <p:pic>
        <p:nvPicPr>
          <p:cNvPr id="102" name="Content Placeholder 101"/>
          <p:cNvPicPr>
            <a:picLocks noGrp="1" noChangeAspect="1"/>
          </p:cNvPicPr>
          <p:nvPr>
            <p:ph idx="1"/>
          </p:nvPr>
        </p:nvPicPr>
        <p:blipFill>
          <a:blip r:embed="rId3"/>
          <a:stretch>
            <a:fillRect/>
          </a:stretch>
        </p:blipFill>
        <p:spPr>
          <a:xfrm>
            <a:off x="5204665" y="1470166"/>
            <a:ext cx="3784477" cy="240866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483;p52"/>
          <p:cNvSpPr txBox="1">
            <a:spLocks noGrp="1"/>
          </p:cNvSpPr>
          <p:nvPr>
            <p:ph type="title"/>
          </p:nvPr>
        </p:nvSpPr>
        <p:spPr>
          <a:xfrm>
            <a:off x="1174392" y="289439"/>
            <a:ext cx="7514035" cy="1314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Arial" panose="020B0604020202020204" pitchFamily="34" charset="0"/>
                <a:cs typeface="Arial" panose="020B0604020202020204" pitchFamily="34" charset="0"/>
              </a:rPr>
              <a:t>MỤC ĐÍCH NGHIÊN CỨU</a:t>
            </a:r>
            <a:endParaRPr b="1">
              <a:latin typeface="Arial" panose="020B0604020202020204" pitchFamily="34" charset="0"/>
              <a:cs typeface="Arial" panose="020B0604020202020204" pitchFamily="34" charset="0"/>
            </a:endParaRPr>
          </a:p>
        </p:txBody>
      </p:sp>
      <p:sp>
        <p:nvSpPr>
          <p:cNvPr id="13" name="TextBox 12"/>
          <p:cNvSpPr txBox="1"/>
          <p:nvPr/>
        </p:nvSpPr>
        <p:spPr>
          <a:xfrm>
            <a:off x="1174391" y="1109547"/>
            <a:ext cx="7763131" cy="1524007"/>
          </a:xfrm>
          <a:prstGeom prst="rect">
            <a:avLst/>
          </a:prstGeom>
          <a:noFill/>
        </p:spPr>
        <p:txBody>
          <a:bodyPr wrap="square">
            <a:spAutoFit/>
          </a:bodyPr>
          <a:lstStyle/>
          <a:p>
            <a:pPr marL="0" marR="0" indent="457200" algn="just">
              <a:lnSpc>
                <a:spcPct val="150000"/>
              </a:lnSpc>
              <a:spcBef>
                <a:spcPts val="0"/>
              </a:spcBef>
              <a:spcAft>
                <a:spcPts val="800"/>
              </a:spcAft>
            </a:pPr>
            <a:r>
              <a:rPr lang="en-US" sz="1600">
                <a:effectLst/>
                <a:latin typeface="Arial" panose="020B0604020202020204" pitchFamily="34" charset="0"/>
                <a:ea typeface="Calibri" panose="020F0502020204030204" pitchFamily="34" charset="0"/>
                <a:cs typeface="Arial" panose="020B0604020202020204" pitchFamily="34" charset="0"/>
              </a:rPr>
              <a:t>Ứng dụng được thiết kế nhằm mục đích thực hiện đầy đủ các yêu cầu điều hướng màn hình và lập trình bất đồng bộ và giúp cho người dùng có thể quản lý cửa hàng của mình và gia tăng các khách hàng ở xa có thể biết đến các món ăn của cửa hàng. </a:t>
            </a:r>
          </a:p>
        </p:txBody>
      </p:sp>
      <p:pic>
        <p:nvPicPr>
          <p:cNvPr id="104" name="Content Placeholder 103"/>
          <p:cNvPicPr>
            <a:picLocks noGrp="1" noChangeAspect="1"/>
          </p:cNvPicPr>
          <p:nvPr>
            <p:ph idx="1"/>
          </p:nvPr>
        </p:nvPicPr>
        <p:blipFill>
          <a:blip r:embed="rId2"/>
          <a:stretch>
            <a:fillRect/>
          </a:stretch>
        </p:blipFill>
        <p:spPr>
          <a:xfrm>
            <a:off x="3731342" y="2633554"/>
            <a:ext cx="3974689" cy="236923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8"/>
          <p:cNvSpPr/>
          <p:nvPr/>
        </p:nvSpPr>
        <p:spPr>
          <a:xfrm>
            <a:off x="1090391" y="1305701"/>
            <a:ext cx="2168400" cy="21684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txBox="1">
            <a:spLocks noGrp="1"/>
          </p:cNvSpPr>
          <p:nvPr>
            <p:ph type="title"/>
          </p:nvPr>
        </p:nvSpPr>
        <p:spPr>
          <a:xfrm>
            <a:off x="3148178" y="1633901"/>
            <a:ext cx="5839813" cy="151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b="1">
                <a:latin typeface="Arial" panose="020B0604020202020204" pitchFamily="34" charset="0"/>
                <a:cs typeface="Arial" panose="020B0604020202020204" pitchFamily="34" charset="0"/>
              </a:rPr>
              <a:t>CƠ SỞ LÍ THUYẾT</a:t>
            </a:r>
            <a:endParaRPr b="1">
              <a:latin typeface="Arial" panose="020B0604020202020204" pitchFamily="34" charset="0"/>
              <a:cs typeface="Arial" panose="020B0604020202020204" pitchFamily="34" charset="0"/>
            </a:endParaRPr>
          </a:p>
        </p:txBody>
      </p:sp>
      <p:sp>
        <p:nvSpPr>
          <p:cNvPr id="614" name="Google Shape;614;p58"/>
          <p:cNvSpPr txBox="1">
            <a:spLocks noGrp="1"/>
          </p:cNvSpPr>
          <p:nvPr>
            <p:ph type="title" idx="2"/>
          </p:nvPr>
        </p:nvSpPr>
        <p:spPr>
          <a:xfrm>
            <a:off x="1367481" y="1530101"/>
            <a:ext cx="209220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02</a:t>
            </a:r>
            <a:endParaRPr>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975" y="159763"/>
            <a:ext cx="5117301" cy="572700"/>
          </a:xfrm>
        </p:spPr>
        <p:txBody>
          <a:bodyPr/>
          <a:lstStyle/>
          <a:p>
            <a:r>
              <a:rPr lang="vi-VN" b="1">
                <a:cs typeface="Times New Roman" panose="02020603050405020304" pitchFamily="18" charset="0"/>
              </a:rPr>
              <a:t>CÔNG NGHỆ THỰC HIỆN</a:t>
            </a:r>
            <a:endParaRPr lang="en-US" b="1">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4475872" y="1135626"/>
            <a:ext cx="4358411" cy="3184832"/>
          </a:xfrm>
          <a:prstGeom prst="rect">
            <a:avLst/>
          </a:prstGeom>
          <a:ln>
            <a:noFill/>
          </a:ln>
          <a:effectLst>
            <a:softEdge rad="112500"/>
          </a:effectLst>
        </p:spPr>
      </p:pic>
      <p:sp>
        <p:nvSpPr>
          <p:cNvPr id="10" name="TextBox 9"/>
          <p:cNvSpPr txBox="1"/>
          <p:nvPr/>
        </p:nvSpPr>
        <p:spPr>
          <a:xfrm>
            <a:off x="1029230" y="1350017"/>
            <a:ext cx="3987314" cy="338554"/>
          </a:xfrm>
          <a:prstGeom prst="rect">
            <a:avLst/>
          </a:prstGeom>
          <a:noFill/>
        </p:spPr>
        <p:txBody>
          <a:bodyPr wrap="square">
            <a:spAutoFit/>
          </a:bodyPr>
          <a:lstStyle/>
          <a:p>
            <a:r>
              <a:rPr lang="vi-VN" sz="1600">
                <a:latin typeface="+mj-lt"/>
                <a:ea typeface="Times New Roman" panose="02020603050405020304" pitchFamily="18" charset="0"/>
                <a:cs typeface="Arial" panose="020B0604020202020204" pitchFamily="34" charset="0"/>
              </a:rPr>
              <a:t>Công cụ lập trình: Android Studio</a:t>
            </a:r>
            <a:endParaRPr lang="en-US" sz="1600">
              <a:latin typeface="+mj-lt"/>
              <a:cs typeface="Arial" panose="020B0604020202020204" pitchFamily="34" charset="0"/>
            </a:endParaRPr>
          </a:p>
        </p:txBody>
      </p:sp>
      <p:sp>
        <p:nvSpPr>
          <p:cNvPr id="12" name="TextBox 11"/>
          <p:cNvSpPr txBox="1"/>
          <p:nvPr/>
        </p:nvSpPr>
        <p:spPr>
          <a:xfrm>
            <a:off x="1029230" y="1834687"/>
            <a:ext cx="3561429" cy="338554"/>
          </a:xfrm>
          <a:prstGeom prst="rect">
            <a:avLst/>
          </a:prstGeom>
          <a:noFill/>
        </p:spPr>
        <p:txBody>
          <a:bodyPr wrap="square">
            <a:spAutoFit/>
          </a:bodyPr>
          <a:lstStyle/>
          <a:p>
            <a:r>
              <a:rPr lang="vi-VN" sz="1600" dirty="0">
                <a:latin typeface="+mj-lt"/>
                <a:ea typeface="Times New Roman" panose="02020603050405020304" pitchFamily="18" charset="0"/>
                <a:cs typeface="Arial" panose="020B0604020202020204" pitchFamily="34" charset="0"/>
              </a:rPr>
              <a:t>Cơ sở dữ liệu: SQLite</a:t>
            </a:r>
            <a:endParaRPr lang="en-US" sz="1600" dirty="0">
              <a:latin typeface="+mj-lt"/>
              <a:cs typeface="Arial" panose="020B0604020202020204" pitchFamily="34" charset="0"/>
            </a:endParaRPr>
          </a:p>
        </p:txBody>
      </p:sp>
      <p:sp>
        <p:nvSpPr>
          <p:cNvPr id="14" name="TextBox 13"/>
          <p:cNvSpPr txBox="1"/>
          <p:nvPr/>
        </p:nvSpPr>
        <p:spPr>
          <a:xfrm>
            <a:off x="1029230" y="2318722"/>
            <a:ext cx="4074996" cy="338554"/>
          </a:xfrm>
          <a:prstGeom prst="rect">
            <a:avLst/>
          </a:prstGeom>
          <a:noFill/>
        </p:spPr>
        <p:txBody>
          <a:bodyPr wrap="square">
            <a:spAutoFit/>
          </a:bodyPr>
          <a:lstStyle/>
          <a:p>
            <a:r>
              <a:rPr lang="vi-VN" sz="1600" dirty="0">
                <a:latin typeface="+mj-lt"/>
                <a:ea typeface="Times New Roman" panose="02020603050405020304" pitchFamily="18" charset="0"/>
                <a:cs typeface="Arial" panose="020B0604020202020204" pitchFamily="34" charset="0"/>
              </a:rPr>
              <a:t>Môi trường lập trình: </a:t>
            </a:r>
            <a:r>
              <a:rPr lang="en-US" sz="1600" dirty="0" err="1">
                <a:latin typeface="+mj-lt"/>
                <a:ea typeface="Times New Roman" panose="02020603050405020304" pitchFamily="18" charset="0"/>
                <a:cs typeface="Arial" panose="020B0604020202020204" pitchFamily="34" charset="0"/>
              </a:rPr>
              <a:t>Genymotion</a:t>
            </a:r>
            <a:endParaRPr lang="en-US" sz="1600" dirty="0">
              <a:latin typeface="+mj-lt"/>
              <a:cs typeface="Arial" panose="020B0604020202020204" pitchFamily="34" charset="0"/>
            </a:endParaRPr>
          </a:p>
        </p:txBody>
      </p:sp>
      <p:sp>
        <p:nvSpPr>
          <p:cNvPr id="16" name="TextBox 15"/>
          <p:cNvSpPr txBox="1"/>
          <p:nvPr/>
        </p:nvSpPr>
        <p:spPr>
          <a:xfrm>
            <a:off x="1021610" y="2869439"/>
            <a:ext cx="3022810" cy="338554"/>
          </a:xfrm>
          <a:prstGeom prst="rect">
            <a:avLst/>
          </a:prstGeom>
          <a:noFill/>
        </p:spPr>
        <p:txBody>
          <a:bodyPr wrap="square">
            <a:spAutoFit/>
          </a:bodyPr>
          <a:lstStyle/>
          <a:p>
            <a:r>
              <a:rPr lang="vi-VN" sz="1600" dirty="0">
                <a:latin typeface="+mj-lt"/>
                <a:cs typeface="Arial" panose="020B0604020202020204" pitchFamily="34" charset="0"/>
              </a:rPr>
              <a:t>Ngôn ngữ lập trình: </a:t>
            </a:r>
            <a:r>
              <a:rPr lang="en-US" sz="1600" dirty="0">
                <a:latin typeface="+mj-lt"/>
                <a:cs typeface="Arial" panose="020B0604020202020204" pitchFamily="34" charset="0"/>
              </a:rPr>
              <a:t>Dart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101</TotalTime>
  <Words>814</Words>
  <Application>Microsoft Office PowerPoint</Application>
  <PresentationFormat>On-screen Show (16:9)</PresentationFormat>
  <Paragraphs>73</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Abhaya Libre</vt:lpstr>
      <vt:lpstr>Wingdings</vt:lpstr>
      <vt:lpstr>Times New Roman</vt:lpstr>
      <vt:lpstr>Corbel</vt:lpstr>
      <vt:lpstr>Aldrich</vt:lpstr>
      <vt:lpstr>Parallax</vt:lpstr>
      <vt:lpstr>PowerPoint Presentation</vt:lpstr>
      <vt:lpstr>01</vt:lpstr>
      <vt:lpstr>TỔNG QUAN</vt:lpstr>
      <vt:lpstr>MỤC TIÊU NGHIÊN CỨU</vt:lpstr>
      <vt:lpstr>ĐỐI TƯỢNG NGHIÊN CỨU</vt:lpstr>
      <vt:lpstr>PHƯƠNG PHÁP NGHIÊN CỨU</vt:lpstr>
      <vt:lpstr>MỤC ĐÍCH NGHIÊN CỨU</vt:lpstr>
      <vt:lpstr>CƠ SỞ LÍ THUYẾT</vt:lpstr>
      <vt:lpstr>CÔNG NGHỆ THỰC HIỆN</vt:lpstr>
      <vt:lpstr>CƠ SỞ LÍ THUYẾT</vt:lpstr>
      <vt:lpstr>CƠ SỞ LÍ THUYẾT</vt:lpstr>
      <vt:lpstr>CƠ SỞ LÍ THUYẾT</vt:lpstr>
      <vt:lpstr>CÀI ĐẶT THỰC NGHIỆM</vt:lpstr>
      <vt:lpstr>PowerPoint Presentation</vt:lpstr>
      <vt:lpstr> KẾT LUẬN</vt:lpstr>
      <vt:lpstr>KẾT LUẬN CHUNG</vt:lpstr>
      <vt:lpstr>ƯU ĐIỂM</vt:lpstr>
      <vt:lpstr>NHƯỢC ĐIỂM</vt:lpstr>
      <vt:lpstr>HƯỚNG PHÁT TRIỂN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TP.HCM KHOA HỆ THỐNG THÔNG TIN VÀ VIỄN THÁM</dc:title>
  <dc:creator>ADMIN</dc:creator>
  <cp:lastModifiedBy>namthien11122000@gmail.com</cp:lastModifiedBy>
  <cp:revision>35</cp:revision>
  <dcterms:created xsi:type="dcterms:W3CDTF">2023-08-08T18:26:22Z</dcterms:created>
  <dcterms:modified xsi:type="dcterms:W3CDTF">2023-08-09T03:52:59Z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1A36771142614E3ABECE5EE974F5CFF8</vt:lpwstr>
  </property>
  <property fmtid="{D5CDD505-2E9C-101B-9397-08002B2CF9AE}" pid="3" name="KSOProductBuildVer">
    <vt:lpwstr>1033-11.2.0.11219</vt:lpwstr>
  </property>
</Properties>
</file>