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1" r:id="rId2"/>
    <p:sldMasterId id="2147483653" r:id="rId3"/>
  </p:sldMasterIdLst>
  <p:notesMasterIdLst>
    <p:notesMasterId r:id="rId21"/>
  </p:notesMasterIdLst>
  <p:handoutMasterIdLst>
    <p:handoutMasterId r:id="rId22"/>
  </p:handoutMasterIdLst>
  <p:sldIdLst>
    <p:sldId id="401" r:id="rId4"/>
    <p:sldId id="261" r:id="rId5"/>
    <p:sldId id="508" r:id="rId6"/>
    <p:sldId id="513" r:id="rId7"/>
    <p:sldId id="519" r:id="rId8"/>
    <p:sldId id="308" r:id="rId9"/>
    <p:sldId id="514" r:id="rId10"/>
    <p:sldId id="520" r:id="rId11"/>
    <p:sldId id="518" r:id="rId12"/>
    <p:sldId id="521" r:id="rId13"/>
    <p:sldId id="522" r:id="rId14"/>
    <p:sldId id="418" r:id="rId15"/>
    <p:sldId id="509" r:id="rId16"/>
    <p:sldId id="503" r:id="rId17"/>
    <p:sldId id="355" r:id="rId18"/>
    <p:sldId id="510" r:id="rId19"/>
    <p:sldId id="357"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D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1" autoAdjust="0"/>
    <p:restoredTop sz="94632" autoAdjust="0"/>
  </p:normalViewPr>
  <p:slideViewPr>
    <p:cSldViewPr>
      <p:cViewPr varScale="1">
        <p:scale>
          <a:sx n="68" d="100"/>
          <a:sy n="68" d="100"/>
        </p:scale>
        <p:origin x="77" y="346"/>
      </p:cViewPr>
      <p:guideLst>
        <p:guide orient="horz" pos="1801"/>
        <p:guide pos="2880"/>
      </p:guideLst>
    </p:cSldViewPr>
  </p:slideViewPr>
  <p:outlineViewPr>
    <p:cViewPr>
      <p:scale>
        <a:sx n="33" d="100"/>
        <a:sy n="33" d="100"/>
      </p:scale>
      <p:origin x="0" y="-1272"/>
    </p:cViewPr>
  </p:outlineViewPr>
  <p:notesTextViewPr>
    <p:cViewPr>
      <p:scale>
        <a:sx n="1" d="1"/>
        <a:sy n="1" d="1"/>
      </p:scale>
      <p:origin x="0" y="0"/>
    </p:cViewPr>
  </p:notesTextViewPr>
  <p:sorterViewPr>
    <p:cViewPr>
      <p:scale>
        <a:sx n="100" d="100"/>
        <a:sy n="100" d="100"/>
      </p:scale>
      <p:origin x="0" y="3894"/>
    </p:cViewPr>
  </p:sorter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FEF09C3-5432-4DA0-9890-3050357C5E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227E202-B8C5-4411-9AB9-001230F36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ko-KR"/>
              <a:t>2023-01-16</a:t>
            </a:r>
            <a:endParaRPr lang="ko-KR" altLang="en-US"/>
          </a:p>
        </p:txBody>
      </p:sp>
      <p:sp>
        <p:nvSpPr>
          <p:cNvPr id="4" name="바닥글 개체 틀 3">
            <a:extLst>
              <a:ext uri="{FF2B5EF4-FFF2-40B4-BE49-F238E27FC236}">
                <a16:creationId xmlns:a16="http://schemas.microsoft.com/office/drawing/2014/main" id="{A05FDCCD-9920-4087-A8EF-840D6BF967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ko-KR"/>
              <a:t>1</a:t>
            </a:r>
            <a:endParaRPr lang="ko-KR" altLang="en-US"/>
          </a:p>
        </p:txBody>
      </p:sp>
      <p:sp>
        <p:nvSpPr>
          <p:cNvPr id="5" name="슬라이드 번호 개체 틀 4">
            <a:extLst>
              <a:ext uri="{FF2B5EF4-FFF2-40B4-BE49-F238E27FC236}">
                <a16:creationId xmlns:a16="http://schemas.microsoft.com/office/drawing/2014/main" id="{1B30773E-42C5-4B13-84D2-DE05FB0C34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A52E6A-8C14-4F5B-B0CB-3A4FCBC8D1E8}" type="slidenum">
              <a:rPr lang="ko-KR" altLang="en-US" smtClean="0"/>
              <a:t>‹#›</a:t>
            </a:fld>
            <a:endParaRPr lang="ko-KR" altLang="en-US"/>
          </a:p>
        </p:txBody>
      </p:sp>
    </p:spTree>
    <p:extLst>
      <p:ext uri="{BB962C8B-B14F-4D97-AF65-F5344CB8AC3E}">
        <p14:creationId xmlns:p14="http://schemas.microsoft.com/office/powerpoint/2010/main" val="161779576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altLang="ko-KR"/>
              <a:t>2023-01-16</a:t>
            </a:r>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ko-KR"/>
              <a:t>1</a:t>
            </a:r>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89A33-A361-4541-B6A7-456994CC0C02}" type="slidenum">
              <a:rPr lang="ko-KR" altLang="en-US" smtClean="0"/>
              <a:t>‹#›</a:t>
            </a:fld>
            <a:endParaRPr lang="ko-KR" altLang="en-US"/>
          </a:p>
        </p:txBody>
      </p:sp>
    </p:spTree>
    <p:extLst>
      <p:ext uri="{BB962C8B-B14F-4D97-AF65-F5344CB8AC3E}">
        <p14:creationId xmlns:p14="http://schemas.microsoft.com/office/powerpoint/2010/main" val="3824564471"/>
      </p:ext>
    </p:extLst>
  </p:cSld>
  <p:clrMap bg1="lt1" tx1="dk1" bg2="lt2" tx2="dk2" accent1="accent1" accent2="accent2" accent3="accent3" accent4="accent4" accent5="accent5" accent6="accent6" hlink="hlink" folHlink="folHlink"/>
  <p:hf hd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t>3</a:t>
            </a:fld>
            <a:endParaRPr lang="ko-KR" altLang="en-US"/>
          </a:p>
        </p:txBody>
      </p:sp>
      <p:sp>
        <p:nvSpPr>
          <p:cNvPr id="6" name="Footer Placeholder 5">
            <a:extLst>
              <a:ext uri="{FF2B5EF4-FFF2-40B4-BE49-F238E27FC236}">
                <a16:creationId xmlns:a16="http://schemas.microsoft.com/office/drawing/2014/main" id="{3F5712A6-415E-5009-7DCE-F0FE19F28BC5}"/>
              </a:ext>
            </a:extLst>
          </p:cNvPr>
          <p:cNvSpPr>
            <a:spLocks noGrp="1"/>
          </p:cNvSpPr>
          <p:nvPr>
            <p:ph type="ftr" sz="quarter" idx="4"/>
          </p:nvPr>
        </p:nvSpPr>
        <p:spPr/>
        <p:txBody>
          <a:bodyPr/>
          <a:lstStyle/>
          <a:p>
            <a:r>
              <a:rPr lang="en-US" altLang="ko-KR"/>
              <a:t>1</a:t>
            </a:r>
            <a:endParaRPr lang="ko-KR" altLang="en-US"/>
          </a:p>
        </p:txBody>
      </p:sp>
    </p:spTree>
    <p:extLst>
      <p:ext uri="{BB962C8B-B14F-4D97-AF65-F5344CB8AC3E}">
        <p14:creationId xmlns:p14="http://schemas.microsoft.com/office/powerpoint/2010/main" val="78043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t>13</a:t>
            </a:fld>
            <a:endParaRPr lang="ko-KR" altLang="en-US"/>
          </a:p>
        </p:txBody>
      </p:sp>
      <p:sp>
        <p:nvSpPr>
          <p:cNvPr id="6" name="Footer Placeholder 5">
            <a:extLst>
              <a:ext uri="{FF2B5EF4-FFF2-40B4-BE49-F238E27FC236}">
                <a16:creationId xmlns:a16="http://schemas.microsoft.com/office/drawing/2014/main" id="{3F5712A6-415E-5009-7DCE-F0FE19F28BC5}"/>
              </a:ext>
            </a:extLst>
          </p:cNvPr>
          <p:cNvSpPr>
            <a:spLocks noGrp="1"/>
          </p:cNvSpPr>
          <p:nvPr>
            <p:ph type="ftr" sz="quarter" idx="4"/>
          </p:nvPr>
        </p:nvSpPr>
        <p:spPr/>
        <p:txBody>
          <a:bodyPr/>
          <a:lstStyle/>
          <a:p>
            <a:r>
              <a:rPr lang="en-US" altLang="ko-KR"/>
              <a:t>1</a:t>
            </a:r>
            <a:endParaRPr lang="ko-KR" altLang="en-US"/>
          </a:p>
        </p:txBody>
      </p:sp>
    </p:spTree>
    <p:extLst>
      <p:ext uri="{BB962C8B-B14F-4D97-AF65-F5344CB8AC3E}">
        <p14:creationId xmlns:p14="http://schemas.microsoft.com/office/powerpoint/2010/main" val="2479217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t>15</a:t>
            </a:fld>
            <a:endParaRPr lang="ko-KR" altLang="en-US"/>
          </a:p>
        </p:txBody>
      </p:sp>
      <p:sp>
        <p:nvSpPr>
          <p:cNvPr id="6" name="Footer Placeholder 5">
            <a:extLst>
              <a:ext uri="{FF2B5EF4-FFF2-40B4-BE49-F238E27FC236}">
                <a16:creationId xmlns:a16="http://schemas.microsoft.com/office/drawing/2014/main" id="{97D6E33C-EF66-8DDB-81D6-CE2981EB6BA3}"/>
              </a:ext>
            </a:extLst>
          </p:cNvPr>
          <p:cNvSpPr>
            <a:spLocks noGrp="1"/>
          </p:cNvSpPr>
          <p:nvPr>
            <p:ph type="ftr" sz="quarter" idx="4"/>
          </p:nvPr>
        </p:nvSpPr>
        <p:spPr/>
        <p:txBody>
          <a:bodyPr/>
          <a:lstStyle/>
          <a:p>
            <a:r>
              <a:rPr lang="en-US" altLang="ko-KR"/>
              <a:t>1</a:t>
            </a:r>
            <a:endParaRPr lang="ko-KR" altLang="en-US"/>
          </a:p>
        </p:txBody>
      </p:sp>
    </p:spTree>
    <p:extLst>
      <p:ext uri="{BB962C8B-B14F-4D97-AF65-F5344CB8AC3E}">
        <p14:creationId xmlns:p14="http://schemas.microsoft.com/office/powerpoint/2010/main" val="2364528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t>16</a:t>
            </a:fld>
            <a:endParaRPr lang="ko-KR" altLang="en-US"/>
          </a:p>
        </p:txBody>
      </p:sp>
      <p:sp>
        <p:nvSpPr>
          <p:cNvPr id="6" name="Footer Placeholder 5">
            <a:extLst>
              <a:ext uri="{FF2B5EF4-FFF2-40B4-BE49-F238E27FC236}">
                <a16:creationId xmlns:a16="http://schemas.microsoft.com/office/drawing/2014/main" id="{97D6E33C-EF66-8DDB-81D6-CE2981EB6BA3}"/>
              </a:ext>
            </a:extLst>
          </p:cNvPr>
          <p:cNvSpPr>
            <a:spLocks noGrp="1"/>
          </p:cNvSpPr>
          <p:nvPr>
            <p:ph type="ftr" sz="quarter" idx="4"/>
          </p:nvPr>
        </p:nvSpPr>
        <p:spPr/>
        <p:txBody>
          <a:bodyPr/>
          <a:lstStyle/>
          <a:p>
            <a:r>
              <a:rPr lang="en-US" altLang="ko-KR"/>
              <a:t>1</a:t>
            </a:r>
            <a:endParaRPr lang="ko-KR" altLang="en-US"/>
          </a:p>
        </p:txBody>
      </p:sp>
    </p:spTree>
    <p:extLst>
      <p:ext uri="{BB962C8B-B14F-4D97-AF65-F5344CB8AC3E}">
        <p14:creationId xmlns:p14="http://schemas.microsoft.com/office/powerpoint/2010/main" val="1076731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t>4</a:t>
            </a:fld>
            <a:endParaRPr lang="ko-KR" altLang="en-US"/>
          </a:p>
        </p:txBody>
      </p:sp>
      <p:sp>
        <p:nvSpPr>
          <p:cNvPr id="6" name="Footer Placeholder 5">
            <a:extLst>
              <a:ext uri="{FF2B5EF4-FFF2-40B4-BE49-F238E27FC236}">
                <a16:creationId xmlns:a16="http://schemas.microsoft.com/office/drawing/2014/main" id="{97D6E33C-EF66-8DDB-81D6-CE2981EB6BA3}"/>
              </a:ext>
            </a:extLst>
          </p:cNvPr>
          <p:cNvSpPr>
            <a:spLocks noGrp="1"/>
          </p:cNvSpPr>
          <p:nvPr>
            <p:ph type="ftr" sz="quarter" idx="4"/>
          </p:nvPr>
        </p:nvSpPr>
        <p:spPr/>
        <p:txBody>
          <a:bodyPr/>
          <a:lstStyle/>
          <a:p>
            <a:r>
              <a:rPr lang="en-US" altLang="ko-KR"/>
              <a:t>1</a:t>
            </a:r>
            <a:endParaRPr lang="ko-KR" altLang="en-US"/>
          </a:p>
        </p:txBody>
      </p:sp>
    </p:spTree>
    <p:extLst>
      <p:ext uri="{BB962C8B-B14F-4D97-AF65-F5344CB8AC3E}">
        <p14:creationId xmlns:p14="http://schemas.microsoft.com/office/powerpoint/2010/main" val="59771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t>5</a:t>
            </a:fld>
            <a:endParaRPr lang="ko-KR" altLang="en-US"/>
          </a:p>
        </p:txBody>
      </p:sp>
      <p:sp>
        <p:nvSpPr>
          <p:cNvPr id="6" name="Footer Placeholder 5">
            <a:extLst>
              <a:ext uri="{FF2B5EF4-FFF2-40B4-BE49-F238E27FC236}">
                <a16:creationId xmlns:a16="http://schemas.microsoft.com/office/drawing/2014/main" id="{97D6E33C-EF66-8DDB-81D6-CE2981EB6BA3}"/>
              </a:ext>
            </a:extLst>
          </p:cNvPr>
          <p:cNvSpPr>
            <a:spLocks noGrp="1"/>
          </p:cNvSpPr>
          <p:nvPr>
            <p:ph type="ftr" sz="quarter" idx="4"/>
          </p:nvPr>
        </p:nvSpPr>
        <p:spPr/>
        <p:txBody>
          <a:bodyPr/>
          <a:lstStyle/>
          <a:p>
            <a:r>
              <a:rPr lang="en-US" altLang="ko-KR"/>
              <a:t>1</a:t>
            </a:r>
            <a:endParaRPr lang="ko-KR" altLang="en-US"/>
          </a:p>
        </p:txBody>
      </p:sp>
    </p:spTree>
    <p:extLst>
      <p:ext uri="{BB962C8B-B14F-4D97-AF65-F5344CB8AC3E}">
        <p14:creationId xmlns:p14="http://schemas.microsoft.com/office/powerpoint/2010/main" val="3069335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t>6</a:t>
            </a:fld>
            <a:endParaRPr lang="ko-KR" altLang="en-US"/>
          </a:p>
        </p:txBody>
      </p:sp>
      <p:sp>
        <p:nvSpPr>
          <p:cNvPr id="6" name="Footer Placeholder 5">
            <a:extLst>
              <a:ext uri="{FF2B5EF4-FFF2-40B4-BE49-F238E27FC236}">
                <a16:creationId xmlns:a16="http://schemas.microsoft.com/office/drawing/2014/main" id="{3F5712A6-415E-5009-7DCE-F0FE19F28BC5}"/>
              </a:ext>
            </a:extLst>
          </p:cNvPr>
          <p:cNvSpPr>
            <a:spLocks noGrp="1"/>
          </p:cNvSpPr>
          <p:nvPr>
            <p:ph type="ftr" sz="quarter" idx="4"/>
          </p:nvPr>
        </p:nvSpPr>
        <p:spPr/>
        <p:txBody>
          <a:bodyPr/>
          <a:lstStyle/>
          <a:p>
            <a:r>
              <a:rPr lang="en-US" altLang="ko-KR"/>
              <a:t>1</a:t>
            </a:r>
            <a:endParaRPr lang="ko-KR" altLang="en-US"/>
          </a:p>
        </p:txBody>
      </p:sp>
    </p:spTree>
    <p:extLst>
      <p:ext uri="{BB962C8B-B14F-4D97-AF65-F5344CB8AC3E}">
        <p14:creationId xmlns:p14="http://schemas.microsoft.com/office/powerpoint/2010/main" val="238577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t>7</a:t>
            </a:fld>
            <a:endParaRPr lang="ko-KR" altLang="en-US"/>
          </a:p>
        </p:txBody>
      </p:sp>
      <p:sp>
        <p:nvSpPr>
          <p:cNvPr id="6" name="Footer Placeholder 5">
            <a:extLst>
              <a:ext uri="{FF2B5EF4-FFF2-40B4-BE49-F238E27FC236}">
                <a16:creationId xmlns:a16="http://schemas.microsoft.com/office/drawing/2014/main" id="{97D6E33C-EF66-8DDB-81D6-CE2981EB6BA3}"/>
              </a:ext>
            </a:extLst>
          </p:cNvPr>
          <p:cNvSpPr>
            <a:spLocks noGrp="1"/>
          </p:cNvSpPr>
          <p:nvPr>
            <p:ph type="ftr" sz="quarter" idx="4"/>
          </p:nvPr>
        </p:nvSpPr>
        <p:spPr/>
        <p:txBody>
          <a:bodyPr/>
          <a:lstStyle/>
          <a:p>
            <a:r>
              <a:rPr lang="en-US" altLang="ko-KR"/>
              <a:t>1</a:t>
            </a:r>
            <a:endParaRPr lang="ko-KR" altLang="en-US"/>
          </a:p>
        </p:txBody>
      </p:sp>
    </p:spTree>
    <p:extLst>
      <p:ext uri="{BB962C8B-B14F-4D97-AF65-F5344CB8AC3E}">
        <p14:creationId xmlns:p14="http://schemas.microsoft.com/office/powerpoint/2010/main" val="1994864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t>8</a:t>
            </a:fld>
            <a:endParaRPr lang="ko-KR" altLang="en-US"/>
          </a:p>
        </p:txBody>
      </p:sp>
      <p:sp>
        <p:nvSpPr>
          <p:cNvPr id="6" name="Footer Placeholder 5">
            <a:extLst>
              <a:ext uri="{FF2B5EF4-FFF2-40B4-BE49-F238E27FC236}">
                <a16:creationId xmlns:a16="http://schemas.microsoft.com/office/drawing/2014/main" id="{97D6E33C-EF66-8DDB-81D6-CE2981EB6BA3}"/>
              </a:ext>
            </a:extLst>
          </p:cNvPr>
          <p:cNvSpPr>
            <a:spLocks noGrp="1"/>
          </p:cNvSpPr>
          <p:nvPr>
            <p:ph type="ftr" sz="quarter" idx="4"/>
          </p:nvPr>
        </p:nvSpPr>
        <p:spPr/>
        <p:txBody>
          <a:bodyPr/>
          <a:lstStyle/>
          <a:p>
            <a:r>
              <a:rPr lang="en-US" altLang="ko-KR"/>
              <a:t>1</a:t>
            </a:r>
            <a:endParaRPr lang="ko-KR" altLang="en-US"/>
          </a:p>
        </p:txBody>
      </p:sp>
    </p:spTree>
    <p:extLst>
      <p:ext uri="{BB962C8B-B14F-4D97-AF65-F5344CB8AC3E}">
        <p14:creationId xmlns:p14="http://schemas.microsoft.com/office/powerpoint/2010/main" val="135797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t>9</a:t>
            </a:fld>
            <a:endParaRPr lang="ko-KR" altLang="en-US"/>
          </a:p>
        </p:txBody>
      </p:sp>
      <p:sp>
        <p:nvSpPr>
          <p:cNvPr id="6" name="Footer Placeholder 5">
            <a:extLst>
              <a:ext uri="{FF2B5EF4-FFF2-40B4-BE49-F238E27FC236}">
                <a16:creationId xmlns:a16="http://schemas.microsoft.com/office/drawing/2014/main" id="{97D6E33C-EF66-8DDB-81D6-CE2981EB6BA3}"/>
              </a:ext>
            </a:extLst>
          </p:cNvPr>
          <p:cNvSpPr>
            <a:spLocks noGrp="1"/>
          </p:cNvSpPr>
          <p:nvPr>
            <p:ph type="ftr" sz="quarter" idx="4"/>
          </p:nvPr>
        </p:nvSpPr>
        <p:spPr/>
        <p:txBody>
          <a:bodyPr/>
          <a:lstStyle/>
          <a:p>
            <a:r>
              <a:rPr lang="en-US" altLang="ko-KR"/>
              <a:t>1</a:t>
            </a:r>
            <a:endParaRPr lang="ko-KR" altLang="en-US"/>
          </a:p>
        </p:txBody>
      </p:sp>
    </p:spTree>
    <p:extLst>
      <p:ext uri="{BB962C8B-B14F-4D97-AF65-F5344CB8AC3E}">
        <p14:creationId xmlns:p14="http://schemas.microsoft.com/office/powerpoint/2010/main" val="892643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t>10</a:t>
            </a:fld>
            <a:endParaRPr lang="ko-KR" altLang="en-US"/>
          </a:p>
        </p:txBody>
      </p:sp>
      <p:sp>
        <p:nvSpPr>
          <p:cNvPr id="6" name="Footer Placeholder 5">
            <a:extLst>
              <a:ext uri="{FF2B5EF4-FFF2-40B4-BE49-F238E27FC236}">
                <a16:creationId xmlns:a16="http://schemas.microsoft.com/office/drawing/2014/main" id="{97D6E33C-EF66-8DDB-81D6-CE2981EB6BA3}"/>
              </a:ext>
            </a:extLst>
          </p:cNvPr>
          <p:cNvSpPr>
            <a:spLocks noGrp="1"/>
          </p:cNvSpPr>
          <p:nvPr>
            <p:ph type="ftr" sz="quarter" idx="4"/>
          </p:nvPr>
        </p:nvSpPr>
        <p:spPr/>
        <p:txBody>
          <a:bodyPr/>
          <a:lstStyle/>
          <a:p>
            <a:r>
              <a:rPr lang="en-US" altLang="ko-KR"/>
              <a:t>1</a:t>
            </a:r>
            <a:endParaRPr lang="ko-KR" altLang="en-US"/>
          </a:p>
        </p:txBody>
      </p:sp>
    </p:spTree>
    <p:extLst>
      <p:ext uri="{BB962C8B-B14F-4D97-AF65-F5344CB8AC3E}">
        <p14:creationId xmlns:p14="http://schemas.microsoft.com/office/powerpoint/2010/main" val="1907795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t>11</a:t>
            </a:fld>
            <a:endParaRPr lang="ko-KR" altLang="en-US"/>
          </a:p>
        </p:txBody>
      </p:sp>
      <p:sp>
        <p:nvSpPr>
          <p:cNvPr id="6" name="Footer Placeholder 5">
            <a:extLst>
              <a:ext uri="{FF2B5EF4-FFF2-40B4-BE49-F238E27FC236}">
                <a16:creationId xmlns:a16="http://schemas.microsoft.com/office/drawing/2014/main" id="{97D6E33C-EF66-8DDB-81D6-CE2981EB6BA3}"/>
              </a:ext>
            </a:extLst>
          </p:cNvPr>
          <p:cNvSpPr>
            <a:spLocks noGrp="1"/>
          </p:cNvSpPr>
          <p:nvPr>
            <p:ph type="ftr" sz="quarter" idx="4"/>
          </p:nvPr>
        </p:nvSpPr>
        <p:spPr/>
        <p:txBody>
          <a:bodyPr/>
          <a:lstStyle/>
          <a:p>
            <a:r>
              <a:rPr lang="en-US" altLang="ko-KR"/>
              <a:t>1</a:t>
            </a:r>
            <a:endParaRPr lang="ko-KR" altLang="en-US"/>
          </a:p>
        </p:txBody>
      </p:sp>
    </p:spTree>
    <p:extLst>
      <p:ext uri="{BB962C8B-B14F-4D97-AF65-F5344CB8AC3E}">
        <p14:creationId xmlns:p14="http://schemas.microsoft.com/office/powerpoint/2010/main" val="4026438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49293" y="1563638"/>
            <a:ext cx="3845416" cy="1080121"/>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649145" y="2634232"/>
            <a:ext cx="3845416" cy="799934"/>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a:t>
            </a:r>
          </a:p>
          <a:p>
            <a:pPr lvl="0"/>
            <a:r>
              <a:rPr lang="en-US" altLang="ko-KR" dirty="0"/>
              <a:t>PRESENTATION HERE</a:t>
            </a:r>
            <a:endParaRPr lang="ko-KR" altLang="en-US" dirty="0"/>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2736505"/>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3116" y="843558"/>
            <a:ext cx="8077768" cy="2160240"/>
          </a:xfrm>
          <a:prstGeom prst="rect">
            <a:avLst/>
          </a:prstGeom>
          <a:solidFill>
            <a:schemeClr val="bg1">
              <a:lumMod val="95000"/>
            </a:schemeClr>
          </a:solidFill>
          <a:ln w="38100">
            <a:no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3" hasCustomPrompt="1"/>
          </p:nvPr>
        </p:nvSpPr>
        <p:spPr>
          <a:xfrm>
            <a:off x="4031416" y="2475359"/>
            <a:ext cx="1062118" cy="1062118"/>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15967038"/>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6012160" y="0"/>
            <a:ext cx="313184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p:cNvSpPr>
            <a:spLocks noGrp="1"/>
          </p:cNvSpPr>
          <p:nvPr>
            <p:ph type="pic" idx="1" hasCustomPrompt="1"/>
          </p:nvPr>
        </p:nvSpPr>
        <p:spPr>
          <a:xfrm>
            <a:off x="3131840" y="0"/>
            <a:ext cx="288032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33221454"/>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8244000" y="0"/>
            <a:ext cx="900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Picture Placeholder 2"/>
          <p:cNvSpPr>
            <a:spLocks noGrp="1"/>
          </p:cNvSpPr>
          <p:nvPr>
            <p:ph type="pic" idx="12" hasCustomPrompt="1"/>
          </p:nvPr>
        </p:nvSpPr>
        <p:spPr>
          <a:xfrm>
            <a:off x="5811908"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2477595"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Rectangle 4"/>
          <p:cNvSpPr/>
          <p:nvPr userDrawn="1"/>
        </p:nvSpPr>
        <p:spPr>
          <a:xfrm>
            <a:off x="4916268" y="0"/>
            <a:ext cx="900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231730125"/>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429444"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5" hasCustomPrompt="1"/>
          </p:nvPr>
        </p:nvSpPr>
        <p:spPr>
          <a:xfrm>
            <a:off x="4644008"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6" hasCustomPrompt="1"/>
          </p:nvPr>
        </p:nvSpPr>
        <p:spPr>
          <a:xfrm>
            <a:off x="429444" y="2912740"/>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9" name="Rectangle 8"/>
          <p:cNvSpPr/>
          <p:nvPr userDrawn="1"/>
        </p:nvSpPr>
        <p:spPr>
          <a:xfrm>
            <a:off x="4644464" y="2912740"/>
            <a:ext cx="4104000" cy="18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855765942"/>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2" name="Rectangle 1"/>
          <p:cNvSpPr/>
          <p:nvPr userDrawn="1"/>
        </p:nvSpPr>
        <p:spPr>
          <a:xfrm>
            <a:off x="4583048" y="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4583048"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298953"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81159592"/>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323528" y="24844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4" hasCustomPrompt="1"/>
          </p:nvPr>
        </p:nvSpPr>
        <p:spPr>
          <a:xfrm>
            <a:off x="3671560" y="183262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5" hasCustomPrompt="1"/>
          </p:nvPr>
        </p:nvSpPr>
        <p:spPr>
          <a:xfrm>
            <a:off x="2105640" y="341679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6" hasCustomPrompt="1"/>
          </p:nvPr>
        </p:nvSpPr>
        <p:spPr>
          <a:xfrm>
            <a:off x="323528" y="183262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7" hasCustomPrompt="1"/>
          </p:nvPr>
        </p:nvSpPr>
        <p:spPr>
          <a:xfrm>
            <a:off x="2105640" y="183204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8" hasCustomPrompt="1"/>
          </p:nvPr>
        </p:nvSpPr>
        <p:spPr>
          <a:xfrm>
            <a:off x="3671560" y="24844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83147892"/>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35896" y="10191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5283453" y="14154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97966415"/>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4824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8860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748616"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986924"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7"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16357650"/>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0152" y="1023301"/>
            <a:ext cx="3024336" cy="3662411"/>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6687664" y="1164297"/>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2" hasCustomPrompt="1"/>
          </p:nvPr>
        </p:nvSpPr>
        <p:spPr>
          <a:xfrm>
            <a:off x="5196830" y="1426241"/>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92235023"/>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blipFill>
              <a:blip r:embed="rId2"/>
              <a:stretch>
                <a:fillRect/>
              </a:stretch>
            </a:blip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
        <p:nvSpPr>
          <p:cNvPr id="10" name="Text Placeholder 9"/>
          <p:cNvSpPr>
            <a:spLocks noGrp="1"/>
          </p:cNvSpPr>
          <p:nvPr>
            <p:ph type="body" sz="quarter" idx="10" hasCustomPrompt="1"/>
          </p:nvPr>
        </p:nvSpPr>
        <p:spPr>
          <a:xfrm>
            <a:off x="0" y="2105794"/>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68185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95936" y="2253238"/>
            <a:ext cx="5148064"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95936" y="2726814"/>
            <a:ext cx="51480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8" name="Group 7"/>
          <p:cNvGrpSpPr/>
          <p:nvPr userDrawn="1"/>
        </p:nvGrpSpPr>
        <p:grpSpPr>
          <a:xfrm>
            <a:off x="941932" y="1244876"/>
            <a:ext cx="2693964" cy="2636602"/>
            <a:chOff x="1619672" y="548680"/>
            <a:chExt cx="5904656" cy="5778928"/>
          </a:xfrm>
        </p:grpSpPr>
        <p:sp>
          <p:nvSpPr>
            <p:cNvPr id="9" name="Oval 8"/>
            <p:cNvSpPr/>
            <p:nvPr userDrawn="1"/>
          </p:nvSpPr>
          <p:spPr>
            <a:xfrm>
              <a:off x="2411760" y="1268760"/>
              <a:ext cx="4320480" cy="4320480"/>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 name="Oval 11"/>
            <p:cNvSpPr/>
            <p:nvPr userDrawn="1"/>
          </p:nvSpPr>
          <p:spPr>
            <a:xfrm>
              <a:off x="2483768" y="1340768"/>
              <a:ext cx="4176464" cy="4176464"/>
            </a:xfrm>
            <a:prstGeom prst="ellipse">
              <a:avLst/>
            </a:prstGeom>
            <a:blipFill>
              <a:blip r:embed="rId3"/>
              <a:stretch>
                <a:fillRect/>
              </a:stretch>
            </a:blip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13" name="Straight Connector 12"/>
            <p:cNvCxnSpPr/>
            <p:nvPr userDrawn="1"/>
          </p:nvCxnSpPr>
          <p:spPr>
            <a:xfrm>
              <a:off x="4572000" y="548680"/>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2000" y="5607528"/>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732240"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619672"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6156176" y="2378312"/>
              <a:ext cx="792088" cy="3306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431496" y="1124744"/>
              <a:ext cx="432048" cy="79208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94136" y="1131624"/>
              <a:ext cx="613768" cy="7852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195736" y="2090992"/>
              <a:ext cx="898400" cy="49224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3180984" y="4941168"/>
              <a:ext cx="526920" cy="576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6304" y="4329100"/>
              <a:ext cx="637832" cy="39604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79584" y="4142812"/>
              <a:ext cx="968680" cy="51032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31496" y="4875464"/>
              <a:ext cx="490068" cy="732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6229309"/>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End Slide Layout">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blipFill>
              <a:blip r:embed="rId2"/>
              <a:stretch>
                <a:fillRect/>
              </a:stretch>
            </a:blip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
        <p:nvSpPr>
          <p:cNvPr id="10" name="Text Placeholder 9"/>
          <p:cNvSpPr>
            <a:spLocks noGrp="1"/>
          </p:cNvSpPr>
          <p:nvPr>
            <p:ph type="body" sz="quarter" idx="10" hasCustomPrompt="1"/>
          </p:nvPr>
        </p:nvSpPr>
        <p:spPr>
          <a:xfrm>
            <a:off x="0" y="2105794"/>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68185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10939667"/>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95936" y="2253238"/>
            <a:ext cx="5148064"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95936" y="2726814"/>
            <a:ext cx="51480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8" name="Group 7"/>
          <p:cNvGrpSpPr/>
          <p:nvPr userDrawn="1"/>
        </p:nvGrpSpPr>
        <p:grpSpPr>
          <a:xfrm>
            <a:off x="941932" y="1244876"/>
            <a:ext cx="2693964" cy="2636602"/>
            <a:chOff x="1619672" y="548680"/>
            <a:chExt cx="5904656" cy="5778928"/>
          </a:xfrm>
        </p:grpSpPr>
        <p:sp>
          <p:nvSpPr>
            <p:cNvPr id="9" name="Oval 8"/>
            <p:cNvSpPr/>
            <p:nvPr userDrawn="1"/>
          </p:nvSpPr>
          <p:spPr>
            <a:xfrm>
              <a:off x="2411760" y="1268760"/>
              <a:ext cx="4320480" cy="4320480"/>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 name="Oval 11"/>
            <p:cNvSpPr/>
            <p:nvPr userDrawn="1"/>
          </p:nvSpPr>
          <p:spPr>
            <a:xfrm>
              <a:off x="2483768" y="1340768"/>
              <a:ext cx="4176464" cy="4176464"/>
            </a:xfrm>
            <a:prstGeom prst="ellipse">
              <a:avLst/>
            </a:prstGeom>
            <a:blipFill>
              <a:blip r:embed="rId3"/>
              <a:stretch>
                <a:fillRect/>
              </a:stretch>
            </a:blip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13" name="Straight Connector 12"/>
            <p:cNvCxnSpPr/>
            <p:nvPr userDrawn="1"/>
          </p:nvCxnSpPr>
          <p:spPr>
            <a:xfrm>
              <a:off x="4572000" y="548680"/>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2000" y="5607528"/>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732240"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619672"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6156176" y="2378312"/>
              <a:ext cx="792088" cy="3306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431496" y="1124744"/>
              <a:ext cx="432048" cy="79208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94136" y="1131624"/>
              <a:ext cx="613768" cy="7852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195736" y="2090992"/>
              <a:ext cx="898400" cy="49224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3180984" y="4941168"/>
              <a:ext cx="526920" cy="576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6304" y="4329100"/>
              <a:ext cx="637832" cy="39604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79584" y="4142812"/>
              <a:ext cx="968680" cy="51032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31496" y="4875464"/>
              <a:ext cx="490068" cy="732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8235425"/>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27544255"/>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10652031"/>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03817962"/>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98141113"/>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2700934" y="322499"/>
            <a:ext cx="1583034" cy="1385155"/>
          </a:xfrm>
          <a:prstGeom prst="rect">
            <a:avLst/>
          </a:prstGeom>
          <a:solidFill>
            <a:schemeClr val="bg1">
              <a:lumMod val="95000"/>
            </a:schemeClr>
          </a:solidFill>
          <a:ln w="190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2700934" y="1898609"/>
            <a:ext cx="1583034" cy="1385155"/>
          </a:xfrm>
          <a:prstGeom prst="rect">
            <a:avLst/>
          </a:prstGeom>
          <a:solidFill>
            <a:schemeClr val="bg1">
              <a:lumMod val="95000"/>
            </a:schemeClr>
          </a:solidFill>
          <a:ln w="1905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00934" y="3474719"/>
            <a:ext cx="1583034" cy="1385155"/>
          </a:xfrm>
          <a:prstGeom prst="rect">
            <a:avLst/>
          </a:prstGeom>
          <a:solidFill>
            <a:schemeClr val="bg1">
              <a:lumMod val="95000"/>
            </a:schemeClr>
          </a:solidFill>
          <a:ln w="190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96584632"/>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3" r:id="rId3"/>
    <p:sldLayoutId id="2147483660" r:id="rId4"/>
    <p:sldLayoutId id="2147483661" r:id="rId5"/>
    <p:sldLayoutId id="2147483662" r:id="rId6"/>
    <p:sldLayoutId id="2147483664" r:id="rId7"/>
    <p:sldLayoutId id="2147483655" r:id="rId8"/>
    <p:sldLayoutId id="2147483665" r:id="rId9"/>
    <p:sldLayoutId id="2147483666" r:id="rId10"/>
    <p:sldLayoutId id="2147483667" r:id="rId11"/>
    <p:sldLayoutId id="2147483668" r:id="rId12"/>
    <p:sldLayoutId id="2147483669" r:id="rId13"/>
    <p:sldLayoutId id="2147483673" r:id="rId14"/>
    <p:sldLayoutId id="2147483672" r:id="rId15"/>
    <p:sldLayoutId id="2147483671" r:id="rId16"/>
    <p:sldLayoutId id="2147483656" r:id="rId17"/>
    <p:sldLayoutId id="2147483674" r:id="rId18"/>
    <p:sldLayoutId id="2147483675" r:id="rId19"/>
  </p:sldLayoutIdLst>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755FA5-1EA2-40B8-5FF7-7C41AB9C64C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51470"/>
            <a:ext cx="1293495" cy="1293495"/>
          </a:xfrm>
          <a:prstGeom prst="rect">
            <a:avLst/>
          </a:prstGeom>
          <a:noFill/>
          <a:ln>
            <a:noFill/>
          </a:ln>
        </p:spPr>
      </p:pic>
      <p:sp>
        <p:nvSpPr>
          <p:cNvPr id="6" name="Text Placeholder 5">
            <a:extLst>
              <a:ext uri="{FF2B5EF4-FFF2-40B4-BE49-F238E27FC236}">
                <a16:creationId xmlns:a16="http://schemas.microsoft.com/office/drawing/2014/main" id="{EAD5D2EA-32C4-1EC9-16F1-E682E8650293}"/>
              </a:ext>
            </a:extLst>
          </p:cNvPr>
          <p:cNvSpPr>
            <a:spLocks noGrp="1"/>
          </p:cNvSpPr>
          <p:nvPr>
            <p:ph type="body" sz="quarter" idx="10"/>
          </p:nvPr>
        </p:nvSpPr>
        <p:spPr>
          <a:xfrm>
            <a:off x="827584" y="411510"/>
            <a:ext cx="8316416" cy="1080121"/>
          </a:xfrm>
        </p:spPr>
        <p:txBody>
          <a:bodyPr/>
          <a:lstStyle/>
          <a:p>
            <a:r>
              <a:rPr lang="en-US" sz="1800" b="0">
                <a:solidFill>
                  <a:srgbClr val="002060"/>
                </a:solidFill>
                <a:latin typeface="Arial" panose="020B0604020202020204" pitchFamily="34" charset="0"/>
              </a:rPr>
              <a:t>TRƯỜNG ĐẠI HỌC TÀI NGUYÊN VÀ MÔI TRƯỜNG</a:t>
            </a:r>
            <a:r>
              <a:rPr lang="vi-VN" sz="1800" b="0">
                <a:solidFill>
                  <a:srgbClr val="002060"/>
                </a:solidFill>
                <a:latin typeface="Arial" panose="020B0604020202020204" pitchFamily="34" charset="0"/>
              </a:rPr>
              <a:t> TP HCM</a:t>
            </a:r>
            <a:endParaRPr lang="en-US" sz="1800" b="0">
              <a:solidFill>
                <a:srgbClr val="002060"/>
              </a:solidFill>
              <a:latin typeface="Arial" panose="020B0604020202020204" pitchFamily="34" charset="0"/>
            </a:endParaRPr>
          </a:p>
          <a:p>
            <a:r>
              <a:rPr lang="en-US" sz="1800">
                <a:solidFill>
                  <a:srgbClr val="002060"/>
                </a:solidFill>
                <a:latin typeface="Arial" panose="020B0604020202020204" pitchFamily="34" charset="0"/>
              </a:rPr>
              <a:t>  KHOA HỆ THỐNG THÔNG TIN &amp; VIỄN THÁM</a:t>
            </a:r>
          </a:p>
          <a:p>
            <a:endParaRPr lang="en-US"/>
          </a:p>
        </p:txBody>
      </p:sp>
      <p:sp>
        <p:nvSpPr>
          <p:cNvPr id="7" name="TextBox 6">
            <a:extLst>
              <a:ext uri="{FF2B5EF4-FFF2-40B4-BE49-F238E27FC236}">
                <a16:creationId xmlns:a16="http://schemas.microsoft.com/office/drawing/2014/main" id="{DC030EBB-D83C-BC22-EFF8-962519259C5B}"/>
              </a:ext>
            </a:extLst>
          </p:cNvPr>
          <p:cNvSpPr txBox="1"/>
          <p:nvPr/>
        </p:nvSpPr>
        <p:spPr>
          <a:xfrm>
            <a:off x="3906" y="1273320"/>
            <a:ext cx="9144000" cy="369332"/>
          </a:xfrm>
          <a:prstGeom prst="rect">
            <a:avLst/>
          </a:prstGeom>
          <a:noFill/>
        </p:spPr>
        <p:txBody>
          <a:bodyPr wrap="square" rtlCol="0">
            <a:spAutoFit/>
          </a:bodyPr>
          <a:lstStyle/>
          <a:p>
            <a:pPr algn="ctr"/>
            <a:r>
              <a:rPr lang="en-US" b="1">
                <a:solidFill>
                  <a:srgbClr val="002060"/>
                </a:solidFill>
                <a:latin typeface="Arial" panose="020B0604020202020204" pitchFamily="34" charset="0"/>
              </a:rPr>
              <a:t>BÁO CÁO ĐỒ ÁN </a:t>
            </a:r>
            <a:r>
              <a:rPr lang="en-US" b="1" smtClean="0">
                <a:solidFill>
                  <a:srgbClr val="002060"/>
                </a:solidFill>
                <a:latin typeface="Arial" panose="020B0604020202020204" pitchFamily="34" charset="0"/>
              </a:rPr>
              <a:t>TỐT NGHIỆP</a:t>
            </a:r>
            <a:endParaRPr lang="en-US" sz="1800" b="1">
              <a:solidFill>
                <a:srgbClr val="002060"/>
              </a:solidFill>
              <a:latin typeface="Arial" panose="020B0604020202020204" pitchFamily="34" charset="0"/>
            </a:endParaRPr>
          </a:p>
        </p:txBody>
      </p:sp>
      <p:sp>
        <p:nvSpPr>
          <p:cNvPr id="8" name="TextBox 7">
            <a:extLst>
              <a:ext uri="{FF2B5EF4-FFF2-40B4-BE49-F238E27FC236}">
                <a16:creationId xmlns:a16="http://schemas.microsoft.com/office/drawing/2014/main" id="{3A3345AA-4AA4-5990-1B2C-AF8D2F95A95A}"/>
              </a:ext>
            </a:extLst>
          </p:cNvPr>
          <p:cNvSpPr txBox="1"/>
          <p:nvPr/>
        </p:nvSpPr>
        <p:spPr>
          <a:xfrm>
            <a:off x="-30044" y="1875299"/>
            <a:ext cx="9144000" cy="369332"/>
          </a:xfrm>
          <a:prstGeom prst="rect">
            <a:avLst/>
          </a:prstGeom>
          <a:noFill/>
        </p:spPr>
        <p:txBody>
          <a:bodyPr wrap="square" rtlCol="0">
            <a:spAutoFit/>
          </a:bodyPr>
          <a:lstStyle/>
          <a:p>
            <a:pPr algn="ctr"/>
            <a:r>
              <a:rPr lang="en-US" b="1">
                <a:solidFill>
                  <a:srgbClr val="FF0000"/>
                </a:solidFill>
                <a:latin typeface="Arial" panose="020B0604020202020204" pitchFamily="34" charset="0"/>
              </a:rPr>
              <a:t>XÂY DỰNG </a:t>
            </a:r>
            <a:r>
              <a:rPr lang="en-US" b="1" smtClean="0">
                <a:solidFill>
                  <a:srgbClr val="FF0000"/>
                </a:solidFill>
                <a:latin typeface="Arial" panose="020B0604020202020204" pitchFamily="34" charset="0"/>
              </a:rPr>
              <a:t>ỨNG DỤNG MOBLIE</a:t>
            </a:r>
            <a:endParaRPr lang="en-US" b="1">
              <a:solidFill>
                <a:srgbClr val="FF0000"/>
              </a:solidFill>
              <a:latin typeface="Arial" panose="020B0604020202020204" pitchFamily="34" charset="0"/>
            </a:endParaRPr>
          </a:p>
        </p:txBody>
      </p:sp>
      <p:sp>
        <p:nvSpPr>
          <p:cNvPr id="9" name="TextBox 8">
            <a:extLst>
              <a:ext uri="{FF2B5EF4-FFF2-40B4-BE49-F238E27FC236}">
                <a16:creationId xmlns:a16="http://schemas.microsoft.com/office/drawing/2014/main" id="{60AAB8B9-D29F-0FCC-499F-0C0C89DCBC39}"/>
              </a:ext>
            </a:extLst>
          </p:cNvPr>
          <p:cNvSpPr txBox="1"/>
          <p:nvPr/>
        </p:nvSpPr>
        <p:spPr>
          <a:xfrm>
            <a:off x="-108520" y="2283718"/>
            <a:ext cx="9144000" cy="646331"/>
          </a:xfrm>
          <a:prstGeom prst="rect">
            <a:avLst/>
          </a:prstGeom>
          <a:noFill/>
        </p:spPr>
        <p:txBody>
          <a:bodyPr wrap="square" rtlCol="0">
            <a:spAutoFit/>
          </a:bodyPr>
          <a:lstStyle/>
          <a:p>
            <a:pPr algn="ctr"/>
            <a:r>
              <a:rPr lang="en-US" sz="3600" b="1" smtClean="0">
                <a:effectLst/>
                <a:latin typeface="+mj-lt"/>
                <a:ea typeface="Calibri" panose="020F0502020204030204" pitchFamily="34" charset="0"/>
              </a:rPr>
              <a:t>CỬA HÀNG SPA CHO THÚ CƯNG</a:t>
            </a:r>
            <a:endParaRPr lang="en-US" sz="3600" b="1">
              <a:effectLst/>
              <a:latin typeface="+mj-lt"/>
              <a:ea typeface="Calibri" panose="020F0502020204030204" pitchFamily="34" charset="0"/>
            </a:endParaRPr>
          </a:p>
        </p:txBody>
      </p:sp>
      <p:sp>
        <p:nvSpPr>
          <p:cNvPr id="10" name="TextBox 9">
            <a:extLst>
              <a:ext uri="{FF2B5EF4-FFF2-40B4-BE49-F238E27FC236}">
                <a16:creationId xmlns:a16="http://schemas.microsoft.com/office/drawing/2014/main" id="{730F942E-435A-0D7A-4EDD-22DFD614219A}"/>
              </a:ext>
            </a:extLst>
          </p:cNvPr>
          <p:cNvSpPr txBox="1"/>
          <p:nvPr/>
        </p:nvSpPr>
        <p:spPr>
          <a:xfrm>
            <a:off x="3923928" y="3353521"/>
            <a:ext cx="6048672" cy="1754326"/>
          </a:xfrm>
          <a:prstGeom prst="rect">
            <a:avLst/>
          </a:prstGeom>
          <a:noFill/>
        </p:spPr>
        <p:txBody>
          <a:bodyPr wrap="square" rtlCol="0">
            <a:spAutoFit/>
          </a:bodyPr>
          <a:lstStyle/>
          <a:p>
            <a:pPr>
              <a:lnSpc>
                <a:spcPct val="150000"/>
              </a:lnSpc>
            </a:pPr>
            <a:r>
              <a:rPr lang="en-US" sz="1800" b="1" smtClean="0">
                <a:solidFill>
                  <a:srgbClr val="FF0000"/>
                </a:solidFill>
                <a:latin typeface="Arial" panose="020B0604020202020204" pitchFamily="34" charset="0"/>
              </a:rPr>
              <a:t>Giảng viên hướng dẫn: </a:t>
            </a:r>
            <a:r>
              <a:rPr lang="en-US" sz="1800" b="1">
                <a:solidFill>
                  <a:schemeClr val="tx1"/>
                </a:solidFill>
                <a:latin typeface="Arial" panose="020B0604020202020204" pitchFamily="34" charset="0"/>
              </a:rPr>
              <a:t>ThS. </a:t>
            </a:r>
            <a:r>
              <a:rPr lang="en-US" b="1">
                <a:latin typeface="Arial" panose="020B0604020202020204" pitchFamily="34" charset="0"/>
              </a:rPr>
              <a:t>Trần Nhật Minh</a:t>
            </a:r>
            <a:endParaRPr lang="en-US" sz="1800" b="1">
              <a:solidFill>
                <a:schemeClr val="tx1"/>
              </a:solidFill>
              <a:latin typeface="Arial" panose="020B0604020202020204" pitchFamily="34" charset="0"/>
            </a:endParaRPr>
          </a:p>
          <a:p>
            <a:pPr>
              <a:lnSpc>
                <a:spcPct val="150000"/>
              </a:lnSpc>
            </a:pPr>
            <a:r>
              <a:rPr lang="en-US" sz="1800" b="1" smtClean="0">
                <a:solidFill>
                  <a:srgbClr val="FF0000"/>
                </a:solidFill>
                <a:latin typeface="Arial" panose="020B0604020202020204" pitchFamily="34" charset="0"/>
              </a:rPr>
              <a:t>Sinh viên thực hiện: </a:t>
            </a:r>
            <a:r>
              <a:rPr lang="en-US" sz="1800" b="1">
                <a:latin typeface="Arial" panose="020B0604020202020204" pitchFamily="34" charset="0"/>
              </a:rPr>
              <a:t>Nguyễn Hoàng </a:t>
            </a:r>
            <a:r>
              <a:rPr lang="en-US" sz="1800" b="1" smtClean="0">
                <a:latin typeface="Arial" panose="020B0604020202020204" pitchFamily="34" charset="0"/>
              </a:rPr>
              <a:t>Nam </a:t>
            </a:r>
          </a:p>
          <a:p>
            <a:pPr>
              <a:lnSpc>
                <a:spcPct val="150000"/>
              </a:lnSpc>
            </a:pPr>
            <a:r>
              <a:rPr lang="en-US" b="1" smtClean="0">
                <a:solidFill>
                  <a:srgbClr val="FF0000"/>
                </a:solidFill>
                <a:latin typeface="Arial" panose="020B0604020202020204" pitchFamily="34" charset="0"/>
              </a:rPr>
              <a:t>MSSV: </a:t>
            </a:r>
            <a:r>
              <a:rPr lang="en-US" b="1" smtClean="0">
                <a:latin typeface="Arial" panose="020B0604020202020204" pitchFamily="34" charset="0"/>
              </a:rPr>
              <a:t>0750080130</a:t>
            </a:r>
            <a:endParaRPr lang="en-US" sz="1800" b="1">
              <a:latin typeface="Arial" panose="020B0604020202020204" pitchFamily="34" charset="0"/>
            </a:endParaRPr>
          </a:p>
          <a:p>
            <a:pPr>
              <a:lnSpc>
                <a:spcPct val="150000"/>
              </a:lnSpc>
            </a:pPr>
            <a:r>
              <a:rPr lang="en-US" b="1" smtClean="0">
                <a:solidFill>
                  <a:srgbClr val="FF0000"/>
                </a:solidFill>
                <a:latin typeface="Arial" panose="020B0604020202020204" pitchFamily="34" charset="0"/>
              </a:rPr>
              <a:t>Lớp: </a:t>
            </a:r>
            <a:r>
              <a:rPr lang="en-US" b="1" smtClean="0">
                <a:latin typeface="Arial" panose="020B0604020202020204" pitchFamily="34" charset="0"/>
              </a:rPr>
              <a:t>08_ĐH_CNPM</a:t>
            </a:r>
            <a:endParaRPr lang="en-US" sz="1800" b="1">
              <a:latin typeface="Arial" panose="020B0604020202020204" pitchFamily="34" charset="0"/>
            </a:endParaRPr>
          </a:p>
        </p:txBody>
      </p:sp>
    </p:spTree>
    <p:extLst>
      <p:ext uri="{BB962C8B-B14F-4D97-AF65-F5344CB8AC3E}">
        <p14:creationId xmlns:p14="http://schemas.microsoft.com/office/powerpoint/2010/main" val="312888987"/>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10764" y="843558"/>
            <a:ext cx="8784976" cy="1728192"/>
          </a:xfrm>
        </p:spPr>
        <p:txBody>
          <a:bodyPr/>
          <a:lstStyle/>
          <a:p>
            <a:pPr marL="342900" indent="-342900" algn="l">
              <a:buAutoNum type="arabicPeriod"/>
            </a:pPr>
            <a:endParaRPr lang="en-US" sz="1800" b="1">
              <a:latin typeface="+mj-lt"/>
            </a:endParaRPr>
          </a:p>
          <a:p>
            <a:pPr algn="l"/>
            <a:endParaRPr lang="en-US" sz="1800" b="1">
              <a:latin typeface="+mj-lt"/>
            </a:endParaRPr>
          </a:p>
          <a:p>
            <a:pPr algn="just"/>
            <a:r>
              <a:rPr lang="en-US" sz="1800"/>
              <a:t>	</a:t>
            </a:r>
            <a:endParaRPr lang="fr-FR" sz="1800" dirty="0">
              <a:latin typeface="+mj-lt"/>
            </a:endParaRPr>
          </a:p>
          <a:p>
            <a:pPr algn="l"/>
            <a:endParaRPr lang="fr-FR" sz="1800" b="1" dirty="0">
              <a:latin typeface="+mj-lt"/>
            </a:endParaRPr>
          </a:p>
          <a:p>
            <a:pPr algn="l"/>
            <a:r>
              <a:rPr lang="fr-FR" sz="1800" b="1" dirty="0">
                <a:latin typeface="+mj-lt"/>
              </a:rPr>
              <a:t>    </a:t>
            </a:r>
            <a:endParaRPr lang="en-US" sz="1800" b="1" dirty="0">
              <a:latin typeface="+mj-lt"/>
            </a:endParaRPr>
          </a:p>
          <a:p>
            <a:pPr algn="l"/>
            <a:endParaRPr lang="en-US" sz="1800" b="1" dirty="0">
              <a:latin typeface="+mj-lt"/>
            </a:endParaRPr>
          </a:p>
          <a:p>
            <a:pPr algn="l"/>
            <a:endParaRPr lang="en-US" sz="1800" b="1" dirty="0">
              <a:latin typeface="+mj-lt"/>
            </a:endParaRPr>
          </a:p>
        </p:txBody>
      </p:sp>
      <p:sp>
        <p:nvSpPr>
          <p:cNvPr id="2" name="TextBox 1">
            <a:extLst>
              <a:ext uri="{FF2B5EF4-FFF2-40B4-BE49-F238E27FC236}">
                <a16:creationId xmlns:a16="http://schemas.microsoft.com/office/drawing/2014/main" id="{311D2EC4-9C44-BF1B-FE8C-875962FE41ED}"/>
              </a:ext>
            </a:extLst>
          </p:cNvPr>
          <p:cNvSpPr txBox="1"/>
          <p:nvPr/>
        </p:nvSpPr>
        <p:spPr>
          <a:xfrm flipH="1">
            <a:off x="-55329" y="14864"/>
            <a:ext cx="4502130" cy="430887"/>
          </a:xfrm>
          <a:prstGeom prst="rect">
            <a:avLst/>
          </a:prstGeom>
          <a:noFill/>
        </p:spPr>
        <p:txBody>
          <a:bodyPr wrap="square" rtlCol="0">
            <a:spAutoFit/>
          </a:bodyPr>
          <a:lstStyle/>
          <a:p>
            <a:pPr algn="ctr"/>
            <a:r>
              <a:rPr lang="en-US" sz="2200" b="1" smtClean="0"/>
              <a:t>SƠ ĐỒ USECASE TỔNG QUÁT </a:t>
            </a:r>
            <a:endParaRPr lang="en-US" sz="2200" b="1" dirty="0"/>
          </a:p>
        </p:txBody>
      </p:sp>
      <p:pic>
        <p:nvPicPr>
          <p:cNvPr id="6" name="Picture 5" descr="C:\Users\ACER\AppData\Local\Microsoft\Windows\INetCache\Content.MSO\8D0A3419.tm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30480"/>
            <a:ext cx="6550903" cy="5204460"/>
          </a:xfrm>
          <a:prstGeom prst="rect">
            <a:avLst/>
          </a:prstGeom>
          <a:noFill/>
          <a:ln>
            <a:noFill/>
          </a:ln>
        </p:spPr>
      </p:pic>
    </p:spTree>
    <p:extLst>
      <p:ext uri="{BB962C8B-B14F-4D97-AF65-F5344CB8AC3E}">
        <p14:creationId xmlns:p14="http://schemas.microsoft.com/office/powerpoint/2010/main" val="3758218572"/>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10764" y="843558"/>
            <a:ext cx="8784976" cy="1728192"/>
          </a:xfrm>
        </p:spPr>
        <p:txBody>
          <a:bodyPr/>
          <a:lstStyle/>
          <a:p>
            <a:pPr marL="342900" indent="-342900" algn="l">
              <a:buAutoNum type="arabicPeriod"/>
            </a:pPr>
            <a:endParaRPr lang="en-US" sz="1800" b="1">
              <a:latin typeface="+mj-lt"/>
            </a:endParaRPr>
          </a:p>
          <a:p>
            <a:pPr algn="l"/>
            <a:endParaRPr lang="en-US" sz="1800" b="1">
              <a:latin typeface="+mj-lt"/>
            </a:endParaRPr>
          </a:p>
          <a:p>
            <a:pPr algn="just"/>
            <a:r>
              <a:rPr lang="en-US" sz="1800"/>
              <a:t>	</a:t>
            </a:r>
            <a:endParaRPr lang="fr-FR" sz="1800" dirty="0">
              <a:latin typeface="+mj-lt"/>
            </a:endParaRPr>
          </a:p>
          <a:p>
            <a:pPr algn="l"/>
            <a:endParaRPr lang="fr-FR" sz="1800" b="1" dirty="0">
              <a:latin typeface="+mj-lt"/>
            </a:endParaRPr>
          </a:p>
          <a:p>
            <a:pPr algn="l"/>
            <a:r>
              <a:rPr lang="fr-FR" sz="1800" b="1" dirty="0">
                <a:latin typeface="+mj-lt"/>
              </a:rPr>
              <a:t>    </a:t>
            </a:r>
            <a:endParaRPr lang="en-US" sz="1800" b="1" dirty="0">
              <a:latin typeface="+mj-lt"/>
            </a:endParaRPr>
          </a:p>
          <a:p>
            <a:pPr algn="l"/>
            <a:endParaRPr lang="en-US" sz="1800" b="1" dirty="0">
              <a:latin typeface="+mj-lt"/>
            </a:endParaRPr>
          </a:p>
          <a:p>
            <a:pPr algn="l"/>
            <a:endParaRPr lang="en-US" sz="1800" b="1" dirty="0">
              <a:latin typeface="+mj-lt"/>
            </a:endParaRPr>
          </a:p>
        </p:txBody>
      </p:sp>
      <p:sp>
        <p:nvSpPr>
          <p:cNvPr id="2" name="TextBox 1">
            <a:extLst>
              <a:ext uri="{FF2B5EF4-FFF2-40B4-BE49-F238E27FC236}">
                <a16:creationId xmlns:a16="http://schemas.microsoft.com/office/drawing/2014/main" id="{311D2EC4-9C44-BF1B-FE8C-875962FE41ED}"/>
              </a:ext>
            </a:extLst>
          </p:cNvPr>
          <p:cNvSpPr txBox="1"/>
          <p:nvPr/>
        </p:nvSpPr>
        <p:spPr>
          <a:xfrm flipH="1">
            <a:off x="-991432" y="-24253"/>
            <a:ext cx="4502130" cy="430887"/>
          </a:xfrm>
          <a:prstGeom prst="rect">
            <a:avLst/>
          </a:prstGeom>
          <a:noFill/>
        </p:spPr>
        <p:txBody>
          <a:bodyPr wrap="square" rtlCol="0">
            <a:spAutoFit/>
          </a:bodyPr>
          <a:lstStyle/>
          <a:p>
            <a:pPr algn="ctr"/>
            <a:r>
              <a:rPr lang="en-US" sz="2200" b="1" smtClean="0"/>
              <a:t>CƠ SỞ DỮ LIỆU</a:t>
            </a:r>
            <a:endParaRPr lang="en-US" sz="2200" b="1" dirty="0"/>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259633" y="445752"/>
            <a:ext cx="7776864" cy="4697748"/>
          </a:xfrm>
          <a:prstGeom prst="rect">
            <a:avLst/>
          </a:prstGeom>
        </p:spPr>
      </p:pic>
    </p:spTree>
    <p:extLst>
      <p:ext uri="{BB962C8B-B14F-4D97-AF65-F5344CB8AC3E}">
        <p14:creationId xmlns:p14="http://schemas.microsoft.com/office/powerpoint/2010/main" val="3476456799"/>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75856" y="2283718"/>
            <a:ext cx="5508104" cy="473576"/>
          </a:xfrm>
        </p:spPr>
        <p:txBody>
          <a:bodyPr/>
          <a:lstStyle/>
          <a:p>
            <a:pPr algn="ctr"/>
            <a:r>
              <a:rPr lang="en-US" altLang="ko-KR" smtClean="0"/>
              <a:t>CÀI ĐẶT THỰC NGHIỆM</a:t>
            </a: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35598353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43808" y="2283718"/>
            <a:ext cx="6084168" cy="473576"/>
          </a:xfrm>
        </p:spPr>
        <p:txBody>
          <a:bodyPr/>
          <a:lstStyle/>
          <a:p>
            <a:pPr algn="ctr"/>
            <a:r>
              <a:rPr lang="en-US" altLang="ko-KR">
                <a:solidFill>
                  <a:schemeClr val="tx1">
                    <a:lumMod val="75000"/>
                    <a:lumOff val="25000"/>
                  </a:schemeClr>
                </a:solidFill>
              </a:rPr>
              <a:t>DEMO PHẦN MỀM</a:t>
            </a: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39920211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131840" y="2211710"/>
            <a:ext cx="5508104" cy="473576"/>
          </a:xfrm>
        </p:spPr>
        <p:txBody>
          <a:bodyPr/>
          <a:lstStyle/>
          <a:p>
            <a:pPr algn="ctr"/>
            <a:r>
              <a:rPr lang="en-US" altLang="ko-KR"/>
              <a:t>KẾT LUẬN </a:t>
            </a:r>
          </a:p>
        </p:txBody>
      </p:sp>
    </p:spTree>
    <p:extLst>
      <p:ext uri="{BB962C8B-B14F-4D97-AF65-F5344CB8AC3E}">
        <p14:creationId xmlns:p14="http://schemas.microsoft.com/office/powerpoint/2010/main" val="38965477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10764" y="843558"/>
            <a:ext cx="8784976" cy="3803010"/>
          </a:xfrm>
        </p:spPr>
        <p:txBody>
          <a:bodyPr/>
          <a:lstStyle/>
          <a:p>
            <a:pPr marL="342900" indent="-342900" algn="l">
              <a:buAutoNum type="arabicPeriod"/>
            </a:pPr>
            <a:endParaRPr lang="en-US" sz="1800" b="1">
              <a:latin typeface="+mj-lt"/>
            </a:endParaRPr>
          </a:p>
          <a:p>
            <a:pPr algn="l"/>
            <a:endParaRPr lang="en-US" sz="1800" b="1">
              <a:latin typeface="+mj-lt"/>
            </a:endParaRPr>
          </a:p>
          <a:p>
            <a:pPr algn="just"/>
            <a:r>
              <a:rPr lang="en-US" sz="1800"/>
              <a:t>	</a:t>
            </a:r>
            <a:endParaRPr lang="fr-FR" sz="1800" dirty="0">
              <a:latin typeface="+mj-lt"/>
            </a:endParaRPr>
          </a:p>
          <a:p>
            <a:pPr algn="l"/>
            <a:endParaRPr lang="fr-FR" sz="1800" b="1" dirty="0">
              <a:latin typeface="+mj-lt"/>
            </a:endParaRPr>
          </a:p>
          <a:p>
            <a:pPr algn="l"/>
            <a:r>
              <a:rPr lang="fr-FR" sz="1800" b="1" dirty="0">
                <a:latin typeface="+mj-lt"/>
              </a:rPr>
              <a:t>    </a:t>
            </a:r>
            <a:endParaRPr lang="en-US" sz="1800" b="1" dirty="0">
              <a:latin typeface="+mj-lt"/>
            </a:endParaRPr>
          </a:p>
          <a:p>
            <a:pPr algn="l"/>
            <a:endParaRPr lang="en-US" sz="1800" b="1" dirty="0">
              <a:latin typeface="+mj-lt"/>
            </a:endParaRPr>
          </a:p>
          <a:p>
            <a:pPr algn="l"/>
            <a:endParaRPr lang="en-US" sz="1800" b="1" dirty="0">
              <a:latin typeface="+mj-lt"/>
            </a:endParaRPr>
          </a:p>
        </p:txBody>
      </p:sp>
      <p:sp>
        <p:nvSpPr>
          <p:cNvPr id="44" name="TextBox 43"/>
          <p:cNvSpPr txBox="1"/>
          <p:nvPr/>
        </p:nvSpPr>
        <p:spPr>
          <a:xfrm flipH="1">
            <a:off x="2434494" y="195486"/>
            <a:ext cx="4275011" cy="430887"/>
          </a:xfrm>
          <a:prstGeom prst="rect">
            <a:avLst/>
          </a:prstGeom>
          <a:noFill/>
        </p:spPr>
        <p:txBody>
          <a:bodyPr wrap="square" rtlCol="0">
            <a:spAutoFit/>
          </a:bodyPr>
          <a:lstStyle/>
          <a:p>
            <a:pPr algn="ctr"/>
            <a:r>
              <a:rPr lang="en-US" sz="2200" b="1"/>
              <a:t>KẾT QUẢ ĐẠT ĐƯỢC</a:t>
            </a:r>
            <a:endParaRPr lang="en-US" sz="2200" b="1" dirty="0"/>
          </a:p>
        </p:txBody>
      </p:sp>
      <p:sp>
        <p:nvSpPr>
          <p:cNvPr id="2" name="TextBox 1">
            <a:extLst>
              <a:ext uri="{FF2B5EF4-FFF2-40B4-BE49-F238E27FC236}">
                <a16:creationId xmlns:a16="http://schemas.microsoft.com/office/drawing/2014/main" id="{20D95726-260D-1515-8D56-BEE1D28DD1E7}"/>
              </a:ext>
            </a:extLst>
          </p:cNvPr>
          <p:cNvSpPr txBox="1"/>
          <p:nvPr/>
        </p:nvSpPr>
        <p:spPr>
          <a:xfrm>
            <a:off x="395536" y="843558"/>
            <a:ext cx="8637700" cy="4211409"/>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Blip>
                <a:blip r:embed="rId3"/>
              </a:buBlip>
            </a:pPr>
            <a:r>
              <a:rPr lang="en-US" sz="1800">
                <a:effectLst/>
                <a:latin typeface="+mj-lt"/>
                <a:ea typeface="Calibri" panose="020F0502020204030204" pitchFamily="34" charset="0"/>
                <a:cs typeface="Times New Roman" panose="02020603050405020304" pitchFamily="18" charset="0"/>
              </a:rPr>
              <a:t>Hiểu được quy trình, nghiệp vụ quản lý như : thông tin hàng hóa (giá nhập, giá xuất), quản lý tài khoản – nhân viên, tìm kiếm thông tin, thống kê số lượng hàng hóa.</a:t>
            </a:r>
          </a:p>
          <a:p>
            <a:pPr marL="342900" marR="0" lvl="0" indent="-342900" algn="just">
              <a:lnSpc>
                <a:spcPct val="150000"/>
              </a:lnSpc>
              <a:spcBef>
                <a:spcPts val="0"/>
              </a:spcBef>
              <a:spcAft>
                <a:spcPts val="0"/>
              </a:spcAft>
              <a:buFont typeface="Symbol" panose="05050102010706020507" pitchFamily="18" charset="2"/>
              <a:buBlip>
                <a:blip r:embed="rId3"/>
              </a:buBlip>
            </a:pPr>
            <a:r>
              <a:rPr lang="en-US" sz="1800">
                <a:effectLst/>
                <a:latin typeface="+mj-lt"/>
                <a:ea typeface="Calibri" panose="020F0502020204030204" pitchFamily="34" charset="0"/>
                <a:cs typeface="Times New Roman" panose="02020603050405020304" pitchFamily="18" charset="0"/>
              </a:rPr>
              <a:t>Phân tích được quy trình hoạt động và các chức năng của hệ thống biểu diễn   qua các biểu đồ UML và xây dựng cơ sở dữ liệu phù hợp.</a:t>
            </a:r>
          </a:p>
          <a:p>
            <a:pPr marL="342900" marR="0" lvl="0" indent="-342900" algn="just">
              <a:lnSpc>
                <a:spcPct val="150000"/>
              </a:lnSpc>
              <a:spcBef>
                <a:spcPts val="0"/>
              </a:spcBef>
              <a:spcAft>
                <a:spcPts val="0"/>
              </a:spcAft>
              <a:buFont typeface="Symbol" panose="05050102010706020507" pitchFamily="18" charset="2"/>
              <a:buBlip>
                <a:blip r:embed="rId3"/>
              </a:buBlip>
            </a:pPr>
            <a:r>
              <a:rPr lang="en-US" sz="1800">
                <a:effectLst/>
                <a:latin typeface="+mj-lt"/>
                <a:ea typeface="Calibri" panose="020F0502020204030204" pitchFamily="34" charset="0"/>
                <a:cs typeface="Times New Roman" panose="02020603050405020304" pitchFamily="18" charset="0"/>
              </a:rPr>
              <a:t>Sử dụng các công cụ hỗ trợ : Visual Paradigm, ErdPlus.</a:t>
            </a:r>
          </a:p>
          <a:p>
            <a:pPr marL="342900" marR="0" lvl="0" indent="-342900" algn="just">
              <a:lnSpc>
                <a:spcPct val="150000"/>
              </a:lnSpc>
              <a:spcBef>
                <a:spcPts val="0"/>
              </a:spcBef>
              <a:spcAft>
                <a:spcPts val="0"/>
              </a:spcAft>
              <a:buFont typeface="Symbol" panose="05050102010706020507" pitchFamily="18" charset="2"/>
              <a:buBlip>
                <a:blip r:embed="rId3"/>
              </a:buBlip>
            </a:pPr>
            <a:r>
              <a:rPr lang="en-US" sz="1800">
                <a:effectLst/>
                <a:latin typeface="+mj-lt"/>
                <a:ea typeface="Calibri" panose="020F0502020204030204" pitchFamily="34" charset="0"/>
                <a:cs typeface="Times New Roman" panose="02020603050405020304" pitchFamily="18" charset="0"/>
              </a:rPr>
              <a:t>Phân tích thiết kế hệ thống, phân tích thiết kế cơ sở dữ liệu, thiết kế và đặt tả   giao diện.</a:t>
            </a:r>
          </a:p>
          <a:p>
            <a:pPr marL="342900" marR="0" lvl="0" indent="-342900" algn="just">
              <a:lnSpc>
                <a:spcPct val="150000"/>
              </a:lnSpc>
              <a:spcBef>
                <a:spcPts val="0"/>
              </a:spcBef>
              <a:spcAft>
                <a:spcPts val="800"/>
              </a:spcAft>
              <a:buFont typeface="Symbol" panose="05050102010706020507" pitchFamily="18" charset="2"/>
              <a:buBlip>
                <a:blip r:embed="rId3"/>
              </a:buBlip>
            </a:pPr>
            <a:r>
              <a:rPr lang="en-US" sz="1800">
                <a:effectLst/>
                <a:latin typeface="+mj-lt"/>
                <a:ea typeface="Calibri" panose="020F0502020204030204" pitchFamily="34" charset="0"/>
                <a:cs typeface="Times New Roman" panose="02020603050405020304" pitchFamily="18" charset="0"/>
              </a:rPr>
              <a:t>Xây dựng được phần mềm Quản lý kho hàng xuất nhập khẩu. </a:t>
            </a:r>
          </a:p>
          <a:p>
            <a:endParaRPr lang="en-US"/>
          </a:p>
        </p:txBody>
      </p:sp>
    </p:spTree>
    <p:extLst>
      <p:ext uri="{BB962C8B-B14F-4D97-AF65-F5344CB8AC3E}">
        <p14:creationId xmlns:p14="http://schemas.microsoft.com/office/powerpoint/2010/main" val="2344217550"/>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10764" y="843558"/>
            <a:ext cx="8784976" cy="3803010"/>
          </a:xfrm>
        </p:spPr>
        <p:txBody>
          <a:bodyPr/>
          <a:lstStyle/>
          <a:p>
            <a:pPr marL="342900" indent="-342900" algn="l">
              <a:buAutoNum type="arabicPeriod"/>
            </a:pPr>
            <a:endParaRPr lang="en-US" sz="1800" b="1">
              <a:latin typeface="+mj-lt"/>
            </a:endParaRPr>
          </a:p>
          <a:p>
            <a:pPr algn="l"/>
            <a:endParaRPr lang="en-US" sz="1800" b="1">
              <a:latin typeface="+mj-lt"/>
            </a:endParaRPr>
          </a:p>
          <a:p>
            <a:pPr algn="just"/>
            <a:r>
              <a:rPr lang="en-US" sz="1800"/>
              <a:t>	</a:t>
            </a:r>
            <a:endParaRPr lang="fr-FR" sz="1800" dirty="0">
              <a:latin typeface="+mj-lt"/>
            </a:endParaRPr>
          </a:p>
          <a:p>
            <a:pPr algn="l"/>
            <a:endParaRPr lang="fr-FR" sz="1800" b="1" dirty="0">
              <a:latin typeface="+mj-lt"/>
            </a:endParaRPr>
          </a:p>
          <a:p>
            <a:pPr algn="l"/>
            <a:r>
              <a:rPr lang="fr-FR" sz="1800" b="1" dirty="0">
                <a:latin typeface="+mj-lt"/>
              </a:rPr>
              <a:t>    </a:t>
            </a:r>
            <a:endParaRPr lang="en-US" sz="1800" b="1" dirty="0">
              <a:latin typeface="+mj-lt"/>
            </a:endParaRPr>
          </a:p>
          <a:p>
            <a:pPr algn="l"/>
            <a:endParaRPr lang="en-US" sz="1800" b="1" dirty="0">
              <a:latin typeface="+mj-lt"/>
            </a:endParaRPr>
          </a:p>
          <a:p>
            <a:pPr algn="l"/>
            <a:endParaRPr lang="en-US" sz="1800" b="1" dirty="0">
              <a:latin typeface="+mj-lt"/>
            </a:endParaRPr>
          </a:p>
        </p:txBody>
      </p:sp>
      <p:sp>
        <p:nvSpPr>
          <p:cNvPr id="44" name="TextBox 43"/>
          <p:cNvSpPr txBox="1"/>
          <p:nvPr/>
        </p:nvSpPr>
        <p:spPr>
          <a:xfrm flipH="1">
            <a:off x="2123728" y="296877"/>
            <a:ext cx="4275011" cy="430887"/>
          </a:xfrm>
          <a:prstGeom prst="rect">
            <a:avLst/>
          </a:prstGeom>
          <a:noFill/>
        </p:spPr>
        <p:txBody>
          <a:bodyPr wrap="square" rtlCol="0">
            <a:spAutoFit/>
          </a:bodyPr>
          <a:lstStyle/>
          <a:p>
            <a:pPr algn="ctr"/>
            <a:r>
              <a:rPr lang="en-US" sz="2200" b="1"/>
              <a:t>HẠN CHẾ</a:t>
            </a:r>
            <a:endParaRPr lang="en-US" sz="2200" b="1" dirty="0"/>
          </a:p>
        </p:txBody>
      </p:sp>
      <p:sp>
        <p:nvSpPr>
          <p:cNvPr id="2" name="TextBox 1">
            <a:extLst>
              <a:ext uri="{FF2B5EF4-FFF2-40B4-BE49-F238E27FC236}">
                <a16:creationId xmlns:a16="http://schemas.microsoft.com/office/drawing/2014/main" id="{20D95726-260D-1515-8D56-BEE1D28DD1E7}"/>
              </a:ext>
            </a:extLst>
          </p:cNvPr>
          <p:cNvSpPr txBox="1"/>
          <p:nvPr/>
        </p:nvSpPr>
        <p:spPr>
          <a:xfrm>
            <a:off x="758836" y="1203598"/>
            <a:ext cx="7701596" cy="2133918"/>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Blip>
                <a:blip r:embed="rId3"/>
              </a:buBlip>
            </a:pPr>
            <a:r>
              <a:rPr lang="en-US" sz="1800">
                <a:effectLst/>
                <a:latin typeface="+mj-lt"/>
                <a:ea typeface="Calibri" panose="020F0502020204030204" pitchFamily="34" charset="0"/>
                <a:cs typeface="Times New Roman" panose="02020603050405020304" pitchFamily="18" charset="0"/>
              </a:rPr>
              <a:t>Chương trình mang tính chất tìm hiểu ngôn ngữ.</a:t>
            </a:r>
          </a:p>
          <a:p>
            <a:pPr marL="342900" marR="0" lvl="0" indent="-342900" algn="just">
              <a:lnSpc>
                <a:spcPct val="150000"/>
              </a:lnSpc>
              <a:spcBef>
                <a:spcPts val="0"/>
              </a:spcBef>
              <a:spcAft>
                <a:spcPts val="0"/>
              </a:spcAft>
              <a:buFont typeface="Symbol" panose="05050102010706020507" pitchFamily="18" charset="2"/>
              <a:buBlip>
                <a:blip r:embed="rId3"/>
              </a:buBlip>
            </a:pPr>
            <a:r>
              <a:rPr lang="en-US" sz="1800">
                <a:effectLst/>
                <a:latin typeface="+mj-lt"/>
                <a:ea typeface="Calibri" panose="020F0502020204030204" pitchFamily="34" charset="0"/>
                <a:cs typeface="Times New Roman" panose="02020603050405020304" pitchFamily="18" charset="0"/>
              </a:rPr>
              <a:t>Mô hình còn đơn giản.</a:t>
            </a:r>
          </a:p>
          <a:p>
            <a:pPr marL="342900" marR="0" lvl="0" indent="-342900" algn="just">
              <a:lnSpc>
                <a:spcPct val="150000"/>
              </a:lnSpc>
              <a:spcBef>
                <a:spcPts val="0"/>
              </a:spcBef>
              <a:spcAft>
                <a:spcPts val="800"/>
              </a:spcAft>
              <a:buFont typeface="Symbol" panose="05050102010706020507" pitchFamily="18" charset="2"/>
              <a:buBlip>
                <a:blip r:embed="rId3"/>
              </a:buBlip>
            </a:pPr>
            <a:r>
              <a:rPr lang="en-US" sz="1800">
                <a:effectLst/>
                <a:latin typeface="+mj-lt"/>
                <a:ea typeface="Calibri" panose="020F0502020204030204" pitchFamily="34" charset="0"/>
                <a:cs typeface="Times New Roman" panose="02020603050405020304" pitchFamily="18" charset="0"/>
              </a:rPr>
              <a:t>Hệ thống thực hiện các chức năng đơn giản, chưa thực hiện được các thao tác phức tạp</a:t>
            </a:r>
            <a:r>
              <a:rPr lang="en-US" sz="18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030456740"/>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a:xfrm>
            <a:off x="0" y="3219822"/>
            <a:ext cx="9144000" cy="288032"/>
          </a:xfrm>
        </p:spPr>
        <p:txBody>
          <a:bodyPr/>
          <a:lstStyle/>
          <a:p>
            <a:pPr lvl="0"/>
            <a:r>
              <a:rPr lang="en-US" altLang="ko-KR" i="1" dirty="0">
                <a:latin typeface=".VnArial Narrow" panose="020B7200000000000000" pitchFamily="34" charset="0"/>
              </a:rPr>
              <a:t>IF YOU DON’T WALK TODAY, YOU’LL HAVE TO RUN TOMORROW</a:t>
            </a:r>
          </a:p>
        </p:txBody>
      </p:sp>
    </p:spTree>
    <p:extLst>
      <p:ext uri="{BB962C8B-B14F-4D97-AF65-F5344CB8AC3E}">
        <p14:creationId xmlns:p14="http://schemas.microsoft.com/office/powerpoint/2010/main" val="4151475210"/>
      </p:ext>
    </p:extLst>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1520" y="304718"/>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75000"/>
                    <a:lumOff val="25000"/>
                  </a:schemeClr>
                </a:solidFill>
                <a:cs typeface="Arial" pitchFamily="34" charset="0"/>
              </a:rPr>
              <a:t>MỤC LỤC</a:t>
            </a:r>
          </a:p>
        </p:txBody>
      </p:sp>
      <p:sp>
        <p:nvSpPr>
          <p:cNvPr id="32" name="Rectangle 31"/>
          <p:cNvSpPr/>
          <p:nvPr/>
        </p:nvSpPr>
        <p:spPr>
          <a:xfrm>
            <a:off x="1651716" y="1185923"/>
            <a:ext cx="6570630" cy="615921"/>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3" name="TextBox 12"/>
          <p:cNvSpPr txBox="1"/>
          <p:nvPr/>
        </p:nvSpPr>
        <p:spPr bwMode="auto">
          <a:xfrm>
            <a:off x="2267744" y="1347614"/>
            <a:ext cx="573857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smtClean="0">
                <a:solidFill>
                  <a:schemeClr val="tx1">
                    <a:lumMod val="75000"/>
                    <a:lumOff val="25000"/>
                  </a:schemeClr>
                </a:solidFill>
                <a:cs typeface="Arial" pitchFamily="34" charset="0"/>
              </a:rPr>
              <a:t>TỔ</a:t>
            </a:r>
            <a:r>
              <a:rPr lang="en-US" altLang="ko-KR" sz="1400" smtClean="0">
                <a:solidFill>
                  <a:schemeClr val="tx1">
                    <a:lumMod val="75000"/>
                    <a:lumOff val="25000"/>
                  </a:schemeClr>
                </a:solidFill>
                <a:cs typeface="Arial" pitchFamily="34" charset="0"/>
              </a:rPr>
              <a:t>NG </a:t>
            </a:r>
            <a:r>
              <a:rPr lang="en-US" altLang="ko-KR" sz="1400">
                <a:solidFill>
                  <a:schemeClr val="tx1">
                    <a:lumMod val="75000"/>
                    <a:lumOff val="25000"/>
                  </a:schemeClr>
                </a:solidFill>
                <a:cs typeface="Arial" pitchFamily="34" charset="0"/>
              </a:rPr>
              <a:t>QUAN ĐỀ TÀI</a:t>
            </a:r>
            <a:endParaRPr lang="ko-KR" altLang="en-US" sz="1400" dirty="0">
              <a:solidFill>
                <a:schemeClr val="tx1">
                  <a:lumMod val="75000"/>
                  <a:lumOff val="25000"/>
                </a:schemeClr>
              </a:solidFill>
              <a:cs typeface="Arial" pitchFamily="34" charset="0"/>
            </a:endParaRPr>
          </a:p>
        </p:txBody>
      </p:sp>
      <p:sp>
        <p:nvSpPr>
          <p:cNvPr id="34" name="Oval 33"/>
          <p:cNvSpPr/>
          <p:nvPr/>
        </p:nvSpPr>
        <p:spPr>
          <a:xfrm>
            <a:off x="1309538" y="1151705"/>
            <a:ext cx="684357" cy="684357"/>
          </a:xfrm>
          <a:prstGeom prst="ellipse">
            <a:avLst/>
          </a:prstGeom>
          <a:solidFill>
            <a:schemeClr val="bg1"/>
          </a:solidFill>
          <a:ln w="12700">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5" name="TextBox 34"/>
          <p:cNvSpPr txBox="1"/>
          <p:nvPr/>
        </p:nvSpPr>
        <p:spPr>
          <a:xfrm>
            <a:off x="1437416" y="1232795"/>
            <a:ext cx="428602" cy="523220"/>
          </a:xfrm>
          <a:prstGeom prst="rect">
            <a:avLst/>
          </a:prstGeom>
          <a:noFill/>
        </p:spPr>
        <p:txBody>
          <a:bodyPr wrap="square" rtlCol="0" anchor="ctr">
            <a:spAutoFit/>
          </a:bodyPr>
          <a:lstStyle/>
          <a:p>
            <a:pPr algn="ctr"/>
            <a:r>
              <a:rPr lang="en-US" altLang="ko-KR" sz="2800" b="1" dirty="0">
                <a:solidFill>
                  <a:schemeClr val="tx1">
                    <a:lumMod val="75000"/>
                    <a:lumOff val="25000"/>
                  </a:schemeClr>
                </a:solidFill>
                <a:cs typeface="Arial" pitchFamily="34" charset="0"/>
              </a:rPr>
              <a:t>1</a:t>
            </a:r>
            <a:endParaRPr lang="ko-KR" altLang="en-US" sz="2800" b="1" dirty="0">
              <a:solidFill>
                <a:schemeClr val="tx1">
                  <a:lumMod val="75000"/>
                  <a:lumOff val="25000"/>
                </a:schemeClr>
              </a:solidFill>
              <a:cs typeface="Arial" pitchFamily="34" charset="0"/>
            </a:endParaRPr>
          </a:p>
        </p:txBody>
      </p:sp>
      <p:sp>
        <p:nvSpPr>
          <p:cNvPr id="37" name="Rectangle 36"/>
          <p:cNvSpPr/>
          <p:nvPr/>
        </p:nvSpPr>
        <p:spPr>
          <a:xfrm>
            <a:off x="1651716" y="2022680"/>
            <a:ext cx="6570630" cy="61592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8" name="TextBox 12"/>
          <p:cNvSpPr txBox="1"/>
          <p:nvPr/>
        </p:nvSpPr>
        <p:spPr bwMode="auto">
          <a:xfrm>
            <a:off x="2280654" y="2164619"/>
            <a:ext cx="573857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smtClean="0">
                <a:solidFill>
                  <a:schemeClr val="tx1">
                    <a:lumMod val="75000"/>
                    <a:lumOff val="25000"/>
                  </a:schemeClr>
                </a:solidFill>
                <a:cs typeface="Arial" pitchFamily="34" charset="0"/>
              </a:rPr>
              <a:t>PHƯƠNG PHÁP THỰC HIỆN</a:t>
            </a:r>
            <a:endParaRPr lang="ko-KR" altLang="en-US" sz="1400" dirty="0">
              <a:solidFill>
                <a:schemeClr val="tx1">
                  <a:lumMod val="75000"/>
                  <a:lumOff val="25000"/>
                </a:schemeClr>
              </a:solidFill>
              <a:cs typeface="Arial" pitchFamily="34" charset="0"/>
            </a:endParaRPr>
          </a:p>
        </p:txBody>
      </p:sp>
      <p:sp>
        <p:nvSpPr>
          <p:cNvPr id="39" name="Oval 38"/>
          <p:cNvSpPr/>
          <p:nvPr/>
        </p:nvSpPr>
        <p:spPr>
          <a:xfrm>
            <a:off x="1309538" y="1988462"/>
            <a:ext cx="684357" cy="684357"/>
          </a:xfrm>
          <a:prstGeom prst="ellipse">
            <a:avLst/>
          </a:prstGeom>
          <a:solidFill>
            <a:schemeClr val="bg1"/>
          </a:solidFill>
          <a:ln w="127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0" name="TextBox 39"/>
          <p:cNvSpPr txBox="1"/>
          <p:nvPr/>
        </p:nvSpPr>
        <p:spPr>
          <a:xfrm>
            <a:off x="1453752" y="2056898"/>
            <a:ext cx="428602" cy="523220"/>
          </a:xfrm>
          <a:prstGeom prst="rect">
            <a:avLst/>
          </a:prstGeom>
          <a:noFill/>
        </p:spPr>
        <p:txBody>
          <a:bodyPr wrap="square" rtlCol="0" anchor="ctr">
            <a:spAutoFit/>
          </a:bodyPr>
          <a:lstStyle/>
          <a:p>
            <a:pPr algn="ctr"/>
            <a:r>
              <a:rPr lang="en-US" altLang="ko-KR" sz="2800" b="1" dirty="0">
                <a:solidFill>
                  <a:schemeClr val="tx1">
                    <a:lumMod val="75000"/>
                    <a:lumOff val="25000"/>
                  </a:schemeClr>
                </a:solidFill>
                <a:cs typeface="Arial" pitchFamily="34" charset="0"/>
              </a:rPr>
              <a:t>2</a:t>
            </a:r>
            <a:endParaRPr lang="ko-KR" altLang="en-US" sz="2800" b="1" dirty="0">
              <a:solidFill>
                <a:schemeClr val="tx1">
                  <a:lumMod val="75000"/>
                  <a:lumOff val="25000"/>
                </a:schemeClr>
              </a:solidFill>
              <a:cs typeface="Arial" pitchFamily="34" charset="0"/>
            </a:endParaRPr>
          </a:p>
        </p:txBody>
      </p:sp>
      <p:sp>
        <p:nvSpPr>
          <p:cNvPr id="15" name="Rectangle 14"/>
          <p:cNvSpPr/>
          <p:nvPr/>
        </p:nvSpPr>
        <p:spPr>
          <a:xfrm>
            <a:off x="1651716" y="2857013"/>
            <a:ext cx="6570630" cy="61592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16" name="TextBox 12"/>
          <p:cNvSpPr txBox="1"/>
          <p:nvPr/>
        </p:nvSpPr>
        <p:spPr bwMode="auto">
          <a:xfrm>
            <a:off x="2267744" y="3018704"/>
            <a:ext cx="573857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smtClean="0">
                <a:solidFill>
                  <a:schemeClr val="tx1">
                    <a:lumMod val="75000"/>
                    <a:lumOff val="25000"/>
                  </a:schemeClr>
                </a:solidFill>
                <a:cs typeface="Arial" pitchFamily="34" charset="0"/>
              </a:rPr>
              <a:t>CÀI ĐẶT THỰC NGHIỆM</a:t>
            </a:r>
            <a:endParaRPr lang="ko-KR" altLang="en-US" sz="1400" dirty="0">
              <a:solidFill>
                <a:schemeClr val="tx1">
                  <a:lumMod val="75000"/>
                  <a:lumOff val="25000"/>
                </a:schemeClr>
              </a:solidFill>
              <a:cs typeface="Arial" pitchFamily="34" charset="0"/>
            </a:endParaRPr>
          </a:p>
        </p:txBody>
      </p:sp>
      <p:sp>
        <p:nvSpPr>
          <p:cNvPr id="17" name="Oval 16"/>
          <p:cNvSpPr/>
          <p:nvPr/>
        </p:nvSpPr>
        <p:spPr>
          <a:xfrm>
            <a:off x="1309538" y="2822795"/>
            <a:ext cx="684357" cy="684357"/>
          </a:xfrm>
          <a:prstGeom prst="ellipse">
            <a:avLst/>
          </a:prstGeom>
          <a:solidFill>
            <a:schemeClr val="bg1"/>
          </a:solidFill>
          <a:ln w="127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8" name="TextBox 17"/>
          <p:cNvSpPr txBox="1"/>
          <p:nvPr/>
        </p:nvSpPr>
        <p:spPr>
          <a:xfrm>
            <a:off x="1453752" y="2891231"/>
            <a:ext cx="428602" cy="523220"/>
          </a:xfrm>
          <a:prstGeom prst="rect">
            <a:avLst/>
          </a:prstGeom>
          <a:noFill/>
        </p:spPr>
        <p:txBody>
          <a:bodyPr wrap="square" rtlCol="0" anchor="ctr">
            <a:spAutoFit/>
          </a:bodyPr>
          <a:lstStyle/>
          <a:p>
            <a:pPr algn="ctr"/>
            <a:r>
              <a:rPr lang="en-US" altLang="ko-KR" sz="2800" b="1">
                <a:solidFill>
                  <a:schemeClr val="tx1">
                    <a:lumMod val="75000"/>
                    <a:lumOff val="25000"/>
                  </a:schemeClr>
                </a:solidFill>
                <a:cs typeface="Arial" pitchFamily="34" charset="0"/>
              </a:rPr>
              <a:t>3</a:t>
            </a:r>
            <a:endParaRPr lang="ko-KR" altLang="en-US" sz="2800" b="1" dirty="0">
              <a:solidFill>
                <a:schemeClr val="tx1">
                  <a:lumMod val="75000"/>
                  <a:lumOff val="25000"/>
                </a:schemeClr>
              </a:solidFill>
              <a:cs typeface="Arial" pitchFamily="34" charset="0"/>
            </a:endParaRPr>
          </a:p>
        </p:txBody>
      </p:sp>
      <p:sp>
        <p:nvSpPr>
          <p:cNvPr id="2" name="Rectangle 1">
            <a:extLst>
              <a:ext uri="{FF2B5EF4-FFF2-40B4-BE49-F238E27FC236}">
                <a16:creationId xmlns:a16="http://schemas.microsoft.com/office/drawing/2014/main" id="{3B1894D6-0CA0-6CDE-7F25-8035E5F39093}"/>
              </a:ext>
            </a:extLst>
          </p:cNvPr>
          <p:cNvSpPr/>
          <p:nvPr/>
        </p:nvSpPr>
        <p:spPr>
          <a:xfrm>
            <a:off x="1651716" y="3760664"/>
            <a:ext cx="6570630" cy="61592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4" name="TextBox 12">
            <a:extLst>
              <a:ext uri="{FF2B5EF4-FFF2-40B4-BE49-F238E27FC236}">
                <a16:creationId xmlns:a16="http://schemas.microsoft.com/office/drawing/2014/main" id="{A5A09417-CFD9-BF86-3007-CC2C94E656F8}"/>
              </a:ext>
            </a:extLst>
          </p:cNvPr>
          <p:cNvSpPr txBox="1"/>
          <p:nvPr/>
        </p:nvSpPr>
        <p:spPr bwMode="auto">
          <a:xfrm>
            <a:off x="2267744" y="3922355"/>
            <a:ext cx="573857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smtClean="0">
                <a:solidFill>
                  <a:schemeClr val="tx1">
                    <a:lumMod val="75000"/>
                    <a:lumOff val="25000"/>
                  </a:schemeClr>
                </a:solidFill>
                <a:cs typeface="Arial" pitchFamily="34" charset="0"/>
              </a:rPr>
              <a:t>KẾT LUẬN &amp; HƯỚNG PHÁT TRIỂN</a:t>
            </a:r>
            <a:endParaRPr lang="ko-KR" altLang="en-US" sz="1400" dirty="0">
              <a:solidFill>
                <a:schemeClr val="tx1">
                  <a:lumMod val="75000"/>
                  <a:lumOff val="25000"/>
                </a:schemeClr>
              </a:solidFill>
              <a:cs typeface="Arial" pitchFamily="34" charset="0"/>
            </a:endParaRPr>
          </a:p>
        </p:txBody>
      </p:sp>
      <p:sp>
        <p:nvSpPr>
          <p:cNvPr id="5" name="Oval 4">
            <a:extLst>
              <a:ext uri="{FF2B5EF4-FFF2-40B4-BE49-F238E27FC236}">
                <a16:creationId xmlns:a16="http://schemas.microsoft.com/office/drawing/2014/main" id="{B3670E7C-A23A-9D34-CFC8-DAB8465A050E}"/>
              </a:ext>
            </a:extLst>
          </p:cNvPr>
          <p:cNvSpPr/>
          <p:nvPr/>
        </p:nvSpPr>
        <p:spPr>
          <a:xfrm>
            <a:off x="1309538" y="3726446"/>
            <a:ext cx="684357" cy="684357"/>
          </a:xfrm>
          <a:prstGeom prst="ellipse">
            <a:avLst/>
          </a:prstGeom>
          <a:solidFill>
            <a:schemeClr val="bg1"/>
          </a:solidFill>
          <a:ln w="127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 name="TextBox 5">
            <a:extLst>
              <a:ext uri="{FF2B5EF4-FFF2-40B4-BE49-F238E27FC236}">
                <a16:creationId xmlns:a16="http://schemas.microsoft.com/office/drawing/2014/main" id="{755BF848-91CB-7040-20E3-DC42A22AAE12}"/>
              </a:ext>
            </a:extLst>
          </p:cNvPr>
          <p:cNvSpPr txBox="1"/>
          <p:nvPr/>
        </p:nvSpPr>
        <p:spPr>
          <a:xfrm>
            <a:off x="1453752" y="3794882"/>
            <a:ext cx="428602" cy="523220"/>
          </a:xfrm>
          <a:prstGeom prst="rect">
            <a:avLst/>
          </a:prstGeom>
          <a:noFill/>
        </p:spPr>
        <p:txBody>
          <a:bodyPr wrap="square" rtlCol="0" anchor="ctr">
            <a:spAutoFit/>
          </a:bodyPr>
          <a:lstStyle/>
          <a:p>
            <a:pPr algn="ctr"/>
            <a:r>
              <a:rPr lang="en-US" altLang="ko-KR" sz="2800" b="1">
                <a:solidFill>
                  <a:schemeClr val="tx1">
                    <a:lumMod val="75000"/>
                    <a:lumOff val="25000"/>
                  </a:schemeClr>
                </a:solidFill>
                <a:cs typeface="Arial" pitchFamily="34" charset="0"/>
              </a:rPr>
              <a:t>4</a:t>
            </a:r>
            <a:endParaRPr lang="ko-KR" altLang="en-US" sz="28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4="http://schemas.microsoft.com/office/powerpoint/2010/main">
    <mc:Choice Requires="p14">
      <p:transition spd="slow" p14:dur="1600">
        <p14:gallery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ppt_x"/>
                                          </p:val>
                                        </p:tav>
                                        <p:tav tm="100000">
                                          <p:val>
                                            <p:strVal val="#ppt_x"/>
                                          </p:val>
                                        </p:tav>
                                      </p:tavLst>
                                    </p:anim>
                                    <p:anim calcmode="lin" valueType="num">
                                      <p:cBhvr additive="base">
                                        <p:cTn id="30" dur="500" fill="hold"/>
                                        <p:tgtEl>
                                          <p:spTgt spid="3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ppt_x"/>
                                          </p:val>
                                        </p:tav>
                                        <p:tav tm="100000">
                                          <p:val>
                                            <p:strVal val="#ppt_x"/>
                                          </p:val>
                                        </p:tav>
                                      </p:tavLst>
                                    </p:anim>
                                    <p:anim calcmode="lin" valueType="num">
                                      <p:cBhvr additive="base">
                                        <p:cTn id="3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500" fill="hold"/>
                                        <p:tgtEl>
                                          <p:spTgt spid="2"/>
                                        </p:tgtEl>
                                        <p:attrNameLst>
                                          <p:attrName>ppt_x</p:attrName>
                                        </p:attrNameLst>
                                      </p:cBhvr>
                                      <p:tavLst>
                                        <p:tav tm="0">
                                          <p:val>
                                            <p:strVal val="#ppt_x"/>
                                          </p:val>
                                        </p:tav>
                                        <p:tav tm="100000">
                                          <p:val>
                                            <p:strVal val="#ppt_x"/>
                                          </p:val>
                                        </p:tav>
                                      </p:tavLst>
                                    </p:anim>
                                    <p:anim calcmode="lin" valueType="num">
                                      <p:cBhvr additive="base">
                                        <p:cTn id="62" dur="500" fill="hold"/>
                                        <p:tgtEl>
                                          <p:spTgt spid="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anim calcmode="lin" valueType="num">
                                      <p:cBhvr additive="base">
                                        <p:cTn id="65" dur="500" fill="hold"/>
                                        <p:tgtEl>
                                          <p:spTgt spid="4"/>
                                        </p:tgtEl>
                                        <p:attrNameLst>
                                          <p:attrName>ppt_x</p:attrName>
                                        </p:attrNameLst>
                                      </p:cBhvr>
                                      <p:tavLst>
                                        <p:tav tm="0">
                                          <p:val>
                                            <p:strVal val="#ppt_x"/>
                                          </p:val>
                                        </p:tav>
                                        <p:tav tm="100000">
                                          <p:val>
                                            <p:strVal val="#ppt_x"/>
                                          </p:val>
                                        </p:tav>
                                      </p:tavLst>
                                    </p:anim>
                                    <p:anim calcmode="lin" valueType="num">
                                      <p:cBhvr additive="base">
                                        <p:cTn id="66" dur="500" fill="hold"/>
                                        <p:tgtEl>
                                          <p:spTgt spid="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additive="base">
                                        <p:cTn id="69" dur="500" fill="hold"/>
                                        <p:tgtEl>
                                          <p:spTgt spid="5"/>
                                        </p:tgtEl>
                                        <p:attrNameLst>
                                          <p:attrName>ppt_x</p:attrName>
                                        </p:attrNameLst>
                                      </p:cBhvr>
                                      <p:tavLst>
                                        <p:tav tm="0">
                                          <p:val>
                                            <p:strVal val="#ppt_x"/>
                                          </p:val>
                                        </p:tav>
                                        <p:tav tm="100000">
                                          <p:val>
                                            <p:strVal val="#ppt_x"/>
                                          </p:val>
                                        </p:tav>
                                      </p:tavLst>
                                    </p:anim>
                                    <p:anim calcmode="lin" valueType="num">
                                      <p:cBhvr additive="base">
                                        <p:cTn id="70" dur="500" fill="hold"/>
                                        <p:tgtEl>
                                          <p:spTgt spid="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anim calcmode="lin" valueType="num">
                                      <p:cBhvr additive="base">
                                        <p:cTn id="73" dur="500" fill="hold"/>
                                        <p:tgtEl>
                                          <p:spTgt spid="6"/>
                                        </p:tgtEl>
                                        <p:attrNameLst>
                                          <p:attrName>ppt_x</p:attrName>
                                        </p:attrNameLst>
                                      </p:cBhvr>
                                      <p:tavLst>
                                        <p:tav tm="0">
                                          <p:val>
                                            <p:strVal val="#ppt_x"/>
                                          </p:val>
                                        </p:tav>
                                        <p:tav tm="100000">
                                          <p:val>
                                            <p:strVal val="#ppt_x"/>
                                          </p:val>
                                        </p:tav>
                                      </p:tavLst>
                                    </p:anim>
                                    <p:anim calcmode="lin" valueType="num">
                                      <p:cBhvr additive="base">
                                        <p:cTn id="7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animBg="1"/>
      <p:bldP spid="35" grpId="0"/>
      <p:bldP spid="37" grpId="0" animBg="1"/>
      <p:bldP spid="38" grpId="0"/>
      <p:bldP spid="39" grpId="0" animBg="1"/>
      <p:bldP spid="40" grpId="0"/>
      <p:bldP spid="15" grpId="0" animBg="1"/>
      <p:bldP spid="16" grpId="0"/>
      <p:bldP spid="17" grpId="0" animBg="1"/>
      <p:bldP spid="18" grpId="0"/>
      <p:bldP spid="2" grpId="0" animBg="1"/>
      <p:bldP spid="4" grpId="0"/>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843808" y="2283718"/>
            <a:ext cx="6084168" cy="473576"/>
          </a:xfrm>
        </p:spPr>
        <p:txBody>
          <a:bodyPr/>
          <a:lstStyle/>
          <a:p>
            <a:pPr algn="ctr"/>
            <a:r>
              <a:rPr lang="en-US" altLang="ko-KR"/>
              <a:t>TỔNG QUAN ĐỀ TÀI </a:t>
            </a: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12154834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10764" y="843558"/>
            <a:ext cx="8784976" cy="1728192"/>
          </a:xfrm>
        </p:spPr>
        <p:txBody>
          <a:bodyPr/>
          <a:lstStyle/>
          <a:p>
            <a:pPr marL="342900" indent="-342900" algn="l">
              <a:buAutoNum type="arabicPeriod"/>
            </a:pPr>
            <a:endParaRPr lang="en-US" sz="1800" b="1">
              <a:latin typeface="+mj-lt"/>
            </a:endParaRPr>
          </a:p>
          <a:p>
            <a:pPr algn="l"/>
            <a:endParaRPr lang="en-US" sz="1800" b="1">
              <a:latin typeface="+mj-lt"/>
            </a:endParaRPr>
          </a:p>
          <a:p>
            <a:pPr algn="just"/>
            <a:r>
              <a:rPr lang="en-US" sz="1800"/>
              <a:t>	</a:t>
            </a:r>
            <a:endParaRPr lang="fr-FR" sz="1800" dirty="0">
              <a:latin typeface="+mj-lt"/>
            </a:endParaRPr>
          </a:p>
          <a:p>
            <a:pPr algn="l"/>
            <a:endParaRPr lang="fr-FR" sz="1800" b="1" dirty="0">
              <a:latin typeface="+mj-lt"/>
            </a:endParaRPr>
          </a:p>
          <a:p>
            <a:pPr algn="l"/>
            <a:r>
              <a:rPr lang="fr-FR" sz="1800" b="1" dirty="0">
                <a:latin typeface="+mj-lt"/>
              </a:rPr>
              <a:t>    </a:t>
            </a:r>
            <a:endParaRPr lang="en-US" sz="1800" b="1" dirty="0">
              <a:latin typeface="+mj-lt"/>
            </a:endParaRPr>
          </a:p>
          <a:p>
            <a:pPr algn="l"/>
            <a:endParaRPr lang="en-US" sz="1800" b="1" dirty="0">
              <a:latin typeface="+mj-lt"/>
            </a:endParaRPr>
          </a:p>
          <a:p>
            <a:pPr algn="l"/>
            <a:endParaRPr lang="en-US" sz="1800" b="1" dirty="0">
              <a:latin typeface="+mj-lt"/>
            </a:endParaRPr>
          </a:p>
        </p:txBody>
      </p:sp>
      <p:sp>
        <p:nvSpPr>
          <p:cNvPr id="2" name="TextBox 1">
            <a:extLst>
              <a:ext uri="{FF2B5EF4-FFF2-40B4-BE49-F238E27FC236}">
                <a16:creationId xmlns:a16="http://schemas.microsoft.com/office/drawing/2014/main" id="{311D2EC4-9C44-BF1B-FE8C-875962FE41ED}"/>
              </a:ext>
            </a:extLst>
          </p:cNvPr>
          <p:cNvSpPr txBox="1"/>
          <p:nvPr/>
        </p:nvSpPr>
        <p:spPr>
          <a:xfrm flipH="1">
            <a:off x="0" y="66045"/>
            <a:ext cx="9144000" cy="430887"/>
          </a:xfrm>
          <a:prstGeom prst="rect">
            <a:avLst/>
          </a:prstGeom>
          <a:noFill/>
        </p:spPr>
        <p:txBody>
          <a:bodyPr wrap="square" rtlCol="0">
            <a:spAutoFit/>
          </a:bodyPr>
          <a:lstStyle/>
          <a:p>
            <a:pPr algn="ctr"/>
            <a:r>
              <a:rPr lang="en-US" sz="2200" b="1" smtClean="0"/>
              <a:t>LÝ DO CHỌN ĐỀ TÀI</a:t>
            </a:r>
            <a:endParaRPr lang="en-US" sz="2200" b="1" dirty="0"/>
          </a:p>
        </p:txBody>
      </p:sp>
      <p:sp>
        <p:nvSpPr>
          <p:cNvPr id="3" name="TextBox 2">
            <a:extLst>
              <a:ext uri="{FF2B5EF4-FFF2-40B4-BE49-F238E27FC236}">
                <a16:creationId xmlns:a16="http://schemas.microsoft.com/office/drawing/2014/main" id="{3503A122-97D0-92CB-2B9E-D8A294E53D72}"/>
              </a:ext>
            </a:extLst>
          </p:cNvPr>
          <p:cNvSpPr txBox="1"/>
          <p:nvPr/>
        </p:nvSpPr>
        <p:spPr>
          <a:xfrm>
            <a:off x="248260" y="699542"/>
            <a:ext cx="8284180" cy="1338828"/>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Blip>
                <a:blip r:embed="rId3"/>
              </a:buBlip>
              <a:tabLst>
                <a:tab pos="400050" algn="l"/>
              </a:tabLst>
            </a:pPr>
            <a:r>
              <a:rPr lang="en-US" smtClean="0"/>
              <a:t>Tạo ra ứng dụng giúp cửa hàng dễ dàng tiếp cận với khách hàng </a:t>
            </a:r>
          </a:p>
          <a:p>
            <a:pPr marL="342900" marR="0" lvl="0" indent="-342900" algn="just">
              <a:lnSpc>
                <a:spcPct val="150000"/>
              </a:lnSpc>
              <a:spcBef>
                <a:spcPts val="0"/>
              </a:spcBef>
              <a:spcAft>
                <a:spcPts val="0"/>
              </a:spcAft>
              <a:buFont typeface="Symbol" panose="05050102010706020507" pitchFamily="18" charset="2"/>
              <a:buBlip>
                <a:blip r:embed="rId3"/>
              </a:buBlip>
              <a:tabLst>
                <a:tab pos="400050" algn="l"/>
              </a:tabLst>
            </a:pPr>
            <a:r>
              <a:rPr lang="en-US" smtClean="0"/>
              <a:t>Giúp khách hàng dễ dàng đặt mua các sản phẩm cần thiết cho thú cưng </a:t>
            </a:r>
            <a:endParaRPr lang="en-US" smtClean="0"/>
          </a:p>
          <a:p>
            <a:pPr marL="342900" marR="0" lvl="0" indent="-342900" algn="just">
              <a:lnSpc>
                <a:spcPct val="150000"/>
              </a:lnSpc>
              <a:spcBef>
                <a:spcPts val="0"/>
              </a:spcBef>
              <a:spcAft>
                <a:spcPts val="0"/>
              </a:spcAft>
              <a:buFont typeface="Symbol" panose="05050102010706020507" pitchFamily="18" charset="2"/>
              <a:buBlip>
                <a:blip r:embed="rId3"/>
              </a:buBlip>
              <a:tabLst>
                <a:tab pos="400050" algn="l"/>
              </a:tabLst>
            </a:pPr>
            <a:r>
              <a:rPr lang="en-US" smtClean="0"/>
              <a:t>Giúp khách hàng dễ dàng đặt và theo dõi các lịch hẹn</a:t>
            </a:r>
            <a:endParaRPr lang="en-US"/>
          </a:p>
        </p:txBody>
      </p:sp>
      <p:sp>
        <p:nvSpPr>
          <p:cNvPr id="4" name="TextBox 3">
            <a:extLst>
              <a:ext uri="{FF2B5EF4-FFF2-40B4-BE49-F238E27FC236}">
                <a16:creationId xmlns:a16="http://schemas.microsoft.com/office/drawing/2014/main" id="{97BB62E2-1AC6-62E5-1D76-D8B682312E62}"/>
              </a:ext>
            </a:extLst>
          </p:cNvPr>
          <p:cNvSpPr txBox="1"/>
          <p:nvPr/>
        </p:nvSpPr>
        <p:spPr>
          <a:xfrm flipH="1">
            <a:off x="0" y="2500322"/>
            <a:ext cx="9138838" cy="430887"/>
          </a:xfrm>
          <a:prstGeom prst="rect">
            <a:avLst/>
          </a:prstGeom>
          <a:noFill/>
        </p:spPr>
        <p:txBody>
          <a:bodyPr wrap="square" rtlCol="0">
            <a:spAutoFit/>
          </a:bodyPr>
          <a:lstStyle/>
          <a:p>
            <a:pPr algn="ctr"/>
            <a:r>
              <a:rPr lang="en-US" sz="2200" b="1"/>
              <a:t>MỤC </a:t>
            </a:r>
            <a:r>
              <a:rPr lang="en-US" sz="2200" b="1" smtClean="0"/>
              <a:t>TIÊU</a:t>
            </a:r>
            <a:r>
              <a:rPr lang="en-US" sz="2200" b="1" smtClean="0"/>
              <a:t> </a:t>
            </a:r>
            <a:r>
              <a:rPr lang="en-US" sz="2200" b="1"/>
              <a:t>NGHIÊN CỨU</a:t>
            </a:r>
            <a:endParaRPr lang="en-US" sz="2200" b="1" dirty="0"/>
          </a:p>
        </p:txBody>
      </p:sp>
      <p:sp>
        <p:nvSpPr>
          <p:cNvPr id="7" name="TextBox 6">
            <a:extLst>
              <a:ext uri="{FF2B5EF4-FFF2-40B4-BE49-F238E27FC236}">
                <a16:creationId xmlns:a16="http://schemas.microsoft.com/office/drawing/2014/main" id="{3503A122-97D0-92CB-2B9E-D8A294E53D72}"/>
              </a:ext>
            </a:extLst>
          </p:cNvPr>
          <p:cNvSpPr txBox="1"/>
          <p:nvPr/>
        </p:nvSpPr>
        <p:spPr>
          <a:xfrm>
            <a:off x="248260" y="2961113"/>
            <a:ext cx="8284180" cy="2169825"/>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Blip>
                <a:blip r:embed="rId3"/>
              </a:buBlip>
              <a:tabLst>
                <a:tab pos="400050" algn="l"/>
              </a:tabLst>
            </a:pPr>
            <a:r>
              <a:rPr lang="en-US" smtClean="0"/>
              <a:t>Phát triển ứng dụng mobile </a:t>
            </a:r>
          </a:p>
          <a:p>
            <a:pPr marL="342900" marR="0" lvl="0" indent="-342900" algn="just">
              <a:lnSpc>
                <a:spcPct val="150000"/>
              </a:lnSpc>
              <a:spcBef>
                <a:spcPts val="0"/>
              </a:spcBef>
              <a:spcAft>
                <a:spcPts val="0"/>
              </a:spcAft>
              <a:buFont typeface="Symbol" panose="05050102010706020507" pitchFamily="18" charset="2"/>
              <a:buBlip>
                <a:blip r:embed="rId3"/>
              </a:buBlip>
              <a:tabLst>
                <a:tab pos="400050" algn="l"/>
              </a:tabLst>
            </a:pPr>
            <a:r>
              <a:rPr lang="en-US" smtClean="0"/>
              <a:t>Tích hợp các tính năng cơ bản</a:t>
            </a:r>
          </a:p>
          <a:p>
            <a:pPr marL="342900" marR="0" lvl="0" indent="-342900" algn="just">
              <a:lnSpc>
                <a:spcPct val="150000"/>
              </a:lnSpc>
              <a:spcBef>
                <a:spcPts val="0"/>
              </a:spcBef>
              <a:spcAft>
                <a:spcPts val="0"/>
              </a:spcAft>
              <a:buFont typeface="Symbol" panose="05050102010706020507" pitchFamily="18" charset="2"/>
              <a:buBlip>
                <a:blip r:embed="rId3"/>
              </a:buBlip>
              <a:tabLst>
                <a:tab pos="400050" algn="l"/>
              </a:tabLst>
            </a:pPr>
            <a:r>
              <a:rPr lang="en-US" smtClean="0"/>
              <a:t>Tiết kiệm thời gian cho khách hàng </a:t>
            </a:r>
          </a:p>
          <a:p>
            <a:pPr marL="342900" marR="0" lvl="0" indent="-342900" algn="just">
              <a:lnSpc>
                <a:spcPct val="150000"/>
              </a:lnSpc>
              <a:spcBef>
                <a:spcPts val="0"/>
              </a:spcBef>
              <a:spcAft>
                <a:spcPts val="0"/>
              </a:spcAft>
              <a:buFont typeface="Symbol" panose="05050102010706020507" pitchFamily="18" charset="2"/>
              <a:buBlip>
                <a:blip r:embed="rId3"/>
              </a:buBlip>
              <a:tabLst>
                <a:tab pos="400050" algn="l"/>
              </a:tabLst>
            </a:pPr>
            <a:r>
              <a:rPr lang="en-US" smtClean="0"/>
              <a:t>Dễ dàng tiếp cận và thu hút khách hàng qua ứng dụng di động </a:t>
            </a:r>
          </a:p>
          <a:p>
            <a:pPr marL="342900" marR="0" lvl="0" indent="-342900" algn="just">
              <a:lnSpc>
                <a:spcPct val="150000"/>
              </a:lnSpc>
              <a:spcBef>
                <a:spcPts val="0"/>
              </a:spcBef>
              <a:spcAft>
                <a:spcPts val="0"/>
              </a:spcAft>
              <a:buFont typeface="Symbol" panose="05050102010706020507" pitchFamily="18" charset="2"/>
              <a:buBlip>
                <a:blip r:embed="rId3"/>
              </a:buBlip>
              <a:tabLst>
                <a:tab pos="400050" algn="l"/>
              </a:tabLst>
            </a:pPr>
            <a:r>
              <a:rPr lang="en-US" smtClean="0"/>
              <a:t>Đáp ứng nhu cầu thị hiếu của khách hàng </a:t>
            </a:r>
            <a:endParaRPr lang="en-US"/>
          </a:p>
        </p:txBody>
      </p:sp>
    </p:spTree>
    <p:extLst>
      <p:ext uri="{BB962C8B-B14F-4D97-AF65-F5344CB8AC3E}">
        <p14:creationId xmlns:p14="http://schemas.microsoft.com/office/powerpoint/2010/main" val="2565486144"/>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10764" y="843558"/>
            <a:ext cx="8784976" cy="1728192"/>
          </a:xfrm>
        </p:spPr>
        <p:txBody>
          <a:bodyPr/>
          <a:lstStyle/>
          <a:p>
            <a:pPr marL="342900" indent="-342900" algn="l">
              <a:buAutoNum type="arabicPeriod"/>
            </a:pPr>
            <a:endParaRPr lang="en-US" sz="1800" b="1">
              <a:latin typeface="+mj-lt"/>
            </a:endParaRPr>
          </a:p>
          <a:p>
            <a:pPr algn="l"/>
            <a:endParaRPr lang="en-US" sz="1800" b="1">
              <a:latin typeface="+mj-lt"/>
            </a:endParaRPr>
          </a:p>
          <a:p>
            <a:pPr algn="just"/>
            <a:r>
              <a:rPr lang="en-US" sz="1800"/>
              <a:t>	</a:t>
            </a:r>
            <a:endParaRPr lang="fr-FR" sz="1800" dirty="0">
              <a:latin typeface="+mj-lt"/>
            </a:endParaRPr>
          </a:p>
          <a:p>
            <a:pPr algn="l"/>
            <a:endParaRPr lang="fr-FR" sz="1800" b="1" dirty="0">
              <a:latin typeface="+mj-lt"/>
            </a:endParaRPr>
          </a:p>
          <a:p>
            <a:pPr algn="l"/>
            <a:r>
              <a:rPr lang="fr-FR" sz="1800" b="1" dirty="0">
                <a:latin typeface="+mj-lt"/>
              </a:rPr>
              <a:t>    </a:t>
            </a:r>
            <a:endParaRPr lang="en-US" sz="1800" b="1" dirty="0">
              <a:latin typeface="+mj-lt"/>
            </a:endParaRPr>
          </a:p>
          <a:p>
            <a:pPr algn="l"/>
            <a:endParaRPr lang="en-US" sz="1800" b="1" dirty="0">
              <a:latin typeface="+mj-lt"/>
            </a:endParaRPr>
          </a:p>
          <a:p>
            <a:pPr algn="l"/>
            <a:endParaRPr lang="en-US" sz="1800" b="1" dirty="0">
              <a:latin typeface="+mj-lt"/>
            </a:endParaRPr>
          </a:p>
        </p:txBody>
      </p:sp>
      <p:sp>
        <p:nvSpPr>
          <p:cNvPr id="2" name="TextBox 1">
            <a:extLst>
              <a:ext uri="{FF2B5EF4-FFF2-40B4-BE49-F238E27FC236}">
                <a16:creationId xmlns:a16="http://schemas.microsoft.com/office/drawing/2014/main" id="{311D2EC4-9C44-BF1B-FE8C-875962FE41ED}"/>
              </a:ext>
            </a:extLst>
          </p:cNvPr>
          <p:cNvSpPr txBox="1"/>
          <p:nvPr/>
        </p:nvSpPr>
        <p:spPr>
          <a:xfrm flipH="1">
            <a:off x="0" y="66045"/>
            <a:ext cx="9144000" cy="430887"/>
          </a:xfrm>
          <a:prstGeom prst="rect">
            <a:avLst/>
          </a:prstGeom>
          <a:noFill/>
        </p:spPr>
        <p:txBody>
          <a:bodyPr wrap="square" rtlCol="0">
            <a:spAutoFit/>
          </a:bodyPr>
          <a:lstStyle/>
          <a:p>
            <a:pPr algn="ctr"/>
            <a:r>
              <a:rPr lang="en-US" sz="2200" b="1" smtClean="0"/>
              <a:t>ĐỐI TƯỢNG NGHIÊN CỨU</a:t>
            </a:r>
            <a:endParaRPr lang="en-US" sz="2200" b="1" dirty="0"/>
          </a:p>
        </p:txBody>
      </p:sp>
      <p:sp>
        <p:nvSpPr>
          <p:cNvPr id="3" name="TextBox 2">
            <a:extLst>
              <a:ext uri="{FF2B5EF4-FFF2-40B4-BE49-F238E27FC236}">
                <a16:creationId xmlns:a16="http://schemas.microsoft.com/office/drawing/2014/main" id="{3503A122-97D0-92CB-2B9E-D8A294E53D72}"/>
              </a:ext>
            </a:extLst>
          </p:cNvPr>
          <p:cNvSpPr txBox="1"/>
          <p:nvPr/>
        </p:nvSpPr>
        <p:spPr>
          <a:xfrm>
            <a:off x="248260" y="699542"/>
            <a:ext cx="8284180" cy="1754326"/>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Blip>
                <a:blip r:embed="rId3"/>
              </a:buBlip>
              <a:tabLst>
                <a:tab pos="400050" algn="l"/>
              </a:tabLst>
            </a:pPr>
            <a:r>
              <a:rPr lang="en-US" smtClean="0"/>
              <a:t>Khách hàng tiềm năng: là những người quan tâm đến sức khỏe và các dịch vụ liên quan đến thú cưng </a:t>
            </a:r>
          </a:p>
          <a:p>
            <a:pPr marL="342900" marR="0" lvl="0" indent="-342900" algn="just">
              <a:lnSpc>
                <a:spcPct val="150000"/>
              </a:lnSpc>
              <a:spcBef>
                <a:spcPts val="0"/>
              </a:spcBef>
              <a:spcAft>
                <a:spcPts val="0"/>
              </a:spcAft>
              <a:buFont typeface="Symbol" panose="05050102010706020507" pitchFamily="18" charset="2"/>
              <a:buBlip>
                <a:blip r:embed="rId3"/>
              </a:buBlip>
              <a:tabLst>
                <a:tab pos="400050" algn="l"/>
              </a:tabLst>
            </a:pPr>
            <a:r>
              <a:rPr lang="en-US" smtClean="0"/>
              <a:t>Khách hàng: là những người đang sử dụng và trải nghiệm ứng dụng để mua sắm, đặt lịch hẹn </a:t>
            </a:r>
            <a:endParaRPr lang="en-US"/>
          </a:p>
        </p:txBody>
      </p:sp>
      <p:sp>
        <p:nvSpPr>
          <p:cNvPr id="4" name="TextBox 3">
            <a:extLst>
              <a:ext uri="{FF2B5EF4-FFF2-40B4-BE49-F238E27FC236}">
                <a16:creationId xmlns:a16="http://schemas.microsoft.com/office/drawing/2014/main" id="{97BB62E2-1AC6-62E5-1D76-D8B682312E62}"/>
              </a:ext>
            </a:extLst>
          </p:cNvPr>
          <p:cNvSpPr txBox="1"/>
          <p:nvPr/>
        </p:nvSpPr>
        <p:spPr>
          <a:xfrm flipH="1">
            <a:off x="0" y="2500322"/>
            <a:ext cx="9138838" cy="430887"/>
          </a:xfrm>
          <a:prstGeom prst="rect">
            <a:avLst/>
          </a:prstGeom>
          <a:noFill/>
        </p:spPr>
        <p:txBody>
          <a:bodyPr wrap="square" rtlCol="0">
            <a:spAutoFit/>
          </a:bodyPr>
          <a:lstStyle/>
          <a:p>
            <a:pPr algn="ctr"/>
            <a:r>
              <a:rPr lang="en-US" sz="2200" b="1" smtClean="0"/>
              <a:t>PHẠM VI NGHIÊN CỨU</a:t>
            </a:r>
            <a:endParaRPr lang="en-US" sz="2200" b="1" dirty="0"/>
          </a:p>
        </p:txBody>
      </p:sp>
      <p:sp>
        <p:nvSpPr>
          <p:cNvPr id="7" name="TextBox 6">
            <a:extLst>
              <a:ext uri="{FF2B5EF4-FFF2-40B4-BE49-F238E27FC236}">
                <a16:creationId xmlns:a16="http://schemas.microsoft.com/office/drawing/2014/main" id="{3503A122-97D0-92CB-2B9E-D8A294E53D72}"/>
              </a:ext>
            </a:extLst>
          </p:cNvPr>
          <p:cNvSpPr txBox="1"/>
          <p:nvPr/>
        </p:nvSpPr>
        <p:spPr>
          <a:xfrm>
            <a:off x="248260" y="2961113"/>
            <a:ext cx="8428196" cy="2169825"/>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Blip>
                <a:blip r:embed="rId3"/>
              </a:buBlip>
              <a:tabLst>
                <a:tab pos="400050" algn="l"/>
              </a:tabLst>
            </a:pPr>
            <a:r>
              <a:rPr lang="en-US" smtClean="0"/>
              <a:t>Phạm vi địa lý: Cho các mô hình kinh doanh vừa và nhỏ  </a:t>
            </a:r>
          </a:p>
          <a:p>
            <a:pPr marL="342900" marR="0" lvl="0" indent="-342900" algn="just">
              <a:lnSpc>
                <a:spcPct val="150000"/>
              </a:lnSpc>
              <a:spcBef>
                <a:spcPts val="0"/>
              </a:spcBef>
              <a:spcAft>
                <a:spcPts val="0"/>
              </a:spcAft>
              <a:buFont typeface="Symbol" panose="05050102010706020507" pitchFamily="18" charset="2"/>
              <a:buBlip>
                <a:blip r:embed="rId3"/>
              </a:buBlip>
              <a:tabLst>
                <a:tab pos="400050" algn="l"/>
              </a:tabLst>
            </a:pPr>
            <a:r>
              <a:rPr lang="en-US" smtClean="0"/>
              <a:t>Phạm vi chức năng: Tập trung nghiên cứu và phát triển các chức năng nhằm phục vụ trải nghiệm của khách hàng </a:t>
            </a:r>
          </a:p>
          <a:p>
            <a:pPr marL="342900" marR="0" lvl="0" indent="-342900" algn="just">
              <a:lnSpc>
                <a:spcPct val="150000"/>
              </a:lnSpc>
              <a:spcBef>
                <a:spcPts val="0"/>
              </a:spcBef>
              <a:spcAft>
                <a:spcPts val="0"/>
              </a:spcAft>
              <a:buFont typeface="Symbol" panose="05050102010706020507" pitchFamily="18" charset="2"/>
              <a:buBlip>
                <a:blip r:embed="rId3"/>
              </a:buBlip>
              <a:tabLst>
                <a:tab pos="400050" algn="l"/>
              </a:tabLst>
            </a:pPr>
            <a:r>
              <a:rPr lang="en-US" smtClean="0"/>
              <a:t>Phạm vi kỹ thuật: Nghiên cứu và triển khai các công nghệ kỹ thuật hiện đại    đáp ứng nhu cầu cơ bản của khách hàng</a:t>
            </a:r>
            <a:endParaRPr lang="en-US"/>
          </a:p>
        </p:txBody>
      </p:sp>
    </p:spTree>
    <p:extLst>
      <p:ext uri="{BB962C8B-B14F-4D97-AF65-F5344CB8AC3E}">
        <p14:creationId xmlns:p14="http://schemas.microsoft.com/office/powerpoint/2010/main" val="1392049706"/>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59832" y="2283718"/>
            <a:ext cx="5868144" cy="473576"/>
          </a:xfrm>
        </p:spPr>
        <p:txBody>
          <a:bodyPr/>
          <a:lstStyle/>
          <a:p>
            <a:pPr algn="ctr"/>
            <a:r>
              <a:rPr lang="en-US" altLang="ko-KR" smtClean="0">
                <a:solidFill>
                  <a:schemeClr val="tx1">
                    <a:lumMod val="75000"/>
                    <a:lumOff val="25000"/>
                  </a:schemeClr>
                </a:solidFill>
              </a:rPr>
              <a:t>PHƯƠNG PHÁP THỰC HIỆN</a:t>
            </a: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val="30212538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10764" y="843558"/>
            <a:ext cx="8784976" cy="1728192"/>
          </a:xfrm>
        </p:spPr>
        <p:txBody>
          <a:bodyPr/>
          <a:lstStyle/>
          <a:p>
            <a:pPr marL="342900" indent="-342900" algn="l">
              <a:buAutoNum type="arabicPeriod"/>
            </a:pPr>
            <a:endParaRPr lang="en-US" sz="1800" b="1">
              <a:latin typeface="+mj-lt"/>
            </a:endParaRPr>
          </a:p>
          <a:p>
            <a:pPr algn="l"/>
            <a:endParaRPr lang="en-US" sz="1800" b="1">
              <a:latin typeface="+mj-lt"/>
            </a:endParaRPr>
          </a:p>
          <a:p>
            <a:pPr algn="just"/>
            <a:r>
              <a:rPr lang="en-US" sz="1800"/>
              <a:t>	</a:t>
            </a:r>
            <a:endParaRPr lang="fr-FR" sz="1800" dirty="0">
              <a:latin typeface="+mj-lt"/>
            </a:endParaRPr>
          </a:p>
          <a:p>
            <a:pPr algn="l"/>
            <a:endParaRPr lang="fr-FR" sz="1800" b="1" dirty="0">
              <a:latin typeface="+mj-lt"/>
            </a:endParaRPr>
          </a:p>
          <a:p>
            <a:pPr algn="l"/>
            <a:r>
              <a:rPr lang="fr-FR" sz="1800" b="1" dirty="0">
                <a:latin typeface="+mj-lt"/>
              </a:rPr>
              <a:t>    </a:t>
            </a:r>
            <a:endParaRPr lang="en-US" sz="1800" b="1" dirty="0">
              <a:latin typeface="+mj-lt"/>
            </a:endParaRPr>
          </a:p>
          <a:p>
            <a:pPr algn="l"/>
            <a:endParaRPr lang="en-US" sz="1800" b="1" dirty="0">
              <a:latin typeface="+mj-lt"/>
            </a:endParaRPr>
          </a:p>
          <a:p>
            <a:pPr algn="l"/>
            <a:endParaRPr lang="en-US" sz="1800" b="1" dirty="0">
              <a:latin typeface="+mj-lt"/>
            </a:endParaRPr>
          </a:p>
        </p:txBody>
      </p:sp>
      <p:sp>
        <p:nvSpPr>
          <p:cNvPr id="2" name="TextBox 1">
            <a:extLst>
              <a:ext uri="{FF2B5EF4-FFF2-40B4-BE49-F238E27FC236}">
                <a16:creationId xmlns:a16="http://schemas.microsoft.com/office/drawing/2014/main" id="{311D2EC4-9C44-BF1B-FE8C-875962FE41ED}"/>
              </a:ext>
            </a:extLst>
          </p:cNvPr>
          <p:cNvSpPr txBox="1"/>
          <p:nvPr/>
        </p:nvSpPr>
        <p:spPr>
          <a:xfrm flipH="1">
            <a:off x="1438022" y="153791"/>
            <a:ext cx="6267956" cy="430887"/>
          </a:xfrm>
          <a:prstGeom prst="rect">
            <a:avLst/>
          </a:prstGeom>
          <a:noFill/>
        </p:spPr>
        <p:txBody>
          <a:bodyPr wrap="square" rtlCol="0">
            <a:spAutoFit/>
          </a:bodyPr>
          <a:lstStyle/>
          <a:p>
            <a:pPr algn="ctr"/>
            <a:r>
              <a:rPr lang="en-US" sz="2200" b="1" smtClean="0"/>
              <a:t>KỸ THUẬT</a:t>
            </a:r>
            <a:endParaRPr lang="en-US" sz="2200" b="1" dirty="0"/>
          </a:p>
        </p:txBody>
      </p:sp>
      <p:sp>
        <p:nvSpPr>
          <p:cNvPr id="3" name="TextBox 2">
            <a:extLst>
              <a:ext uri="{FF2B5EF4-FFF2-40B4-BE49-F238E27FC236}">
                <a16:creationId xmlns:a16="http://schemas.microsoft.com/office/drawing/2014/main" id="{3503A122-97D0-92CB-2B9E-D8A294E53D72}"/>
              </a:ext>
            </a:extLst>
          </p:cNvPr>
          <p:cNvSpPr txBox="1"/>
          <p:nvPr/>
        </p:nvSpPr>
        <p:spPr>
          <a:xfrm>
            <a:off x="179512" y="596916"/>
            <a:ext cx="8647480" cy="5144998"/>
          </a:xfrm>
          <a:prstGeom prst="rect">
            <a:avLst/>
          </a:prstGeom>
          <a:noFill/>
        </p:spPr>
        <p:txBody>
          <a:bodyPr wrap="square" rtlCol="0">
            <a:spAutoFit/>
          </a:bodyPr>
          <a:lstStyle/>
          <a:p>
            <a:pPr marL="0" marR="0" indent="457200" algn="just">
              <a:lnSpc>
                <a:spcPct val="150000"/>
              </a:lnSpc>
              <a:spcBef>
                <a:spcPts val="0"/>
              </a:spcBef>
              <a:spcAft>
                <a:spcPts val="800"/>
              </a:spcAft>
            </a:pPr>
            <a:r>
              <a:rPr lang="en-US" sz="1800" smtClean="0">
                <a:effectLst/>
                <a:latin typeface="+mj-lt"/>
                <a:ea typeface="Calibri" panose="020F0502020204030204" pitchFamily="34" charset="0"/>
                <a:cs typeface="Times New Roman" panose="02020603050405020304" pitchFamily="18" charset="0"/>
              </a:rPr>
              <a:t>Yêu cầu hệ thống hoàn chỉnh, có thể đáp ứng các yêu cầu của khách hàng về giao diện và các tính năng của phần mềm. Trên phần mềm phải có đủ các tiện ích như : đăng ký, đăng nhập, thông tin sản phẩm, cập nhật sản phẩm mới,… Hệ         thống gúp cập nhật và quản lý các đơn hàng nhập và xuất, ngoài ra hệ thồng còn  có chức năng in ra các hóa đơn về đơn hàng   ( Nhập – Xuất hàng hóa, Thống kê   số lượng hàng hóa tồn ). Các công cụ sử dụng trong hệ thống bao gồm: </a:t>
            </a:r>
          </a:p>
          <a:p>
            <a:pPr marL="342900" marR="0" lvl="0" indent="-342900" algn="just">
              <a:lnSpc>
                <a:spcPct val="150000"/>
              </a:lnSpc>
              <a:spcBef>
                <a:spcPts val="0"/>
              </a:spcBef>
              <a:spcAft>
                <a:spcPts val="0"/>
              </a:spcAft>
              <a:buFont typeface="Symbol" panose="05050102010706020507" pitchFamily="18" charset="2"/>
              <a:buBlip>
                <a:blip r:embed="rId3"/>
              </a:buBlip>
            </a:pPr>
            <a:r>
              <a:rPr lang="en-US" smtClean="0">
                <a:solidFill>
                  <a:srgbClr val="000000"/>
                </a:solidFill>
                <a:effectLst/>
                <a:latin typeface="+mj-lt"/>
                <a:ea typeface="NSimSun" panose="02010609030101010101" pitchFamily="49" charset="-122"/>
                <a:cs typeface="Times New Roman" panose="02020603050405020304" pitchFamily="18" charset="0"/>
              </a:rPr>
              <a:t>Sử </a:t>
            </a:r>
            <a:r>
              <a:rPr lang="en-US">
                <a:solidFill>
                  <a:srgbClr val="000000"/>
                </a:solidFill>
                <a:effectLst/>
                <a:latin typeface="+mj-lt"/>
                <a:ea typeface="NSimSun" panose="02010609030101010101" pitchFamily="49" charset="-122"/>
                <a:cs typeface="Times New Roman" panose="02020603050405020304" pitchFamily="18" charset="0"/>
              </a:rPr>
              <a:t>dụng công nghệ : Visual Studio</a:t>
            </a:r>
            <a:endParaRPr lang="en-US">
              <a:effectLst/>
              <a:latin typeface="+mj-lt"/>
              <a:ea typeface="NSimSun" panose="02010609030101010101" pitchFamily="49" charset="-122"/>
              <a:cs typeface="Lucida Sans" panose="020B0602030504090204"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a:solidFill>
                  <a:srgbClr val="000000"/>
                </a:solidFill>
                <a:effectLst/>
                <a:latin typeface="+mj-lt"/>
                <a:ea typeface="NSimSun" panose="02010609030101010101" pitchFamily="49" charset="-122"/>
                <a:cs typeface="Times New Roman" panose="02020603050405020304" pitchFamily="18" charset="0"/>
              </a:rPr>
              <a:t>Ngôn ngữ lập trình : C# - WindowForm</a:t>
            </a:r>
            <a:endParaRPr lang="en-US">
              <a:effectLst/>
              <a:latin typeface="+mj-lt"/>
              <a:ea typeface="NSimSun" panose="02010609030101010101" pitchFamily="49" charset="-122"/>
              <a:cs typeface="Lucida Sans" panose="020B0602030504090204"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a:solidFill>
                  <a:srgbClr val="000000"/>
                </a:solidFill>
                <a:effectLst/>
                <a:latin typeface="+mj-lt"/>
                <a:ea typeface="NSimSun" panose="02010609030101010101" pitchFamily="49" charset="-122"/>
                <a:cs typeface="Times New Roman" panose="02020603050405020304" pitchFamily="18" charset="0"/>
              </a:rPr>
              <a:t>Cơ sở dữ liệu : SQL Server</a:t>
            </a:r>
            <a:endParaRPr lang="en-US">
              <a:effectLst/>
              <a:latin typeface="+mj-lt"/>
              <a:ea typeface="NSimSun" panose="02010609030101010101" pitchFamily="49" charset="-122"/>
              <a:cs typeface="Lucida Sans" panose="020B0602030504090204"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a:solidFill>
                  <a:srgbClr val="000000"/>
                </a:solidFill>
                <a:effectLst/>
                <a:latin typeface="+mj-lt"/>
                <a:ea typeface="NSimSun" panose="02010609030101010101" pitchFamily="49" charset="-122"/>
                <a:cs typeface="Times New Roman" panose="02020603050405020304" pitchFamily="18" charset="0"/>
              </a:rPr>
              <a:t>Công cụ thiết kế : UML</a:t>
            </a:r>
            <a:endParaRPr lang="en-US">
              <a:effectLst/>
              <a:latin typeface="+mj-lt"/>
              <a:ea typeface="NSimSun" panose="02010609030101010101" pitchFamily="49" charset="-122"/>
              <a:cs typeface="Lucida Sans" panose="020B0602030504090204" pitchFamily="34" charset="0"/>
            </a:endParaRPr>
          </a:p>
          <a:p>
            <a:pPr marL="0" marR="0" indent="457200" algn="just">
              <a:lnSpc>
                <a:spcPct val="150000"/>
              </a:lnSpc>
              <a:spcBef>
                <a:spcPts val="0"/>
              </a:spcBef>
              <a:spcAft>
                <a:spcPts val="800"/>
              </a:spcAft>
            </a:pPr>
            <a:endParaRPr lang="en-US" sz="1800">
              <a:effectLst/>
              <a:latin typeface="+mj-lt"/>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16545139"/>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10764" y="843558"/>
            <a:ext cx="8784976" cy="1728192"/>
          </a:xfrm>
        </p:spPr>
        <p:txBody>
          <a:bodyPr/>
          <a:lstStyle/>
          <a:p>
            <a:pPr marL="342900" indent="-342900" algn="l">
              <a:buAutoNum type="arabicPeriod"/>
            </a:pPr>
            <a:endParaRPr lang="en-US" sz="1800" b="1">
              <a:latin typeface="+mj-lt"/>
            </a:endParaRPr>
          </a:p>
          <a:p>
            <a:pPr algn="l"/>
            <a:endParaRPr lang="en-US" sz="1800" b="1">
              <a:latin typeface="+mj-lt"/>
            </a:endParaRPr>
          </a:p>
          <a:p>
            <a:pPr algn="just"/>
            <a:r>
              <a:rPr lang="en-US" sz="1800"/>
              <a:t>	</a:t>
            </a:r>
            <a:endParaRPr lang="fr-FR" sz="1800" dirty="0">
              <a:latin typeface="+mj-lt"/>
            </a:endParaRPr>
          </a:p>
          <a:p>
            <a:pPr algn="l"/>
            <a:endParaRPr lang="fr-FR" sz="1800" b="1" dirty="0">
              <a:latin typeface="+mj-lt"/>
            </a:endParaRPr>
          </a:p>
          <a:p>
            <a:pPr algn="l"/>
            <a:r>
              <a:rPr lang="fr-FR" sz="1800" b="1" dirty="0">
                <a:latin typeface="+mj-lt"/>
              </a:rPr>
              <a:t>    </a:t>
            </a:r>
            <a:endParaRPr lang="en-US" sz="1800" b="1" dirty="0">
              <a:latin typeface="+mj-lt"/>
            </a:endParaRPr>
          </a:p>
          <a:p>
            <a:pPr algn="l"/>
            <a:endParaRPr lang="en-US" sz="1800" b="1" dirty="0">
              <a:latin typeface="+mj-lt"/>
            </a:endParaRPr>
          </a:p>
          <a:p>
            <a:pPr algn="l"/>
            <a:endParaRPr lang="en-US" sz="1800" b="1" dirty="0">
              <a:latin typeface="+mj-lt"/>
            </a:endParaRPr>
          </a:p>
        </p:txBody>
      </p:sp>
      <p:sp>
        <p:nvSpPr>
          <p:cNvPr id="2" name="TextBox 1">
            <a:extLst>
              <a:ext uri="{FF2B5EF4-FFF2-40B4-BE49-F238E27FC236}">
                <a16:creationId xmlns:a16="http://schemas.microsoft.com/office/drawing/2014/main" id="{311D2EC4-9C44-BF1B-FE8C-875962FE41ED}"/>
              </a:ext>
            </a:extLst>
          </p:cNvPr>
          <p:cNvSpPr txBox="1"/>
          <p:nvPr/>
        </p:nvSpPr>
        <p:spPr>
          <a:xfrm flipH="1">
            <a:off x="1438022" y="153791"/>
            <a:ext cx="6267956" cy="430887"/>
          </a:xfrm>
          <a:prstGeom prst="rect">
            <a:avLst/>
          </a:prstGeom>
          <a:noFill/>
        </p:spPr>
        <p:txBody>
          <a:bodyPr wrap="square" rtlCol="0">
            <a:spAutoFit/>
          </a:bodyPr>
          <a:lstStyle/>
          <a:p>
            <a:pPr algn="ctr"/>
            <a:r>
              <a:rPr lang="en-US" sz="2200" b="1" smtClean="0"/>
              <a:t>CHỨC NĂNG </a:t>
            </a:r>
            <a:endParaRPr lang="en-US" sz="2200" b="1" dirty="0"/>
          </a:p>
        </p:txBody>
      </p:sp>
      <p:sp>
        <p:nvSpPr>
          <p:cNvPr id="3" name="TextBox 2">
            <a:extLst>
              <a:ext uri="{FF2B5EF4-FFF2-40B4-BE49-F238E27FC236}">
                <a16:creationId xmlns:a16="http://schemas.microsoft.com/office/drawing/2014/main" id="{3503A122-97D0-92CB-2B9E-D8A294E53D72}"/>
              </a:ext>
            </a:extLst>
          </p:cNvPr>
          <p:cNvSpPr txBox="1"/>
          <p:nvPr/>
        </p:nvSpPr>
        <p:spPr>
          <a:xfrm>
            <a:off x="179512" y="596916"/>
            <a:ext cx="8647480" cy="5144998"/>
          </a:xfrm>
          <a:prstGeom prst="rect">
            <a:avLst/>
          </a:prstGeom>
          <a:noFill/>
        </p:spPr>
        <p:txBody>
          <a:bodyPr wrap="square" rtlCol="0">
            <a:spAutoFit/>
          </a:bodyPr>
          <a:lstStyle/>
          <a:p>
            <a:pPr marL="0" marR="0" indent="457200" algn="just">
              <a:lnSpc>
                <a:spcPct val="150000"/>
              </a:lnSpc>
              <a:spcBef>
                <a:spcPts val="0"/>
              </a:spcBef>
              <a:spcAft>
                <a:spcPts val="800"/>
              </a:spcAft>
            </a:pPr>
            <a:r>
              <a:rPr lang="en-US" sz="1800" smtClean="0">
                <a:effectLst/>
                <a:latin typeface="+mj-lt"/>
                <a:ea typeface="Calibri" panose="020F0502020204030204" pitchFamily="34" charset="0"/>
                <a:cs typeface="Times New Roman" panose="02020603050405020304" pitchFamily="18" charset="0"/>
              </a:rPr>
              <a:t>Yêu cầu hệ thống hoàn chỉnh, có thể đáp ứng các yêu cầu của khách hàng về giao diện và các tính năng của phần mềm. Trên phần mềm phải có đủ các tiện ích như : đăng ký, đăng nhập, thông tin sản phẩm, cập nhật sản phẩm mới,… Hệ         thống gúp cập nhật và quản lý các đơn hàng nhập và xuất, ngoài ra hệ thồng còn  có chức năng in ra các hóa đơn về đơn hàng   ( Nhập – Xuất hàng hóa, Thống kê   số lượng hàng hóa tồn ). Các công cụ sử dụng trong hệ thống bao gồm: </a:t>
            </a:r>
          </a:p>
          <a:p>
            <a:pPr marL="342900" marR="0" lvl="0" indent="-342900" algn="just">
              <a:lnSpc>
                <a:spcPct val="150000"/>
              </a:lnSpc>
              <a:spcBef>
                <a:spcPts val="0"/>
              </a:spcBef>
              <a:spcAft>
                <a:spcPts val="0"/>
              </a:spcAft>
              <a:buFont typeface="Symbol" panose="05050102010706020507" pitchFamily="18" charset="2"/>
              <a:buBlip>
                <a:blip r:embed="rId3"/>
              </a:buBlip>
            </a:pPr>
            <a:r>
              <a:rPr lang="en-US" smtClean="0">
                <a:solidFill>
                  <a:srgbClr val="000000"/>
                </a:solidFill>
                <a:effectLst/>
                <a:latin typeface="+mj-lt"/>
                <a:ea typeface="NSimSun" panose="02010609030101010101" pitchFamily="49" charset="-122"/>
                <a:cs typeface="Times New Roman" panose="02020603050405020304" pitchFamily="18" charset="0"/>
              </a:rPr>
              <a:t>Sử </a:t>
            </a:r>
            <a:r>
              <a:rPr lang="en-US">
                <a:solidFill>
                  <a:srgbClr val="000000"/>
                </a:solidFill>
                <a:effectLst/>
                <a:latin typeface="+mj-lt"/>
                <a:ea typeface="NSimSun" panose="02010609030101010101" pitchFamily="49" charset="-122"/>
                <a:cs typeface="Times New Roman" panose="02020603050405020304" pitchFamily="18" charset="0"/>
              </a:rPr>
              <a:t>dụng công nghệ : Visual Studio</a:t>
            </a:r>
            <a:endParaRPr lang="en-US">
              <a:effectLst/>
              <a:latin typeface="+mj-lt"/>
              <a:ea typeface="NSimSun" panose="02010609030101010101" pitchFamily="49" charset="-122"/>
              <a:cs typeface="Lucida Sans" panose="020B0602030504090204"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a:solidFill>
                  <a:srgbClr val="000000"/>
                </a:solidFill>
                <a:effectLst/>
                <a:latin typeface="+mj-lt"/>
                <a:ea typeface="NSimSun" panose="02010609030101010101" pitchFamily="49" charset="-122"/>
                <a:cs typeface="Times New Roman" panose="02020603050405020304" pitchFamily="18" charset="0"/>
              </a:rPr>
              <a:t>Ngôn ngữ lập trình : C# - WindowForm</a:t>
            </a:r>
            <a:endParaRPr lang="en-US">
              <a:effectLst/>
              <a:latin typeface="+mj-lt"/>
              <a:ea typeface="NSimSun" panose="02010609030101010101" pitchFamily="49" charset="-122"/>
              <a:cs typeface="Lucida Sans" panose="020B0602030504090204"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a:solidFill>
                  <a:srgbClr val="000000"/>
                </a:solidFill>
                <a:effectLst/>
                <a:latin typeface="+mj-lt"/>
                <a:ea typeface="NSimSun" panose="02010609030101010101" pitchFamily="49" charset="-122"/>
                <a:cs typeface="Times New Roman" panose="02020603050405020304" pitchFamily="18" charset="0"/>
              </a:rPr>
              <a:t>Cơ sở dữ liệu : SQL Server</a:t>
            </a:r>
            <a:endParaRPr lang="en-US">
              <a:effectLst/>
              <a:latin typeface="+mj-lt"/>
              <a:ea typeface="NSimSun" panose="02010609030101010101" pitchFamily="49" charset="-122"/>
              <a:cs typeface="Lucida Sans" panose="020B0602030504090204"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a:solidFill>
                  <a:srgbClr val="000000"/>
                </a:solidFill>
                <a:effectLst/>
                <a:latin typeface="+mj-lt"/>
                <a:ea typeface="NSimSun" panose="02010609030101010101" pitchFamily="49" charset="-122"/>
                <a:cs typeface="Times New Roman" panose="02020603050405020304" pitchFamily="18" charset="0"/>
              </a:rPr>
              <a:t>Công cụ thiết kế : UML</a:t>
            </a:r>
            <a:endParaRPr lang="en-US">
              <a:effectLst/>
              <a:latin typeface="+mj-lt"/>
              <a:ea typeface="NSimSun" panose="02010609030101010101" pitchFamily="49" charset="-122"/>
              <a:cs typeface="Lucida Sans" panose="020B0602030504090204" pitchFamily="34" charset="0"/>
            </a:endParaRPr>
          </a:p>
          <a:p>
            <a:pPr marL="0" marR="0" indent="457200" algn="just">
              <a:lnSpc>
                <a:spcPct val="150000"/>
              </a:lnSpc>
              <a:spcBef>
                <a:spcPts val="0"/>
              </a:spcBef>
              <a:spcAft>
                <a:spcPts val="800"/>
              </a:spcAft>
            </a:pPr>
            <a:endParaRPr lang="en-US" sz="1800">
              <a:effectLst/>
              <a:latin typeface="+mj-lt"/>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125602238"/>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79512" y="2715766"/>
            <a:ext cx="8784976" cy="2074818"/>
          </a:xfrm>
        </p:spPr>
        <p:txBody>
          <a:bodyPr/>
          <a:lstStyle/>
          <a:p>
            <a:pPr algn="l">
              <a:lnSpc>
                <a:spcPct val="150000"/>
              </a:lnSpc>
            </a:pPr>
            <a:r>
              <a:rPr lang="en-US" sz="1800" b="1">
                <a:solidFill>
                  <a:srgbClr val="FF0000"/>
                </a:solidFill>
                <a:latin typeface="+mj-lt"/>
              </a:rPr>
              <a:t>Chức năng chung</a:t>
            </a:r>
          </a:p>
          <a:p>
            <a:pPr marL="1028700" lvl="1">
              <a:lnSpc>
                <a:spcPct val="150000"/>
              </a:lnSpc>
              <a:buFont typeface="Wingdings" panose="05000000000000000000" pitchFamily="2" charset="2"/>
              <a:buChar char="q"/>
            </a:pPr>
            <a:r>
              <a:rPr lang="en-US" sz="1800" b="1">
                <a:latin typeface="+mj-lt"/>
              </a:rPr>
              <a:t> Đăng nhập</a:t>
            </a:r>
          </a:p>
          <a:p>
            <a:pPr marL="1028700" lvl="1">
              <a:lnSpc>
                <a:spcPct val="150000"/>
              </a:lnSpc>
              <a:buFont typeface="Wingdings" panose="05000000000000000000" pitchFamily="2" charset="2"/>
              <a:buChar char="q"/>
            </a:pPr>
            <a:r>
              <a:rPr lang="en-US" sz="1800" b="1">
                <a:latin typeface="+mj-lt"/>
              </a:rPr>
              <a:t>Đăng xuất</a:t>
            </a:r>
          </a:p>
          <a:p>
            <a:pPr marL="1028700" lvl="1">
              <a:lnSpc>
                <a:spcPct val="150000"/>
              </a:lnSpc>
              <a:buFont typeface="Wingdings" panose="05000000000000000000" pitchFamily="2" charset="2"/>
              <a:buChar char="q"/>
            </a:pPr>
            <a:r>
              <a:rPr lang="en-US" sz="1800" b="1">
                <a:latin typeface="+mj-lt"/>
              </a:rPr>
              <a:t>Đổi mật khẩu</a:t>
            </a:r>
          </a:p>
          <a:p>
            <a:pPr marL="1028700" lvl="1">
              <a:lnSpc>
                <a:spcPct val="150000"/>
              </a:lnSpc>
              <a:buFont typeface="Wingdings" panose="05000000000000000000" pitchFamily="2" charset="2"/>
              <a:buChar char="q"/>
            </a:pPr>
            <a:r>
              <a:rPr lang="en-US" sz="1800" b="1">
                <a:latin typeface="+mj-lt"/>
              </a:rPr>
              <a:t>Xem thông tin cá nhân</a:t>
            </a:r>
          </a:p>
          <a:p>
            <a:pPr marL="1028700" lvl="1">
              <a:lnSpc>
                <a:spcPct val="150000"/>
              </a:lnSpc>
              <a:buFont typeface="Wingdings" panose="05000000000000000000" pitchFamily="2" charset="2"/>
              <a:buChar char="q"/>
            </a:pPr>
            <a:r>
              <a:rPr lang="en-US" sz="1800" b="1">
                <a:latin typeface="+mj-lt"/>
              </a:rPr>
              <a:t>Nhập kho – Xuất kho</a:t>
            </a:r>
          </a:p>
          <a:p>
            <a:pPr marL="1028700" lvl="1">
              <a:lnSpc>
                <a:spcPct val="150000"/>
              </a:lnSpc>
              <a:buFont typeface="Wingdings" panose="05000000000000000000" pitchFamily="2" charset="2"/>
              <a:buChar char="q"/>
            </a:pPr>
            <a:r>
              <a:rPr lang="en-US" sz="1800" b="1">
                <a:latin typeface="+mj-lt"/>
              </a:rPr>
              <a:t>Quản lý – Thống kê tồn kho</a:t>
            </a:r>
          </a:p>
          <a:p>
            <a:pPr marL="1028700" lvl="1">
              <a:lnSpc>
                <a:spcPct val="150000"/>
              </a:lnSpc>
              <a:buFont typeface="Wingdings" panose="05000000000000000000" pitchFamily="2" charset="2"/>
              <a:buChar char="q"/>
            </a:pPr>
            <a:r>
              <a:rPr lang="en-US" sz="1800" b="1">
                <a:latin typeface="+mj-lt"/>
              </a:rPr>
              <a:t>In phiếu báo cáo</a:t>
            </a:r>
            <a:endParaRPr lang="en-US" sz="3200" b="1">
              <a:latin typeface="+mj-lt"/>
            </a:endParaRPr>
          </a:p>
          <a:p>
            <a:pPr algn="just">
              <a:lnSpc>
                <a:spcPct val="150000"/>
              </a:lnSpc>
            </a:pPr>
            <a:r>
              <a:rPr lang="en-US" sz="1800"/>
              <a:t>	</a:t>
            </a:r>
            <a:endParaRPr lang="fr-FR" sz="1800" dirty="0">
              <a:latin typeface="+mj-lt"/>
            </a:endParaRPr>
          </a:p>
          <a:p>
            <a:pPr algn="l"/>
            <a:endParaRPr lang="fr-FR" sz="1800" b="1" dirty="0">
              <a:latin typeface="+mj-lt"/>
            </a:endParaRPr>
          </a:p>
          <a:p>
            <a:pPr algn="l"/>
            <a:r>
              <a:rPr lang="fr-FR" sz="1800" b="1" dirty="0">
                <a:latin typeface="+mj-lt"/>
              </a:rPr>
              <a:t>    </a:t>
            </a:r>
            <a:endParaRPr lang="en-US" sz="1800" b="1" dirty="0">
              <a:latin typeface="+mj-lt"/>
            </a:endParaRPr>
          </a:p>
          <a:p>
            <a:pPr algn="l"/>
            <a:endParaRPr lang="en-US" sz="1800" b="1" dirty="0">
              <a:latin typeface="+mj-lt"/>
            </a:endParaRPr>
          </a:p>
          <a:p>
            <a:pPr algn="l"/>
            <a:endParaRPr lang="en-US" sz="1800" b="1" dirty="0">
              <a:latin typeface="+mj-lt"/>
            </a:endParaRPr>
          </a:p>
        </p:txBody>
      </p:sp>
      <p:sp>
        <p:nvSpPr>
          <p:cNvPr id="2" name="TextBox 1">
            <a:extLst>
              <a:ext uri="{FF2B5EF4-FFF2-40B4-BE49-F238E27FC236}">
                <a16:creationId xmlns:a16="http://schemas.microsoft.com/office/drawing/2014/main" id="{EFB2CFA6-1370-79B2-3B39-8B2339C2DD02}"/>
              </a:ext>
            </a:extLst>
          </p:cNvPr>
          <p:cNvSpPr txBox="1"/>
          <p:nvPr/>
        </p:nvSpPr>
        <p:spPr>
          <a:xfrm flipH="1">
            <a:off x="1156510" y="66045"/>
            <a:ext cx="6693484" cy="430887"/>
          </a:xfrm>
          <a:prstGeom prst="rect">
            <a:avLst/>
          </a:prstGeom>
          <a:noFill/>
        </p:spPr>
        <p:txBody>
          <a:bodyPr wrap="square" rtlCol="0">
            <a:spAutoFit/>
          </a:bodyPr>
          <a:lstStyle/>
          <a:p>
            <a:pPr algn="ctr"/>
            <a:r>
              <a:rPr lang="en-US" sz="2200" b="1"/>
              <a:t>CHỨC NĂNG HỆ THỐNG</a:t>
            </a:r>
            <a:endParaRPr lang="en-US" sz="2200" b="1" dirty="0"/>
          </a:p>
        </p:txBody>
      </p:sp>
      <p:sp>
        <p:nvSpPr>
          <p:cNvPr id="4" name="TextBox 3">
            <a:extLst>
              <a:ext uri="{FF2B5EF4-FFF2-40B4-BE49-F238E27FC236}">
                <a16:creationId xmlns:a16="http://schemas.microsoft.com/office/drawing/2014/main" id="{548B3CA6-C95E-6308-D64A-8B3E11034718}"/>
              </a:ext>
            </a:extLst>
          </p:cNvPr>
          <p:cNvSpPr txBox="1"/>
          <p:nvPr/>
        </p:nvSpPr>
        <p:spPr>
          <a:xfrm>
            <a:off x="4572000" y="1059582"/>
            <a:ext cx="4608512" cy="1754326"/>
          </a:xfrm>
          <a:prstGeom prst="rect">
            <a:avLst/>
          </a:prstGeom>
          <a:noFill/>
        </p:spPr>
        <p:txBody>
          <a:bodyPr wrap="square" rtlCol="0">
            <a:spAutoFit/>
          </a:bodyPr>
          <a:lstStyle/>
          <a:p>
            <a:pPr algn="l"/>
            <a:r>
              <a:rPr lang="en-US" sz="1800" b="1">
                <a:solidFill>
                  <a:srgbClr val="FF0000"/>
                </a:solidFill>
                <a:latin typeface="+mj-lt"/>
              </a:rPr>
              <a:t>Chức năng admin</a:t>
            </a:r>
          </a:p>
          <a:p>
            <a:pPr algn="l"/>
            <a:endParaRPr lang="en-US" sz="1800" b="1">
              <a:solidFill>
                <a:srgbClr val="FF0000"/>
              </a:solidFill>
              <a:latin typeface="+mj-lt"/>
            </a:endParaRPr>
          </a:p>
          <a:p>
            <a:pPr marL="1028700" lvl="1">
              <a:lnSpc>
                <a:spcPct val="150000"/>
              </a:lnSpc>
              <a:buFont typeface="Wingdings" panose="05000000000000000000" pitchFamily="2" charset="2"/>
              <a:buChar char="q"/>
            </a:pPr>
            <a:r>
              <a:rPr lang="en-US" sz="1800" b="1">
                <a:latin typeface="+mj-lt"/>
              </a:rPr>
              <a:t>Quản lý thông tin hàng hóa</a:t>
            </a:r>
          </a:p>
          <a:p>
            <a:pPr marL="1028700" lvl="1">
              <a:lnSpc>
                <a:spcPct val="150000"/>
              </a:lnSpc>
              <a:buFont typeface="Wingdings" panose="05000000000000000000" pitchFamily="2" charset="2"/>
              <a:buChar char="q"/>
            </a:pPr>
            <a:r>
              <a:rPr lang="en-US" sz="1800" b="1">
                <a:latin typeface="+mj-lt"/>
              </a:rPr>
              <a:t>Quản lý tài khoản</a:t>
            </a:r>
          </a:p>
          <a:p>
            <a:endParaRPr lang="en-US"/>
          </a:p>
        </p:txBody>
      </p:sp>
    </p:spTree>
    <p:extLst>
      <p:ext uri="{BB962C8B-B14F-4D97-AF65-F5344CB8AC3E}">
        <p14:creationId xmlns:p14="http://schemas.microsoft.com/office/powerpoint/2010/main" val="4264852946"/>
      </p:ext>
    </p:extLst>
  </p:cSld>
  <p:clrMapOvr>
    <a:masterClrMapping/>
  </p:clrMapOvr>
  <mc:AlternateContent xmlns:mc="http://schemas.openxmlformats.org/markup-compatibility/2006" xmlns:p14="http://schemas.microsoft.com/office/powerpoint/2010/main">
    <mc:Choice Requires="p14">
      <p:transition spd="slow">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 calcmode="lin" valueType="num">
                                      <p:cBhvr additive="base">
                                        <p:cTn id="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additive="base">
                                        <p:cTn id="4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 calcmode="lin" valueType="num">
                                      <p:cBhvr additive="base">
                                        <p:cTn id="5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and End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4288</TotalTime>
  <Words>873</Words>
  <Application>Microsoft Office PowerPoint</Application>
  <PresentationFormat>On-screen Show (16:9)</PresentationFormat>
  <Paragraphs>146</Paragraphs>
  <Slides>17</Slides>
  <Notes>12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17</vt:i4>
      </vt:variant>
    </vt:vector>
  </HeadingPairs>
  <TitlesOfParts>
    <vt:vector size="30" baseType="lpstr">
      <vt:lpstr>맑은 고딕</vt:lpstr>
      <vt:lpstr>NSimSun</vt:lpstr>
      <vt:lpstr>.VnArial Narrow</vt:lpstr>
      <vt:lpstr>Arial</vt:lpstr>
      <vt:lpstr>Arial Unicode MS</vt:lpstr>
      <vt:lpstr>Calibri</vt:lpstr>
      <vt:lpstr>Lucida Sans</vt:lpstr>
      <vt:lpstr>Symbol</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ACER</cp:lastModifiedBy>
  <cp:revision>175</cp:revision>
  <dcterms:created xsi:type="dcterms:W3CDTF">2016-12-05T23:26:54Z</dcterms:created>
  <dcterms:modified xsi:type="dcterms:W3CDTF">2023-12-24T20:47:38Z</dcterms:modified>
</cp:coreProperties>
</file>