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71" r:id="rId8"/>
    <p:sldId id="269" r:id="rId9"/>
    <p:sldId id="267" r:id="rId10"/>
    <p:sldId id="270" r:id="rId11"/>
    <p:sldId id="268"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0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53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614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765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2604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402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089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76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30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4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026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411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839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127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644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73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136469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427" y="875763"/>
            <a:ext cx="9079607" cy="4185633"/>
          </a:xfrm>
        </p:spPr>
        <p:txBody>
          <a:bodyPr/>
          <a:lstStyle/>
          <a:p>
            <a:r>
              <a:rPr lang="en-US" b="1" dirty="0"/>
              <a:t/>
            </a:r>
            <a:br>
              <a:rPr lang="en-US" b="1" dirty="0"/>
            </a:br>
            <a:r>
              <a:rPr lang="en-US" b="1" dirty="0" smtClean="0"/>
              <a:t>MOVIE INDUSTRY ANALYSIS: </a:t>
            </a:r>
            <a:r>
              <a:rPr lang="en-US" sz="4800" b="1" dirty="0" smtClean="0"/>
              <a:t>Analyzing Box Office Trends to inform Film Production Decisions</a:t>
            </a:r>
            <a:r>
              <a:rPr lang="en-US" b="1" dirty="0" smtClean="0"/>
              <a:t>.</a:t>
            </a:r>
            <a:endParaRPr lang="en-US" dirty="0"/>
          </a:p>
        </p:txBody>
      </p:sp>
      <p:sp>
        <p:nvSpPr>
          <p:cNvPr id="3" name="Subtitle 2"/>
          <p:cNvSpPr>
            <a:spLocks noGrp="1"/>
          </p:cNvSpPr>
          <p:nvPr>
            <p:ph type="subTitle" idx="1"/>
          </p:nvPr>
        </p:nvSpPr>
        <p:spPr>
          <a:xfrm>
            <a:off x="3812147" y="4799773"/>
            <a:ext cx="6263424" cy="1691179"/>
          </a:xfrm>
        </p:spPr>
        <p:txBody>
          <a:bodyPr>
            <a:normAutofit/>
          </a:bodyPr>
          <a:lstStyle/>
          <a:p>
            <a:endParaRPr lang="en-US" dirty="0" smtClean="0"/>
          </a:p>
          <a:p>
            <a:pPr algn="ctr"/>
            <a:r>
              <a:rPr lang="en-US" dirty="0"/>
              <a:t> </a:t>
            </a:r>
            <a:r>
              <a:rPr lang="en-US" dirty="0" smtClean="0"/>
              <a:t>                                                       </a:t>
            </a:r>
            <a:r>
              <a:rPr lang="en-US" sz="2900" dirty="0" smtClean="0"/>
              <a:t>AN ANALYSIS BY RIOPA MARGRET NAMUNYAK</a:t>
            </a:r>
          </a:p>
        </p:txBody>
      </p:sp>
    </p:spTree>
    <p:extLst>
      <p:ext uri="{BB962C8B-B14F-4D97-AF65-F5344CB8AC3E}">
        <p14:creationId xmlns:p14="http://schemas.microsoft.com/office/powerpoint/2010/main" val="287296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27" y="130374"/>
            <a:ext cx="2362080" cy="433227"/>
          </a:xfrm>
        </p:spPr>
        <p:txBody>
          <a:bodyPr/>
          <a:lstStyle/>
          <a:p>
            <a:r>
              <a:rPr lang="en-US" dirty="0" smtClean="0"/>
              <a:t>LINE CHART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26" y="1165540"/>
            <a:ext cx="8900731" cy="5692460"/>
          </a:xfrm>
        </p:spPr>
      </p:pic>
      <p:sp>
        <p:nvSpPr>
          <p:cNvPr id="4" name="Text Placeholder 3"/>
          <p:cNvSpPr>
            <a:spLocks noGrp="1"/>
          </p:cNvSpPr>
          <p:nvPr>
            <p:ph type="body" sz="half" idx="2"/>
          </p:nvPr>
        </p:nvSpPr>
        <p:spPr>
          <a:xfrm>
            <a:off x="315297" y="573073"/>
            <a:ext cx="4308218" cy="828566"/>
          </a:xfrm>
        </p:spPr>
        <p:txBody>
          <a:bodyPr/>
          <a:lstStyle/>
          <a:p>
            <a:r>
              <a:rPr lang="en-US" dirty="0" smtClean="0">
                <a:solidFill>
                  <a:schemeClr val="accent3">
                    <a:lumMod val="75000"/>
                  </a:schemeClr>
                </a:solidFill>
              </a:rPr>
              <a:t>Displaying the trend of Total Injuries over Years by Aircraft Make.</a:t>
            </a:r>
            <a:endParaRPr lang="en-US" dirty="0">
              <a:solidFill>
                <a:schemeClr val="accent3">
                  <a:lumMod val="75000"/>
                </a:schemeClr>
              </a:solidFill>
            </a:endParaRPr>
          </a:p>
        </p:txBody>
      </p:sp>
    </p:spTree>
    <p:extLst>
      <p:ext uri="{BB962C8B-B14F-4D97-AF65-F5344CB8AC3E}">
        <p14:creationId xmlns:p14="http://schemas.microsoft.com/office/powerpoint/2010/main" val="140729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05" y="347356"/>
            <a:ext cx="3773510" cy="420685"/>
          </a:xfrm>
        </p:spPr>
        <p:txBody>
          <a:bodyPr/>
          <a:lstStyle/>
          <a:p>
            <a:r>
              <a:rPr lang="en-US" dirty="0" smtClean="0"/>
              <a:t>GEOGRAPHICAL PLOT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157" y="1188726"/>
            <a:ext cx="8293659" cy="5466376"/>
          </a:xfrm>
        </p:spPr>
      </p:pic>
      <p:sp>
        <p:nvSpPr>
          <p:cNvPr id="4" name="Text Placeholder 3"/>
          <p:cNvSpPr>
            <a:spLocks noGrp="1"/>
          </p:cNvSpPr>
          <p:nvPr>
            <p:ph type="body" sz="half" idx="2"/>
          </p:nvPr>
        </p:nvSpPr>
        <p:spPr>
          <a:xfrm>
            <a:off x="309405" y="768041"/>
            <a:ext cx="3554570" cy="532351"/>
          </a:xfrm>
        </p:spPr>
        <p:txBody>
          <a:bodyPr/>
          <a:lstStyle/>
          <a:p>
            <a:r>
              <a:rPr lang="en-US" dirty="0" smtClean="0">
                <a:solidFill>
                  <a:schemeClr val="accent3">
                    <a:lumMod val="75000"/>
                  </a:schemeClr>
                </a:solidFill>
              </a:rPr>
              <a:t>Displayed </a:t>
            </a:r>
            <a:r>
              <a:rPr lang="en-US" dirty="0">
                <a:solidFill>
                  <a:schemeClr val="accent3">
                    <a:lumMod val="75000"/>
                  </a:schemeClr>
                </a:solidFill>
              </a:rPr>
              <a:t>the </a:t>
            </a:r>
            <a:r>
              <a:rPr lang="en-US" dirty="0" smtClean="0">
                <a:solidFill>
                  <a:schemeClr val="accent3">
                    <a:lumMod val="75000"/>
                  </a:schemeClr>
                </a:solidFill>
              </a:rPr>
              <a:t>frequency of Aircraft Makes by country</a:t>
            </a:r>
            <a:endParaRPr lang="en-US" dirty="0">
              <a:solidFill>
                <a:schemeClr val="accent3">
                  <a:lumMod val="75000"/>
                </a:schemeClr>
              </a:solidFill>
            </a:endParaRPr>
          </a:p>
          <a:p>
            <a:endParaRPr lang="en-US" dirty="0">
              <a:solidFill>
                <a:schemeClr val="accent3">
                  <a:lumMod val="75000"/>
                </a:schemeClr>
              </a:solidFill>
            </a:endParaRPr>
          </a:p>
        </p:txBody>
      </p:sp>
    </p:spTree>
    <p:extLst>
      <p:ext uri="{BB962C8B-B14F-4D97-AF65-F5344CB8AC3E}">
        <p14:creationId xmlns:p14="http://schemas.microsoft.com/office/powerpoint/2010/main" val="25087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184"/>
            <a:ext cx="8596668" cy="592428"/>
          </a:xfrm>
        </p:spPr>
        <p:txBody>
          <a:bodyPr>
            <a:normAutofit fontScale="90000"/>
          </a:bodyPr>
          <a:lstStyle/>
          <a:p>
            <a:r>
              <a:rPr lang="en-US" b="1" dirty="0" smtClean="0"/>
              <a:t>RECOMMENDATIONS</a:t>
            </a:r>
            <a:endParaRPr lang="en-US" b="1" dirty="0"/>
          </a:p>
        </p:txBody>
      </p:sp>
      <p:sp>
        <p:nvSpPr>
          <p:cNvPr id="3" name="Content Placeholder 2"/>
          <p:cNvSpPr>
            <a:spLocks noGrp="1"/>
          </p:cNvSpPr>
          <p:nvPr>
            <p:ph idx="1"/>
          </p:nvPr>
        </p:nvSpPr>
        <p:spPr>
          <a:xfrm>
            <a:off x="677334" y="785612"/>
            <a:ext cx="8596668" cy="5834129"/>
          </a:xfrm>
        </p:spPr>
        <p:txBody>
          <a:bodyPr>
            <a:normAutofit fontScale="85000" lnSpcReduction="20000"/>
          </a:bodyPr>
          <a:lstStyle/>
          <a:p>
            <a:r>
              <a:rPr lang="en-US" b="1" dirty="0"/>
              <a:t>Focus on High-Grossing Genres and Studios:</a:t>
            </a:r>
          </a:p>
          <a:p>
            <a:r>
              <a:rPr lang="en-US" dirty="0"/>
              <a:t>Prioritize genres and movie types that have historically performed well in terms of worldwide gross revenue. According to our findings, studios like BV (Buena Vista) and Universal (</a:t>
            </a:r>
            <a:r>
              <a:rPr lang="en-US" dirty="0" err="1"/>
              <a:t>Uni</a:t>
            </a:r>
            <a:r>
              <a:rPr lang="en-US" dirty="0"/>
              <a:t>) have produced some of the highest-grossing movies, including 'Avengers: Infinity War,' 'Jurassic World,' and 'Furious 7.'</a:t>
            </a:r>
          </a:p>
          <a:p>
            <a:r>
              <a:rPr lang="en-US" b="1" dirty="0"/>
              <a:t>Balance Between Production Budget and ROI:</a:t>
            </a:r>
          </a:p>
          <a:p>
            <a:r>
              <a:rPr lang="en-US" dirty="0"/>
              <a:t>While aiming for high worldwide gross revenue, it is also essential to manage production budgets effectively to ensure a strong return on investment (ROI). Set realistic budgets for productions while maintaining high-quality standards.</a:t>
            </a:r>
          </a:p>
          <a:p>
            <a:r>
              <a:rPr lang="en-US" dirty="0"/>
              <a:t>Movies like 'Frozen' and 'Furious 7' demonstrated significant profitability with ROIs of 7.48 and 6.99, respectively. Carefully evaluate potential projects to balance production costs and expected revenue</a:t>
            </a:r>
          </a:p>
          <a:p>
            <a:r>
              <a:rPr lang="en-US" b="1" dirty="0"/>
              <a:t>Leverage Viewer Preferences in Genres and Runtimes:</a:t>
            </a:r>
          </a:p>
          <a:p>
            <a:r>
              <a:rPr lang="en-US" dirty="0"/>
              <a:t>Cater to viewer preferences for both high-rated genres and suitable runtimes. Genres such as short films, documentaries, and biographical content have high average ratings.</a:t>
            </a:r>
          </a:p>
          <a:p>
            <a:r>
              <a:rPr lang="en-US" dirty="0"/>
              <a:t>Diversify our film portfolio to include a mix of genre types. While blockbuster action and adventure films can drive high revenue, incorporating highly-rated genres like documentaries and short films can enhance our brand reputation and attract diverse audiences.</a:t>
            </a:r>
          </a:p>
          <a:p>
            <a:r>
              <a:rPr lang="en-US" b="1" dirty="0"/>
              <a:t>Target Both Domestic and International Markets:</a:t>
            </a:r>
          </a:p>
          <a:p>
            <a:r>
              <a:rPr lang="en-US" dirty="0"/>
              <a:t>Plan for a balanced approach to earning revenue from both domestic and foreign markets. Our analysis shows that successful movies have substantial earnings from international audiences.</a:t>
            </a:r>
          </a:p>
          <a:p>
            <a:r>
              <a:rPr lang="en-US" dirty="0"/>
              <a:t>Develop marketing strategies tailored to different regions, leveraging cultural trends and preferences. Consider international partnerships for co-productions to enhance global appeal.</a:t>
            </a:r>
          </a:p>
        </p:txBody>
      </p:sp>
    </p:spTree>
    <p:extLst>
      <p:ext uri="{BB962C8B-B14F-4D97-AF65-F5344CB8AC3E}">
        <p14:creationId xmlns:p14="http://schemas.microsoft.com/office/powerpoint/2010/main" val="130459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fontScale="90000"/>
          </a:bodyPr>
          <a:lstStyle/>
          <a:p>
            <a:r>
              <a:rPr lang="en-US" b="1" dirty="0" smtClean="0"/>
              <a:t>NEXT STEPS</a:t>
            </a:r>
            <a:endParaRPr lang="en-US" b="1" dirty="0"/>
          </a:p>
        </p:txBody>
      </p:sp>
      <p:sp>
        <p:nvSpPr>
          <p:cNvPr id="3" name="Content Placeholder 2"/>
          <p:cNvSpPr>
            <a:spLocks noGrp="1"/>
          </p:cNvSpPr>
          <p:nvPr>
            <p:ph idx="1"/>
          </p:nvPr>
        </p:nvSpPr>
        <p:spPr/>
        <p:txBody>
          <a:bodyPr>
            <a:normAutofit/>
          </a:bodyPr>
          <a:lstStyle/>
          <a:p>
            <a:r>
              <a:rPr lang="en-US" dirty="0" smtClean="0"/>
              <a:t>To </a:t>
            </a:r>
            <a:r>
              <a:rPr lang="en-US" dirty="0"/>
              <a:t>continue improving aviation safety, we suggest the following next steps:</a:t>
            </a:r>
          </a:p>
          <a:p>
            <a:r>
              <a:rPr lang="en-US" b="1" dirty="0"/>
              <a:t>Implementing Safety Recommendations</a:t>
            </a:r>
            <a:r>
              <a:rPr lang="en-US" dirty="0"/>
              <a:t>: Work with aviation authorities to implement the recommended safety measures.</a:t>
            </a:r>
          </a:p>
          <a:p>
            <a:r>
              <a:rPr lang="en-US" b="1" dirty="0"/>
              <a:t>Ongoing Data Collection and Analysis</a:t>
            </a:r>
            <a:r>
              <a:rPr lang="en-US" dirty="0"/>
              <a:t>: Continue to collect and analyze data to monitor the effectiveness of implemented safety measures and to identify new trends or risks.</a:t>
            </a:r>
          </a:p>
          <a:p>
            <a:r>
              <a:rPr lang="en-US" b="1" dirty="0"/>
              <a:t>Collaboration with Aviation Experts</a:t>
            </a:r>
            <a:r>
              <a:rPr lang="en-US" dirty="0"/>
              <a:t>: Engage with industry experts to refine safety protocols and training programs based on the latest findings and technological advancements.</a:t>
            </a:r>
          </a:p>
        </p:txBody>
      </p:sp>
    </p:spTree>
    <p:extLst>
      <p:ext uri="{BB962C8B-B14F-4D97-AF65-F5344CB8AC3E}">
        <p14:creationId xmlns:p14="http://schemas.microsoft.com/office/powerpoint/2010/main" val="28381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7"/>
            <a:ext cx="9906000" cy="1671704"/>
          </a:xfrm>
        </p:spPr>
        <p:txBody>
          <a:bodyPr/>
          <a:lstStyle/>
          <a:p>
            <a:r>
              <a:rPr lang="en-US" b="1" dirty="0" smtClean="0"/>
              <a:t>                        </a:t>
            </a:r>
            <a:r>
              <a:rPr lang="en-US" b="1" dirty="0" smtClean="0">
                <a:solidFill>
                  <a:schemeClr val="accent3"/>
                </a:solidFill>
              </a:rPr>
              <a:t>THANK </a:t>
            </a:r>
            <a:r>
              <a:rPr lang="en-US" b="1" dirty="0">
                <a:solidFill>
                  <a:schemeClr val="accent3"/>
                </a:solidFill>
              </a:rPr>
              <a:t>YOU</a:t>
            </a:r>
            <a:r>
              <a:rPr lang="en-US" b="1" dirty="0"/>
              <a:t/>
            </a:r>
            <a:br>
              <a:rPr lang="en-US" b="1" dirty="0"/>
            </a:br>
            <a:endParaRPr lang="en-US" dirty="0"/>
          </a:p>
        </p:txBody>
      </p:sp>
      <p:sp>
        <p:nvSpPr>
          <p:cNvPr id="3" name="Text Placeholder 2"/>
          <p:cNvSpPr>
            <a:spLocks noGrp="1"/>
          </p:cNvSpPr>
          <p:nvPr>
            <p:ph type="body" idx="1"/>
          </p:nvPr>
        </p:nvSpPr>
        <p:spPr>
          <a:xfrm>
            <a:off x="1141411" y="3232597"/>
            <a:ext cx="9906000" cy="2566541"/>
          </a:xfrm>
        </p:spPr>
        <p:txBody>
          <a:bodyPr>
            <a:normAutofit lnSpcReduction="10000"/>
          </a:bodyPr>
          <a:lstStyle/>
          <a:p>
            <a:r>
              <a:rPr lang="en-US" dirty="0"/>
              <a:t>Thank you for your attention. We look forward to implementing these findings to enhance our aviation safety and operational efficiency</a:t>
            </a:r>
            <a:r>
              <a:rPr lang="en-US" dirty="0" smtClean="0"/>
              <a:t>.</a:t>
            </a:r>
          </a:p>
          <a:p>
            <a:endParaRPr lang="en-US" dirty="0"/>
          </a:p>
          <a:p>
            <a:endParaRPr lang="en-US" dirty="0" smtClean="0"/>
          </a:p>
          <a:p>
            <a:r>
              <a:rPr lang="en-US" dirty="0" smtClean="0"/>
              <a:t>This project is available on </a:t>
            </a:r>
            <a:r>
              <a:rPr lang="en-US" dirty="0"/>
              <a:t>my </a:t>
            </a:r>
            <a:r>
              <a:rPr lang="en-US" dirty="0" err="1" smtClean="0"/>
              <a:t>github</a:t>
            </a:r>
            <a:r>
              <a:rPr lang="en-US" smtClean="0"/>
              <a:t> (</a:t>
            </a:r>
            <a:r>
              <a:rPr lang="en-US"/>
              <a:t>https://github.com/Namnyak/FINAL-PROJECT).</a:t>
            </a:r>
            <a:endParaRPr lang="en-US" dirty="0" smtClean="0"/>
          </a:p>
          <a:p>
            <a:r>
              <a:rPr lang="en-US" dirty="0" smtClean="0"/>
              <a:t>My contact info: kinyeinamnyak@gmail.com</a:t>
            </a:r>
            <a:endParaRPr lang="en-US" dirty="0"/>
          </a:p>
        </p:txBody>
      </p:sp>
    </p:spTree>
    <p:extLst>
      <p:ext uri="{BB962C8B-B14F-4D97-AF65-F5344CB8AC3E}">
        <p14:creationId xmlns:p14="http://schemas.microsoft.com/office/powerpoint/2010/main" val="346673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2986"/>
          </a:xfrm>
        </p:spPr>
        <p:txBody>
          <a:bodyPr/>
          <a:lstStyle/>
          <a:p>
            <a:r>
              <a:rPr lang="en-US" dirty="0" smtClean="0"/>
              <a:t>OVERVIEW</a:t>
            </a:r>
            <a:endParaRPr lang="en-US" dirty="0"/>
          </a:p>
        </p:txBody>
      </p:sp>
      <p:sp>
        <p:nvSpPr>
          <p:cNvPr id="3" name="Content Placeholder 2"/>
          <p:cNvSpPr>
            <a:spLocks noGrp="1"/>
          </p:cNvSpPr>
          <p:nvPr>
            <p:ph idx="1"/>
          </p:nvPr>
        </p:nvSpPr>
        <p:spPr>
          <a:xfrm>
            <a:off x="677334" y="1622739"/>
            <a:ext cx="8596668" cy="4418624"/>
          </a:xfrm>
        </p:spPr>
        <p:txBody>
          <a:bodyPr>
            <a:normAutofit/>
          </a:bodyPr>
          <a:lstStyle/>
          <a:p>
            <a:r>
              <a:rPr lang="en-US" dirty="0"/>
              <a:t>The purpose of this analysis is to provide strategic insights for a new movie studio aiming to succeed in the competitive film industry. By examining key factors such as production budgets, box office revenues, genre performance, and audience ratings, the analysis identifies trends and patterns that can guide the studio in making informed decisions about film production. The goal is to understand what types of films perform best at the box office and how various elements like budget allocation, genre selection, and market strategies influence a film's success. These insights will help the studio optimize its investments, maximize profitability, and cater to audience preferences effectively</a:t>
            </a:r>
            <a:endParaRPr lang="en-US" dirty="0"/>
          </a:p>
        </p:txBody>
      </p:sp>
    </p:spTree>
    <p:extLst>
      <p:ext uri="{BB962C8B-B14F-4D97-AF65-F5344CB8AC3E}">
        <p14:creationId xmlns:p14="http://schemas.microsoft.com/office/powerpoint/2010/main" val="193473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normAutofit fontScale="90000"/>
          </a:bodyPr>
          <a:lstStyle/>
          <a:p>
            <a:r>
              <a:rPr lang="en-US" b="1" dirty="0"/>
              <a:t>BUSINESS UNDERSTANDING</a:t>
            </a:r>
            <a:br>
              <a:rPr lang="en-US" b="1" dirty="0"/>
            </a:br>
            <a:endParaRPr lang="en-US" dirty="0"/>
          </a:p>
        </p:txBody>
      </p:sp>
      <p:sp>
        <p:nvSpPr>
          <p:cNvPr id="3" name="Content Placeholder 2"/>
          <p:cNvSpPr>
            <a:spLocks noGrp="1"/>
          </p:cNvSpPr>
          <p:nvPr>
            <p:ph idx="1"/>
          </p:nvPr>
        </p:nvSpPr>
        <p:spPr>
          <a:xfrm>
            <a:off x="677334" y="1416677"/>
            <a:ext cx="8596668" cy="4624686"/>
          </a:xfrm>
        </p:spPr>
        <p:txBody>
          <a:bodyPr>
            <a:normAutofit/>
          </a:bodyPr>
          <a:lstStyle/>
          <a:p>
            <a:r>
              <a:rPr lang="en-US" dirty="0"/>
              <a:t>The primary objective of this project is to explore and analyze the current box office trends to identify the types of films that are currently achieving the most success. This analysis will be translated into actionable insights that will guide the strategic decisions of our new movie studio.¶</a:t>
            </a:r>
          </a:p>
          <a:p>
            <a:r>
              <a:rPr lang="en-US" b="1" dirty="0"/>
              <a:t>Specifically, we aim to:</a:t>
            </a:r>
          </a:p>
          <a:p>
            <a:r>
              <a:rPr lang="en-US" dirty="0"/>
              <a:t>Identify the genres and themes that are currently popular.</a:t>
            </a:r>
          </a:p>
          <a:p>
            <a:r>
              <a:rPr lang="en-US" dirty="0"/>
              <a:t>Understand the financial dynamics of film production, including budget-to-revenue relationships.</a:t>
            </a:r>
          </a:p>
          <a:p>
            <a:r>
              <a:rPr lang="en-US" dirty="0"/>
              <a:t>Determine the optimal timing for film releases.</a:t>
            </a:r>
          </a:p>
          <a:p>
            <a:r>
              <a:rPr lang="en-US" dirty="0"/>
              <a:t>Analyze audience demographics and preferences.</a:t>
            </a:r>
          </a:p>
          <a:p>
            <a:r>
              <a:rPr lang="en-US" dirty="0"/>
              <a:t>By understanding the key factors that contribute to a film's success, we can make informed decisions about the genres, themes, and target audiences that will maximize our chances of producing commercially successful films.</a:t>
            </a:r>
          </a:p>
          <a:p>
            <a:endParaRPr lang="en-US" dirty="0"/>
          </a:p>
        </p:txBody>
      </p:sp>
    </p:spTree>
    <p:extLst>
      <p:ext uri="{BB962C8B-B14F-4D97-AF65-F5344CB8AC3E}">
        <p14:creationId xmlns:p14="http://schemas.microsoft.com/office/powerpoint/2010/main" val="199558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b="1" dirty="0"/>
              <a:t>DATA UNDERSTANDING</a:t>
            </a:r>
          </a:p>
        </p:txBody>
      </p:sp>
      <p:sp>
        <p:nvSpPr>
          <p:cNvPr id="3" name="Content Placeholder 2"/>
          <p:cNvSpPr>
            <a:spLocks noGrp="1"/>
          </p:cNvSpPr>
          <p:nvPr>
            <p:ph idx="1"/>
          </p:nvPr>
        </p:nvSpPr>
        <p:spPr>
          <a:xfrm>
            <a:off x="677334" y="1455313"/>
            <a:ext cx="8596668" cy="4586049"/>
          </a:xfrm>
        </p:spPr>
        <p:txBody>
          <a:bodyPr>
            <a:normAutofit fontScale="92500" lnSpcReduction="20000"/>
          </a:bodyPr>
          <a:lstStyle/>
          <a:p>
            <a:r>
              <a:rPr lang="en-US" dirty="0"/>
              <a:t>The data for this analysis is sourced from three online movie databases:</a:t>
            </a:r>
          </a:p>
          <a:p>
            <a:r>
              <a:rPr lang="en-US" b="1" dirty="0"/>
              <a:t>Box Office Mojo</a:t>
            </a:r>
          </a:p>
          <a:p>
            <a:r>
              <a:rPr lang="en-US" dirty="0"/>
              <a:t>Provides detailed box office revenue data for films.</a:t>
            </a:r>
          </a:p>
          <a:p>
            <a:r>
              <a:rPr lang="en-US" b="1" dirty="0"/>
              <a:t>Internet Movie Database (IMDb)</a:t>
            </a:r>
          </a:p>
          <a:p>
            <a:r>
              <a:rPr lang="en-US" dirty="0"/>
              <a:t>IMDb is a comprehensive online database offering movie information, statistics, and user ratings. The dataset comprises multiple tables, and for this analysis, two tables were used: one with basic movie data and another with user ratings. The key data points include the release date, runtime (in minutes), and average rating. Contains information on genres, cast, crew, ratings, and review</a:t>
            </a:r>
          </a:p>
          <a:p>
            <a:r>
              <a:rPr lang="en-US" b="1" dirty="0"/>
              <a:t>The Movie Database (TMDB)</a:t>
            </a:r>
          </a:p>
          <a:p>
            <a:r>
              <a:rPr lang="en-US" dirty="0"/>
              <a:t>TMDB is a user-generated database containing detailed information about movies and user ratings. The dataset includes 26,517 entries and 9 data columns. The key data points are the release date and genre, with genre codes sorted by relevance.</a:t>
            </a:r>
          </a:p>
          <a:p>
            <a:r>
              <a:rPr lang="en-US" b="1" dirty="0"/>
              <a:t>The Numbers (TN)</a:t>
            </a:r>
          </a:p>
          <a:p>
            <a:r>
              <a:rPr lang="en-US" dirty="0"/>
              <a:t>The TN dataset provides box office information for 5,782 movies. The key data points include the release date, production budget, and worldwide gross revenue.</a:t>
            </a:r>
          </a:p>
        </p:txBody>
      </p:sp>
    </p:spTree>
    <p:extLst>
      <p:ext uri="{BB962C8B-B14F-4D97-AF65-F5344CB8AC3E}">
        <p14:creationId xmlns:p14="http://schemas.microsoft.com/office/powerpoint/2010/main" val="198632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8790"/>
            <a:ext cx="8596668" cy="579548"/>
          </a:xfrm>
        </p:spPr>
        <p:txBody>
          <a:bodyPr>
            <a:normAutofit fontScale="90000"/>
          </a:bodyPr>
          <a:lstStyle/>
          <a:p>
            <a:r>
              <a:rPr lang="en-US" b="1" dirty="0" smtClean="0"/>
              <a:t>DATA ANALYSIS</a:t>
            </a:r>
            <a:endParaRPr lang="en-US" b="1" dirty="0"/>
          </a:p>
        </p:txBody>
      </p:sp>
      <p:sp>
        <p:nvSpPr>
          <p:cNvPr id="3" name="Content Placeholder 2"/>
          <p:cNvSpPr>
            <a:spLocks noGrp="1"/>
          </p:cNvSpPr>
          <p:nvPr>
            <p:ph idx="1"/>
          </p:nvPr>
        </p:nvSpPr>
        <p:spPr>
          <a:xfrm>
            <a:off x="677334" y="850006"/>
            <a:ext cx="8596668" cy="5191357"/>
          </a:xfrm>
        </p:spPr>
        <p:txBody>
          <a:bodyPr>
            <a:normAutofit fontScale="85000" lnSpcReduction="10000"/>
          </a:bodyPr>
          <a:lstStyle/>
          <a:p>
            <a:r>
              <a:rPr lang="en-US" b="1" dirty="0"/>
              <a:t>Our Analysis Involved Several Key Steps:</a:t>
            </a:r>
          </a:p>
          <a:p>
            <a:r>
              <a:rPr lang="en-US" b="1" dirty="0"/>
              <a:t>Data Cleaning:</a:t>
            </a:r>
            <a:r>
              <a:rPr lang="en-US" dirty="0"/>
              <a:t> We handled missing values, checked for duplicates, and resolved any structural issues in the dataset to ensure accuracy and reliability.</a:t>
            </a:r>
          </a:p>
          <a:p>
            <a:r>
              <a:rPr lang="en-US" b="1" dirty="0"/>
              <a:t>Exploratory Analysis:</a:t>
            </a:r>
            <a:r>
              <a:rPr lang="en-US" dirty="0"/>
              <a:t> We examined various factors such as production budgets, worldwide gross revenues, ROI (Return on Investment), genre performance, and audience ratings. This helped us understand what types of films are currently performing best at the box office.</a:t>
            </a:r>
          </a:p>
          <a:p>
            <a:r>
              <a:rPr lang="en-US" b="1" dirty="0"/>
              <a:t>Graphs and Visualizations:</a:t>
            </a:r>
            <a:r>
              <a:rPr lang="en-US" dirty="0"/>
              <a:t> We created multiple visualizations to better understand the data. For instance:</a:t>
            </a:r>
          </a:p>
          <a:p>
            <a:r>
              <a:rPr lang="en-US" b="1" dirty="0" smtClean="0"/>
              <a:t>     Bar </a:t>
            </a:r>
            <a:r>
              <a:rPr lang="en-US" b="1" dirty="0"/>
              <a:t>Charts:</a:t>
            </a:r>
            <a:r>
              <a:rPr lang="en-US" dirty="0"/>
              <a:t> Displayed the top 10 studios by total worldwide gross revenue to identify which studios are performing the best financially.</a:t>
            </a:r>
          </a:p>
          <a:p>
            <a:r>
              <a:rPr lang="en-US" b="1" dirty="0" smtClean="0"/>
              <a:t>      Scatter </a:t>
            </a:r>
            <a:r>
              <a:rPr lang="en-US" b="1" dirty="0"/>
              <a:t>Plots:</a:t>
            </a:r>
            <a:r>
              <a:rPr lang="en-US" dirty="0"/>
              <a:t> Illustrated the relationship between production budget and worldwide gross revenue, revealing a positive but not perfect correlation.</a:t>
            </a:r>
          </a:p>
          <a:p>
            <a:r>
              <a:rPr lang="en-US" b="1" dirty="0" smtClean="0"/>
              <a:t>      Bar </a:t>
            </a:r>
            <a:r>
              <a:rPr lang="en-US" b="1" dirty="0"/>
              <a:t>Charts for ROI:</a:t>
            </a:r>
            <a:r>
              <a:rPr lang="en-US" dirty="0"/>
              <a:t> Showed the return on investment for top-performing movies, highlighting films that generated the most profit relative to their budgets.</a:t>
            </a:r>
          </a:p>
          <a:p>
            <a:r>
              <a:rPr lang="en-US" b="1" dirty="0" smtClean="0"/>
              <a:t>     Stacked </a:t>
            </a:r>
            <a:r>
              <a:rPr lang="en-US" b="1" dirty="0"/>
              <a:t>Bar Charts:</a:t>
            </a:r>
            <a:r>
              <a:rPr lang="en-US" dirty="0"/>
              <a:t> Compared domestic and foreign gross percentages for the top 10 movies, providing insights into market performance across different regions.</a:t>
            </a:r>
          </a:p>
          <a:p>
            <a:r>
              <a:rPr lang="en-US" dirty="0"/>
              <a:t>These steps allowed us to draw meaningful conclusions and provide actionable recommendations for the new movie studio to optimize their film production strategies.</a:t>
            </a:r>
          </a:p>
          <a:p>
            <a:endParaRPr lang="en-US" dirty="0"/>
          </a:p>
        </p:txBody>
      </p:sp>
    </p:spTree>
    <p:extLst>
      <p:ext uri="{BB962C8B-B14F-4D97-AF65-F5344CB8AC3E}">
        <p14:creationId xmlns:p14="http://schemas.microsoft.com/office/powerpoint/2010/main" val="130675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28" y="412124"/>
            <a:ext cx="8438803" cy="57143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291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120" y="167424"/>
            <a:ext cx="2439352" cy="664935"/>
          </a:xfrm>
        </p:spPr>
        <p:txBody>
          <a:bodyPr/>
          <a:lstStyle/>
          <a:p>
            <a:r>
              <a:rPr lang="en-US" dirty="0" smtClean="0"/>
              <a:t>BAR CHART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312" y="832359"/>
            <a:ext cx="7967730" cy="5404834"/>
          </a:xfrm>
        </p:spPr>
      </p:pic>
    </p:spTree>
    <p:extLst>
      <p:ext uri="{BB962C8B-B14F-4D97-AF65-F5344CB8AC3E}">
        <p14:creationId xmlns:p14="http://schemas.microsoft.com/office/powerpoint/2010/main" val="204439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276" y="154546"/>
            <a:ext cx="2073013" cy="373488"/>
          </a:xfrm>
        </p:spPr>
        <p:txBody>
          <a:bodyPr>
            <a:normAutofit fontScale="90000"/>
          </a:bodyPr>
          <a:lstStyle/>
          <a:p>
            <a:r>
              <a:rPr lang="en-US" dirty="0" smtClean="0"/>
              <a:t>Bar chart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276" y="1378040"/>
            <a:ext cx="8589723" cy="5239540"/>
          </a:xfrm>
        </p:spPr>
      </p:pic>
      <p:sp>
        <p:nvSpPr>
          <p:cNvPr id="4" name="Text Placeholder 3"/>
          <p:cNvSpPr>
            <a:spLocks noGrp="1"/>
          </p:cNvSpPr>
          <p:nvPr>
            <p:ph type="body" sz="half" idx="2"/>
          </p:nvPr>
        </p:nvSpPr>
        <p:spPr>
          <a:xfrm>
            <a:off x="386365" y="590270"/>
            <a:ext cx="3515933" cy="725534"/>
          </a:xfrm>
        </p:spPr>
        <p:txBody>
          <a:bodyPr>
            <a:normAutofit/>
          </a:bodyPr>
          <a:lstStyle/>
          <a:p>
            <a:pPr lvl="1"/>
            <a:r>
              <a:rPr lang="en-US" dirty="0">
                <a:solidFill>
                  <a:schemeClr val="accent3">
                    <a:lumMod val="75000"/>
                  </a:schemeClr>
                </a:solidFill>
              </a:rPr>
              <a:t>Showing the frequency of top 10 aircraft makes by Total Injuries</a:t>
            </a:r>
          </a:p>
        </p:txBody>
      </p:sp>
    </p:spTree>
    <p:extLst>
      <p:ext uri="{BB962C8B-B14F-4D97-AF65-F5344CB8AC3E}">
        <p14:creationId xmlns:p14="http://schemas.microsoft.com/office/powerpoint/2010/main" val="21112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20" y="1068857"/>
            <a:ext cx="2858625" cy="382048"/>
          </a:xfrm>
        </p:spPr>
        <p:txBody>
          <a:bodyPr>
            <a:normAutofit fontScale="90000"/>
          </a:bodyPr>
          <a:lstStyle/>
          <a:p>
            <a:r>
              <a:rPr lang="en-US" b="1" dirty="0" smtClean="0"/>
              <a:t>PIE CHART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2299" y="0"/>
            <a:ext cx="8084982" cy="7236244"/>
          </a:xfrm>
        </p:spPr>
      </p:pic>
      <p:sp>
        <p:nvSpPr>
          <p:cNvPr id="4" name="Text Placeholder 3"/>
          <p:cNvSpPr>
            <a:spLocks noGrp="1"/>
          </p:cNvSpPr>
          <p:nvPr>
            <p:ph type="body" sz="half" idx="2"/>
          </p:nvPr>
        </p:nvSpPr>
        <p:spPr>
          <a:xfrm>
            <a:off x="283820" y="1553981"/>
            <a:ext cx="3326377" cy="815732"/>
          </a:xfrm>
        </p:spPr>
        <p:txBody>
          <a:bodyPr/>
          <a:lstStyle/>
          <a:p>
            <a:r>
              <a:rPr lang="en-US" dirty="0" smtClean="0">
                <a:solidFill>
                  <a:schemeClr val="accent3">
                    <a:lumMod val="75000"/>
                  </a:schemeClr>
                </a:solidFill>
              </a:rPr>
              <a:t>Illustrating </a:t>
            </a:r>
            <a:r>
              <a:rPr lang="en-US" dirty="0">
                <a:solidFill>
                  <a:schemeClr val="accent3">
                    <a:lumMod val="75000"/>
                  </a:schemeClr>
                </a:solidFill>
              </a:rPr>
              <a:t>the proportion of different engine types used by various aircraft makes.</a:t>
            </a:r>
          </a:p>
          <a:p>
            <a:endParaRPr lang="en-US" dirty="0">
              <a:solidFill>
                <a:schemeClr val="accent3">
                  <a:lumMod val="75000"/>
                </a:schemeClr>
              </a:solidFill>
            </a:endParaRPr>
          </a:p>
        </p:txBody>
      </p:sp>
    </p:spTree>
    <p:extLst>
      <p:ext uri="{BB962C8B-B14F-4D97-AF65-F5344CB8AC3E}">
        <p14:creationId xmlns:p14="http://schemas.microsoft.com/office/powerpoint/2010/main" val="2743094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597</TotalTime>
  <Words>1118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 MOVIE INDUSTRY ANALYSIS: Analyzing Box Office Trends to inform Film Production Decisions.</vt:lpstr>
      <vt:lpstr>OVERVIEW</vt:lpstr>
      <vt:lpstr>BUSINESS UNDERSTANDING </vt:lpstr>
      <vt:lpstr>DATA UNDERSTANDING</vt:lpstr>
      <vt:lpstr>DATA ANALYSIS</vt:lpstr>
      <vt:lpstr>PowerPoint Presentation</vt:lpstr>
      <vt:lpstr>BAR CHART</vt:lpstr>
      <vt:lpstr>Bar chart</vt:lpstr>
      <vt:lpstr>PIE CHART</vt:lpstr>
      <vt:lpstr>LINE CHART</vt:lpstr>
      <vt:lpstr>GEOGRAPHICAL PLOT</vt:lpstr>
      <vt:lpstr>RECOMMENDATIONS</vt:lpstr>
      <vt:lpstr>NEXT STEPS</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accident database and synopses, upto 2023.</dc:title>
  <dc:creator>Lenovo</dc:creator>
  <cp:lastModifiedBy>Lenovo</cp:lastModifiedBy>
  <cp:revision>18</cp:revision>
  <dcterms:created xsi:type="dcterms:W3CDTF">2024-06-16T06:33:09Z</dcterms:created>
  <dcterms:modified xsi:type="dcterms:W3CDTF">2024-07-28T17:24:26Z</dcterms:modified>
</cp:coreProperties>
</file>