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85" r:id="rId5"/>
    <p:sldId id="259" r:id="rId6"/>
    <p:sldId id="272" r:id="rId7"/>
    <p:sldId id="286" r:id="rId8"/>
    <p:sldId id="273" r:id="rId9"/>
    <p:sldId id="274" r:id="rId10"/>
    <p:sldId id="275" r:id="rId11"/>
    <p:sldId id="276" r:id="rId12"/>
    <p:sldId id="277" r:id="rId13"/>
    <p:sldId id="287" r:id="rId14"/>
    <p:sldId id="278" r:id="rId15"/>
    <p:sldId id="283" r:id="rId16"/>
    <p:sldId id="282" r:id="rId17"/>
    <p:sldId id="281" r:id="rId18"/>
    <p:sldId id="28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A3590-CA71-4A7B-B036-E1D457D98A8D}">
          <p14:sldIdLst>
            <p14:sldId id="256"/>
            <p14:sldId id="257"/>
            <p14:sldId id="258"/>
            <p14:sldId id="285"/>
            <p14:sldId id="259"/>
            <p14:sldId id="272"/>
            <p14:sldId id="286"/>
          </p14:sldIdLst>
        </p14:section>
        <p14:section name="VISUALIZATIONS" id="{69ADB874-8E47-4C47-8FC3-053E460B8441}">
          <p14:sldIdLst>
            <p14:sldId id="273"/>
            <p14:sldId id="274"/>
            <p14:sldId id="275"/>
            <p14:sldId id="276"/>
            <p14:sldId id="277"/>
            <p14:sldId id="287"/>
            <p14:sldId id="278"/>
            <p14:sldId id="283"/>
            <p14:sldId id="282"/>
            <p14:sldId id="281"/>
            <p14:sldId id="284"/>
            <p14:sldId id="265"/>
            <p14:sldId id="266"/>
          </p14:sldIdLst>
        </p14:section>
      </p14:sectionLst>
    </p:ext>
    <p:ext uri="{EFAFB233-063F-42B5-8137-9DF3F51BA10A}">
      <p15:sldGuideLst xmlns:p15="http://schemas.microsoft.com/office/powerpoint/2012/main">
        <p15:guide id="1" pos="24" userDrawn="1">
          <p15:clr>
            <a:srgbClr val="A4A3A4"/>
          </p15:clr>
        </p15:guide>
        <p15:guide id="2" orient="horz"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4" d="100"/>
          <a:sy n="74" d="100"/>
        </p:scale>
        <p:origin x="540" y="72"/>
      </p:cViewPr>
      <p:guideLst>
        <p:guide pos="24"/>
        <p:guide orient="horz"/>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61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747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6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26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50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03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21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4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52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83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19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6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8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897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02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18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46032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Namnyak/P3-PROJEC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1081" y="1751527"/>
            <a:ext cx="6233375" cy="2472743"/>
          </a:xfrm>
        </p:spPr>
        <p:txBody>
          <a:bodyPr/>
          <a:lstStyle/>
          <a:p>
            <a:pPr algn="l"/>
            <a:r>
              <a:rPr lang="en-US" dirty="0" smtClean="0"/>
              <a:t>GLOBAL MODERN                      SLAVERY.</a:t>
            </a:r>
            <a:endParaRPr lang="en-US" dirty="0"/>
          </a:p>
        </p:txBody>
      </p:sp>
      <p:sp>
        <p:nvSpPr>
          <p:cNvPr id="3" name="Subtitle 2"/>
          <p:cNvSpPr>
            <a:spLocks noGrp="1"/>
          </p:cNvSpPr>
          <p:nvPr>
            <p:ph type="subTitle" idx="1"/>
          </p:nvPr>
        </p:nvSpPr>
        <p:spPr>
          <a:xfrm>
            <a:off x="4713668" y="4365938"/>
            <a:ext cx="4597757" cy="953037"/>
          </a:xfrm>
        </p:spPr>
        <p:txBody>
          <a:bodyPr>
            <a:normAutofit fontScale="70000" lnSpcReduction="20000"/>
          </a:bodyPr>
          <a:lstStyle/>
          <a:p>
            <a:endParaRPr lang="en-US" dirty="0" smtClean="0"/>
          </a:p>
          <a:p>
            <a:pPr algn="ctr"/>
            <a:r>
              <a:rPr lang="en-US" dirty="0"/>
              <a:t> </a:t>
            </a:r>
            <a:r>
              <a:rPr lang="en-US" dirty="0" smtClean="0"/>
              <a:t>                                                       </a:t>
            </a:r>
            <a:r>
              <a:rPr lang="en-US" sz="2900" dirty="0" smtClean="0"/>
              <a:t>AN ANALYSIS BY RIOPA MARGRET NAMUNYAK</a:t>
            </a:r>
          </a:p>
        </p:txBody>
      </p:sp>
    </p:spTree>
    <p:extLst>
      <p:ext uri="{BB962C8B-B14F-4D97-AF65-F5344CB8AC3E}">
        <p14:creationId xmlns:p14="http://schemas.microsoft.com/office/powerpoint/2010/main" val="287296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60" y="631065"/>
            <a:ext cx="9955368" cy="5653825"/>
          </a:xfrm>
          <a:prstGeom prst="rect">
            <a:avLst/>
          </a:prstGeom>
        </p:spPr>
      </p:pic>
    </p:spTree>
    <p:extLst>
      <p:ext uri="{BB962C8B-B14F-4D97-AF65-F5344CB8AC3E}">
        <p14:creationId xmlns:p14="http://schemas.microsoft.com/office/powerpoint/2010/main" val="341316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11" y="605307"/>
            <a:ext cx="7315200" cy="5653826"/>
          </a:xfrm>
          <a:prstGeom prst="rect">
            <a:avLst/>
          </a:prstGeom>
        </p:spPr>
      </p:pic>
    </p:spTree>
    <p:extLst>
      <p:ext uri="{BB962C8B-B14F-4D97-AF65-F5344CB8AC3E}">
        <p14:creationId xmlns:p14="http://schemas.microsoft.com/office/powerpoint/2010/main" val="298932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50" y="837127"/>
            <a:ext cx="8950816" cy="5344732"/>
          </a:xfrm>
          <a:prstGeom prst="rect">
            <a:avLst/>
          </a:prstGeom>
        </p:spPr>
      </p:pic>
    </p:spTree>
    <p:extLst>
      <p:ext uri="{BB962C8B-B14F-4D97-AF65-F5344CB8AC3E}">
        <p14:creationId xmlns:p14="http://schemas.microsoft.com/office/powerpoint/2010/main" val="290795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07" y="708338"/>
            <a:ext cx="6697014" cy="5180403"/>
          </a:xfrm>
          <a:prstGeom prst="rect">
            <a:avLst/>
          </a:prstGeom>
        </p:spPr>
      </p:pic>
    </p:spTree>
    <p:extLst>
      <p:ext uri="{BB962C8B-B14F-4D97-AF65-F5344CB8AC3E}">
        <p14:creationId xmlns:p14="http://schemas.microsoft.com/office/powerpoint/2010/main" val="2030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2" y="1"/>
            <a:ext cx="12629882" cy="6574070"/>
          </a:xfrm>
          <a:prstGeom prst="rect">
            <a:avLst/>
          </a:prstGeom>
        </p:spPr>
      </p:pic>
    </p:spTree>
    <p:extLst>
      <p:ext uri="{BB962C8B-B14F-4D97-AF65-F5344CB8AC3E}">
        <p14:creationId xmlns:p14="http://schemas.microsoft.com/office/powerpoint/2010/main" val="250819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5"/>
            <a:ext cx="8158688" cy="2736267"/>
          </a:xfrm>
        </p:spPr>
        <p:txBody>
          <a:bodyPr>
            <a:normAutofit/>
          </a:bodyPr>
          <a:lstStyle/>
          <a:p>
            <a:r>
              <a:rPr lang="en-US" b="1" dirty="0"/>
              <a:t>Recommendations on the Models </a:t>
            </a:r>
            <a:r>
              <a:rPr lang="en-US" b="1" dirty="0" smtClean="0"/>
              <a:t>Performance</a:t>
            </a:r>
            <a:r>
              <a:rPr lang="en-US" b="1" dirty="0"/>
              <a:t/>
            </a:r>
            <a:br>
              <a:rPr lang="en-US" b="1" dirty="0"/>
            </a:br>
            <a:endParaRPr lang="en-US" dirty="0"/>
          </a:p>
        </p:txBody>
      </p:sp>
      <p:sp>
        <p:nvSpPr>
          <p:cNvPr id="3" name="Text Placeholder 2"/>
          <p:cNvSpPr>
            <a:spLocks noGrp="1"/>
          </p:cNvSpPr>
          <p:nvPr>
            <p:ph type="body" idx="1"/>
          </p:nvPr>
        </p:nvSpPr>
        <p:spPr>
          <a:xfrm flipV="1">
            <a:off x="38100" y="4170219"/>
            <a:ext cx="423333" cy="49906"/>
          </a:xfrm>
        </p:spPr>
        <p:txBody>
          <a:bodyPr>
            <a:normAutofit fontScale="25000" lnSpcReduction="20000"/>
          </a:bodyPr>
          <a:lstStyle/>
          <a:p>
            <a:endParaRPr lang="en-US" dirty="0"/>
          </a:p>
        </p:txBody>
      </p:sp>
    </p:spTree>
    <p:extLst>
      <p:ext uri="{BB962C8B-B14F-4D97-AF65-F5344CB8AC3E}">
        <p14:creationId xmlns:p14="http://schemas.microsoft.com/office/powerpoint/2010/main" val="335242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4" y="592429"/>
            <a:ext cx="10634632" cy="5539978"/>
          </a:xfrm>
          <a:prstGeom prst="rect">
            <a:avLst/>
          </a:prstGeom>
        </p:spPr>
        <p:txBody>
          <a:bodyPr wrap="square">
            <a:spAutoFit/>
          </a:bodyPr>
          <a:lstStyle/>
          <a:p>
            <a:r>
              <a:rPr lang="en-US" b="1" dirty="0"/>
              <a:t>1. Address Class Imbalance</a:t>
            </a:r>
            <a:r>
              <a:rPr lang="en-US" dirty="0"/>
              <a:t>:</a:t>
            </a:r>
          </a:p>
          <a:p>
            <a:r>
              <a:rPr lang="en-US" sz="2000" dirty="0"/>
              <a:t>Observation: The Decision Tree model showed high accuracy (86.1%) but struggled with minority classes, such as "Forced Labor," where it achieved low precision (0.29) and recall (1.00). This suggests the model may be overfitting to the majority classes.</a:t>
            </a:r>
          </a:p>
          <a:p>
            <a:endParaRPr lang="en-US" sz="2000" dirty="0"/>
          </a:p>
          <a:p>
            <a:r>
              <a:rPr lang="en-US" sz="2000" dirty="0"/>
              <a:t>Recommendation: Implement techniques like SMOTE (Synthetic Minority Over-sampling Technique) or class-weight adjustments to better balance the dataset. This can help models better identify and predict minority classes, improving overall model performance, especially for underrepresented categories</a:t>
            </a:r>
            <a:r>
              <a:rPr lang="en-US" sz="2000" dirty="0" smtClean="0"/>
              <a:t>.</a:t>
            </a:r>
          </a:p>
          <a:p>
            <a:endParaRPr lang="en-US" dirty="0"/>
          </a:p>
          <a:p>
            <a:r>
              <a:rPr lang="en-US" b="1" dirty="0"/>
              <a:t>2.Model Selection Based on Context:</a:t>
            </a:r>
          </a:p>
          <a:p>
            <a:r>
              <a:rPr lang="en-US" sz="2000" dirty="0"/>
              <a:t>Observation: The Decision Tree model demonstrated strong overall accuracy and excelled in certain classes, like "Other," where it achieved perfect precision and recall. However, it showed weaknesses in handling minority classes.</a:t>
            </a:r>
          </a:p>
          <a:p>
            <a:endParaRPr lang="en-US" sz="2000" dirty="0"/>
          </a:p>
          <a:p>
            <a:r>
              <a:rPr lang="en-US" sz="2000" dirty="0"/>
              <a:t>Recommendation: For tasks requiring high accuracy and the ability to capture complex patterns, ensemble methods such as Random Forests or Gradient Boosting are recommended. These methods could improve performance by reducing the variance seen in single decision trees. For tasks where interpretability is critical, a simpler model like Logistic Regression might be preferable.</a:t>
            </a:r>
          </a:p>
        </p:txBody>
      </p:sp>
    </p:spTree>
    <p:extLst>
      <p:ext uri="{BB962C8B-B14F-4D97-AF65-F5344CB8AC3E}">
        <p14:creationId xmlns:p14="http://schemas.microsoft.com/office/powerpoint/2010/main" val="397333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545" y="900545"/>
            <a:ext cx="10515600" cy="5755422"/>
          </a:xfrm>
          <a:prstGeom prst="rect">
            <a:avLst/>
          </a:prstGeom>
        </p:spPr>
        <p:txBody>
          <a:bodyPr wrap="square">
            <a:spAutoFit/>
          </a:bodyPr>
          <a:lstStyle/>
          <a:p>
            <a:r>
              <a:rPr lang="en-US" b="1" dirty="0"/>
              <a:t> 3.Hyperparameter Tuning:</a:t>
            </a:r>
          </a:p>
          <a:p>
            <a:r>
              <a:rPr lang="en-US" sz="2000" dirty="0"/>
              <a:t>Observation: The performance differences between the tuned Decision Tree and Logistic Regression models were marginal, indicating that both models might already be close to their optimal performance for this dataset.</a:t>
            </a:r>
          </a:p>
          <a:p>
            <a:endParaRPr lang="en-US" sz="2000" dirty="0"/>
          </a:p>
          <a:p>
            <a:r>
              <a:rPr lang="en-US" sz="2000" dirty="0"/>
              <a:t>Recommendation: While further tuning might yield only slight improvements, it is still worthwhile to explore hyperparameter adjustments, particularly for the Decision Tree model, to prevent overfitting and improve its handling of minority classes.</a:t>
            </a:r>
            <a:endParaRPr lang="en-US" sz="2000" dirty="0" smtClean="0"/>
          </a:p>
          <a:p>
            <a:endParaRPr lang="en-US" b="1" dirty="0"/>
          </a:p>
          <a:p>
            <a:r>
              <a:rPr lang="en-US" b="1" dirty="0" smtClean="0"/>
              <a:t>4.Consideration </a:t>
            </a:r>
            <a:r>
              <a:rPr lang="en-US" b="1" dirty="0"/>
              <a:t>for Ensemble Methods</a:t>
            </a:r>
            <a:r>
              <a:rPr lang="en-US" b="1" dirty="0" smtClean="0"/>
              <a:t>:</a:t>
            </a:r>
          </a:p>
          <a:p>
            <a:endParaRPr lang="en-US" dirty="0"/>
          </a:p>
          <a:p>
            <a:r>
              <a:rPr lang="en-US" sz="2000" dirty="0"/>
              <a:t>Observation: The Decision Tree model’s high accuracy suggests that tree-based methods are effective for this dataset, but its performance on minority classes was less satisfactory</a:t>
            </a:r>
            <a:r>
              <a:rPr lang="en-US" sz="2000" dirty="0" smtClean="0"/>
              <a:t>.</a:t>
            </a:r>
          </a:p>
          <a:p>
            <a:endParaRPr lang="en-US" sz="2000" dirty="0"/>
          </a:p>
          <a:p>
            <a:r>
              <a:rPr lang="en-US" sz="2000" dirty="0"/>
              <a:t>Recommendation: Experiment with ensemble methods like Random Forests or Gradient Boosting. These approaches can combine multiple decision trees to reduce overfitting and enhance the model’s ability to generalize, particularly in handling imbalanced datasets.</a:t>
            </a:r>
          </a:p>
          <a:p>
            <a:endParaRPr lang="en-US" dirty="0"/>
          </a:p>
          <a:p>
            <a:r>
              <a:rPr lang="en-US" dirty="0" smtClean="0"/>
              <a:t>.</a:t>
            </a:r>
            <a:endParaRPr lang="en-US" dirty="0"/>
          </a:p>
        </p:txBody>
      </p:sp>
    </p:spTree>
    <p:extLst>
      <p:ext uri="{BB962C8B-B14F-4D97-AF65-F5344CB8AC3E}">
        <p14:creationId xmlns:p14="http://schemas.microsoft.com/office/powerpoint/2010/main" val="51778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455" y="1788403"/>
            <a:ext cx="9753600" cy="3139321"/>
          </a:xfrm>
          <a:prstGeom prst="rect">
            <a:avLst/>
          </a:prstGeom>
        </p:spPr>
        <p:txBody>
          <a:bodyPr wrap="square">
            <a:spAutoFit/>
          </a:bodyPr>
          <a:lstStyle/>
          <a:p>
            <a:r>
              <a:rPr lang="en-US" sz="2000" b="1" dirty="0"/>
              <a:t>5.Improvement in Data Representation:</a:t>
            </a:r>
          </a:p>
          <a:p>
            <a:endParaRPr lang="en-US" dirty="0"/>
          </a:p>
          <a:p>
            <a:r>
              <a:rPr lang="en-US" sz="2000" dirty="0"/>
              <a:t>Observation: The performance of both models highlights the importance of data representation, especially in how features like "Lack of Basic Needs" and "Criminal Justice Mechanisms" are utilized.</a:t>
            </a:r>
          </a:p>
          <a:p>
            <a:endParaRPr lang="en-US" sz="2000" dirty="0"/>
          </a:p>
          <a:p>
            <a:r>
              <a:rPr lang="en-US" sz="2000" dirty="0"/>
              <a:t>Recommendation: Consider feature engineering to create new variables or improve existing ones. This might involve creating interaction terms, normalizing variables, or using domain-specific knowledge to refine the input data. Improved feature representation can significantly enhance model accuracy and reliability.</a:t>
            </a:r>
          </a:p>
        </p:txBody>
      </p:sp>
    </p:spTree>
    <p:extLst>
      <p:ext uri="{BB962C8B-B14F-4D97-AF65-F5344CB8AC3E}">
        <p14:creationId xmlns:p14="http://schemas.microsoft.com/office/powerpoint/2010/main" val="302887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US" b="1" dirty="0" smtClean="0"/>
              <a:t>CONCLUSIONS</a:t>
            </a:r>
            <a:endParaRPr lang="en-US" b="1" dirty="0"/>
          </a:p>
        </p:txBody>
      </p:sp>
      <p:sp>
        <p:nvSpPr>
          <p:cNvPr id="3" name="Content Placeholder 2"/>
          <p:cNvSpPr>
            <a:spLocks noGrp="1"/>
          </p:cNvSpPr>
          <p:nvPr>
            <p:ph idx="1"/>
          </p:nvPr>
        </p:nvSpPr>
        <p:spPr>
          <a:xfrm>
            <a:off x="677334" y="1524000"/>
            <a:ext cx="10862136" cy="4696496"/>
          </a:xfrm>
        </p:spPr>
        <p:txBody>
          <a:bodyPr>
            <a:normAutofit fontScale="92500" lnSpcReduction="10000"/>
          </a:bodyPr>
          <a:lstStyle/>
          <a:p>
            <a:r>
              <a:rPr lang="en-US" sz="2200" dirty="0"/>
              <a:t>Both Logistic Regression and Decision Tree models demonstrated strong overall accuracy, with Decision Trees slightly outperforming Logistic Regression in accuracy. However, the performance varied across different classes:</a:t>
            </a:r>
          </a:p>
          <a:p>
            <a:r>
              <a:rPr lang="en-US" sz="2200" dirty="0"/>
              <a:t>Logistic Regression: This model provided a balanced performance across classes and handled the dataset’s imbalance better than the Decision Tree, making it suitable for tasks requiring straightforward decision boundaries and high interpretability.</a:t>
            </a:r>
          </a:p>
          <a:p>
            <a:r>
              <a:rPr lang="en-US" sz="2200" dirty="0"/>
              <a:t>Decision Tree: This model achieved higher overall accuracy but struggled with minority classes, such as "Forced Labor." This suggests that while Decision Trees are powerful for capturing complex relationships, they are sensitive to class imbalance and may require techniques like boosting or balancing to optimize their performance.</a:t>
            </a:r>
          </a:p>
          <a:p>
            <a:r>
              <a:rPr lang="en-US" sz="2200" dirty="0"/>
              <a:t>Both models are effective, but the choice between them should be guided by the specific requirements of the task—whether it’s interpretability and generalization (favoring Logistic Regression) or maximizing accuracy through capturing complex patterns (favoring Decision Trees or ensemble methods). Balancing the dataset and tuning </a:t>
            </a:r>
            <a:r>
              <a:rPr lang="en-US" sz="2200" dirty="0" smtClean="0"/>
              <a:t>hyperparameters </a:t>
            </a:r>
            <a:r>
              <a:rPr lang="en-US" sz="2200" dirty="0"/>
              <a:t>are essential steps to further enhance model performance.</a:t>
            </a:r>
          </a:p>
          <a:p>
            <a:endParaRPr lang="en-US" dirty="0"/>
          </a:p>
        </p:txBody>
      </p:sp>
    </p:spTree>
    <p:extLst>
      <p:ext uri="{BB962C8B-B14F-4D97-AF65-F5344CB8AC3E}">
        <p14:creationId xmlns:p14="http://schemas.microsoft.com/office/powerpoint/2010/main" val="28381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97735" y="2382591"/>
            <a:ext cx="9890975" cy="3799268"/>
          </a:xfrm>
        </p:spPr>
        <p:txBody>
          <a:bodyPr>
            <a:normAutofit/>
          </a:bodyPr>
          <a:lstStyle/>
          <a:p>
            <a:r>
              <a:rPr lang="en-US" sz="2000" dirty="0"/>
              <a:t>The purpose of this analysis is to provide actionable insights for combating modern slavery by examining key factors that contribute to its prevalence. By analyzing various features such as the lack of basic needs, the effectiveness of criminal justice mechanisms, and overall vulnerability scores, the study identifies critical areas that require targeted interventions. The analysis also evaluates the performance of predictive models to understand which factors are most influential in identifying at-risk populations and regions. The goal is to inform policy-making, enhance intervention strategies, and improve resource allocation to effectively reduce and ultimately eradicate modern slavery. These insights will help stakeholders, including governments, NGOs, and international organizations, to develop more efficient and focused approaches to addressing modern slavery across different contexts and regions.</a:t>
            </a:r>
          </a:p>
        </p:txBody>
      </p:sp>
    </p:spTree>
    <p:extLst>
      <p:ext uri="{BB962C8B-B14F-4D97-AF65-F5344CB8AC3E}">
        <p14:creationId xmlns:p14="http://schemas.microsoft.com/office/powerpoint/2010/main" val="193473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7"/>
            <a:ext cx="9906000" cy="1671704"/>
          </a:xfrm>
        </p:spPr>
        <p:txBody>
          <a:bodyPr/>
          <a:lstStyle/>
          <a:p>
            <a:r>
              <a:rPr lang="en-US" b="1" dirty="0" smtClean="0"/>
              <a:t> </a:t>
            </a:r>
            <a:r>
              <a:rPr lang="en-US" b="1" dirty="0" smtClean="0">
                <a:solidFill>
                  <a:schemeClr val="accent3"/>
                </a:solidFill>
              </a:rPr>
              <a:t>THANK </a:t>
            </a:r>
            <a:r>
              <a:rPr lang="en-US" b="1" dirty="0">
                <a:solidFill>
                  <a:schemeClr val="accent3"/>
                </a:solidFill>
              </a:rPr>
              <a:t>YOU</a:t>
            </a:r>
            <a:r>
              <a:rPr lang="en-US" b="1" dirty="0"/>
              <a:t/>
            </a:r>
            <a:br>
              <a:rPr lang="en-US" b="1" dirty="0"/>
            </a:br>
            <a:endParaRPr lang="en-US" dirty="0"/>
          </a:p>
        </p:txBody>
      </p:sp>
      <p:sp>
        <p:nvSpPr>
          <p:cNvPr id="3" name="Text Placeholder 2"/>
          <p:cNvSpPr>
            <a:spLocks noGrp="1"/>
          </p:cNvSpPr>
          <p:nvPr>
            <p:ph type="body" idx="1"/>
          </p:nvPr>
        </p:nvSpPr>
        <p:spPr>
          <a:xfrm>
            <a:off x="1352283" y="2614412"/>
            <a:ext cx="9695128" cy="3184728"/>
          </a:xfrm>
        </p:spPr>
        <p:txBody>
          <a:bodyPr>
            <a:normAutofit fontScale="92500"/>
          </a:bodyPr>
          <a:lstStyle/>
          <a:p>
            <a:r>
              <a:rPr lang="en-US" sz="2200" dirty="0"/>
              <a:t>Thank you for your attention. We look forward to implementing these </a:t>
            </a:r>
            <a:r>
              <a:rPr lang="en-US" sz="2200" dirty="0" smtClean="0"/>
              <a:t>findings that </a:t>
            </a:r>
            <a:r>
              <a:rPr lang="en-US" sz="2200" dirty="0"/>
              <a:t>will help </a:t>
            </a:r>
            <a:r>
              <a:rPr lang="en-US" sz="2200" dirty="0" smtClean="0"/>
              <a:t>stakeholders </a:t>
            </a:r>
            <a:r>
              <a:rPr lang="en-US" sz="2200" dirty="0"/>
              <a:t>to develop more efficient and focused approaches to addressing modern slavery across different contexts and regions.</a:t>
            </a:r>
          </a:p>
          <a:p>
            <a:r>
              <a:rPr lang="en-US" dirty="0" smtClean="0"/>
              <a:t>.</a:t>
            </a:r>
            <a:endParaRPr lang="en-US" dirty="0"/>
          </a:p>
          <a:p>
            <a:endParaRPr lang="en-US" dirty="0" smtClean="0"/>
          </a:p>
          <a:p>
            <a:r>
              <a:rPr lang="en-US" dirty="0" smtClean="0"/>
              <a:t>This project is available on </a:t>
            </a:r>
            <a:r>
              <a:rPr lang="en-US" dirty="0"/>
              <a:t>my </a:t>
            </a:r>
            <a:r>
              <a:rPr lang="en-US" dirty="0" err="1" smtClean="0"/>
              <a:t>github</a:t>
            </a:r>
            <a:r>
              <a:rPr lang="en-US" dirty="0" smtClean="0"/>
              <a:t> </a:t>
            </a:r>
            <a:r>
              <a:rPr lang="en-US" dirty="0"/>
              <a:t>(</a:t>
            </a:r>
            <a:r>
              <a:rPr lang="en-US" dirty="0">
                <a:hlinkClick r:id="rId2"/>
              </a:rPr>
              <a:t>https://</a:t>
            </a:r>
            <a:r>
              <a:rPr lang="en-US" dirty="0" smtClean="0">
                <a:hlinkClick r:id="rId2"/>
              </a:rPr>
              <a:t>github.com/Namnyak/P3-PROJECT</a:t>
            </a:r>
            <a:r>
              <a:rPr lang="en-US" dirty="0" smtClean="0"/>
              <a:t>)     </a:t>
            </a:r>
          </a:p>
          <a:p>
            <a:r>
              <a:rPr lang="en-US" dirty="0" smtClean="0"/>
              <a:t>My contact info: kinyeinamnyak@gmail.com</a:t>
            </a:r>
            <a:endParaRPr lang="en-US" dirty="0"/>
          </a:p>
        </p:txBody>
      </p:sp>
    </p:spTree>
    <p:extLst>
      <p:ext uri="{BB962C8B-B14F-4D97-AF65-F5344CB8AC3E}">
        <p14:creationId xmlns:p14="http://schemas.microsoft.com/office/powerpoint/2010/main" val="346673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UNDERSTANDING</a:t>
            </a:r>
            <a:br>
              <a:rPr lang="en-US" b="1" dirty="0"/>
            </a:br>
            <a:endParaRPr lang="en-US" dirty="0"/>
          </a:p>
        </p:txBody>
      </p:sp>
      <p:sp>
        <p:nvSpPr>
          <p:cNvPr id="3" name="Content Placeholder 2"/>
          <p:cNvSpPr>
            <a:spLocks noGrp="1"/>
          </p:cNvSpPr>
          <p:nvPr>
            <p:ph idx="1"/>
          </p:nvPr>
        </p:nvSpPr>
        <p:spPr>
          <a:xfrm>
            <a:off x="1295401" y="2408349"/>
            <a:ext cx="9601195" cy="3078052"/>
          </a:xfrm>
        </p:spPr>
        <p:txBody>
          <a:bodyPr>
            <a:normAutofit/>
          </a:bodyPr>
          <a:lstStyle/>
          <a:p>
            <a:r>
              <a:rPr lang="en-US" sz="2000" dirty="0"/>
              <a:t>The primary objective of analyzing the Global Slavery Index (GSI) dataset is to develop a classification model that accurately categorizes countries based on their vulnerability to different types of modern slavery, specifically forced labor, human trafficking, and child exploitation. This classification will enable stakeholders to identify and prioritize regions where specific interventions are most needed, thereby contributing to more effective and targeted efforts in combating modern slavery globally</a:t>
            </a:r>
            <a:r>
              <a:rPr lang="en-US" sz="2000" dirty="0" smtClean="0"/>
              <a:t>.         </a:t>
            </a:r>
            <a:endParaRPr lang="en-US" sz="2000" dirty="0"/>
          </a:p>
        </p:txBody>
      </p:sp>
    </p:spTree>
    <p:extLst>
      <p:ext uri="{BB962C8B-B14F-4D97-AF65-F5344CB8AC3E}">
        <p14:creationId xmlns:p14="http://schemas.microsoft.com/office/powerpoint/2010/main" val="199558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8" y="1081825"/>
            <a:ext cx="10058400" cy="4597758"/>
          </a:xfrm>
          <a:prstGeom prst="rect">
            <a:avLst/>
          </a:prstGeom>
        </p:spPr>
        <p:txBody>
          <a:bodyPr wrap="square">
            <a:spAutoFit/>
          </a:bodyPr>
          <a:lstStyle/>
          <a:p>
            <a:r>
              <a:rPr lang="en-US" sz="2400" dirty="0"/>
              <a:t>Stakeholders:</a:t>
            </a:r>
          </a:p>
          <a:p>
            <a:endParaRPr lang="en-US" dirty="0"/>
          </a:p>
          <a:p>
            <a:pPr marL="285750" indent="-285750">
              <a:buClr>
                <a:schemeClr val="accent1"/>
              </a:buClr>
              <a:buFont typeface="Wingdings" panose="05000000000000000000" pitchFamily="2" charset="2"/>
              <a:buChar char="§"/>
            </a:pPr>
            <a:r>
              <a:rPr lang="en-US" sz="2000" b="1" dirty="0"/>
              <a:t>Non-Governmental Organizations (NGOs</a:t>
            </a:r>
            <a:r>
              <a:rPr lang="en-US" sz="2000" dirty="0"/>
              <a:t>): NGOs that are focused on human rights and anti-slavery initiatives will benefit from the classification model by gaining insights into where their efforts can have the most impact, allowing them to tailor interventions to the specific types of slavery prevalent in different </a:t>
            </a:r>
            <a:r>
              <a:rPr lang="en-US" sz="2000" dirty="0" smtClean="0"/>
              <a:t>regions.</a:t>
            </a:r>
          </a:p>
          <a:p>
            <a:pPr marL="285750" indent="-285750">
              <a:buClr>
                <a:schemeClr val="accent1"/>
              </a:buClr>
              <a:buFont typeface="Wingdings" panose="05000000000000000000" pitchFamily="2" charset="2"/>
              <a:buChar char="§"/>
            </a:pPr>
            <a:r>
              <a:rPr lang="en-US" sz="2000" b="1" dirty="0" smtClean="0"/>
              <a:t>Governments </a:t>
            </a:r>
            <a:r>
              <a:rPr lang="en-US" sz="2000" b="1" dirty="0"/>
              <a:t>and Policy Makers</a:t>
            </a:r>
            <a:r>
              <a:rPr lang="en-US" sz="2000" dirty="0"/>
              <a:t>: Governments can use the classification results to enhance their policy frameworks, strengthen law enforcement, and allocate resources more </a:t>
            </a:r>
            <a:r>
              <a:rPr lang="en-US" sz="2000" dirty="0" smtClean="0"/>
              <a:t>efficiently</a:t>
            </a:r>
          </a:p>
          <a:p>
            <a:pPr marL="285750" indent="-285750">
              <a:buClr>
                <a:schemeClr val="accent1"/>
              </a:buClr>
              <a:buFont typeface="Wingdings" panose="05000000000000000000" pitchFamily="2" charset="2"/>
              <a:buChar char="§"/>
            </a:pPr>
            <a:r>
              <a:rPr lang="en-US" sz="2000" b="1" dirty="0" smtClean="0"/>
              <a:t>International </a:t>
            </a:r>
            <a:r>
              <a:rPr lang="en-US" sz="2000" b="1" dirty="0"/>
              <a:t>Bodies (e.g., United Nations, International Labour Organization): </a:t>
            </a:r>
            <a:r>
              <a:rPr lang="en-US" sz="2000" dirty="0"/>
              <a:t>These organizations can use the model's outputs to monitor global trends, coordinate international responses, and support countries in addressing their specific modern slavery </a:t>
            </a:r>
            <a:r>
              <a:rPr lang="en-US" sz="2000" dirty="0" smtClean="0"/>
              <a:t>challenges.</a:t>
            </a:r>
          </a:p>
          <a:p>
            <a:pPr marL="285750" indent="-285750">
              <a:buClr>
                <a:schemeClr val="accent1"/>
              </a:buClr>
              <a:buFont typeface="Wingdings" panose="05000000000000000000" pitchFamily="2" charset="2"/>
              <a:buChar char="§"/>
            </a:pPr>
            <a:r>
              <a:rPr lang="en-US" sz="2000" b="1" dirty="0" smtClean="0"/>
              <a:t>Academics </a:t>
            </a:r>
            <a:r>
              <a:rPr lang="en-US" sz="2000" b="1" dirty="0"/>
              <a:t>and Researchers: </a:t>
            </a:r>
            <a:r>
              <a:rPr lang="en-US" sz="2000" dirty="0"/>
              <a:t>Scholars studying modern slavery can use the classification as a foundation for further research into the causes and solutions for different types of modern slavery.</a:t>
            </a:r>
          </a:p>
        </p:txBody>
      </p:sp>
    </p:spTree>
    <p:extLst>
      <p:ext uri="{BB962C8B-B14F-4D97-AF65-F5344CB8AC3E}">
        <p14:creationId xmlns:p14="http://schemas.microsoft.com/office/powerpoint/2010/main" val="368186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p>
        </p:txBody>
      </p:sp>
      <p:sp>
        <p:nvSpPr>
          <p:cNvPr id="3" name="Content Placeholder 2"/>
          <p:cNvSpPr>
            <a:spLocks noGrp="1"/>
          </p:cNvSpPr>
          <p:nvPr>
            <p:ph idx="1"/>
          </p:nvPr>
        </p:nvSpPr>
        <p:spPr/>
        <p:txBody>
          <a:bodyPr>
            <a:normAutofit/>
          </a:bodyPr>
          <a:lstStyle/>
          <a:p>
            <a:r>
              <a:rPr lang="en-US" sz="2000" dirty="0"/>
              <a:t>The Global Slavery Index (GSI) dataset provides detailed data on modern slavery, including socio-economic, political, and demographic indicators across various countries. The dataset aims to measure the prevalence of modern slavery, encompassing different forms such as forced labor, human trafficking, and child exploitation. Additionally, it includes data on government responses, vulnerability factors, and regional differences, providing a comprehensive view of the global state of modern slavery.</a:t>
            </a:r>
          </a:p>
        </p:txBody>
      </p:sp>
    </p:spTree>
    <p:extLst>
      <p:ext uri="{BB962C8B-B14F-4D97-AF65-F5344CB8AC3E}">
        <p14:creationId xmlns:p14="http://schemas.microsoft.com/office/powerpoint/2010/main" val="19863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618187"/>
            <a:ext cx="10766738" cy="5724644"/>
          </a:xfrm>
          <a:prstGeom prst="rect">
            <a:avLst/>
          </a:prstGeom>
        </p:spPr>
        <p:txBody>
          <a:bodyPr wrap="square">
            <a:spAutoFit/>
          </a:bodyPr>
          <a:lstStyle/>
          <a:p>
            <a:r>
              <a:rPr lang="en-US" dirty="0"/>
              <a:t> </a:t>
            </a:r>
            <a:r>
              <a:rPr lang="en-US" dirty="0" smtClean="0"/>
              <a:t>                                                               </a:t>
            </a:r>
            <a:r>
              <a:rPr lang="en-US" sz="2800" b="1" dirty="0" smtClean="0"/>
              <a:t>Source </a:t>
            </a:r>
            <a:r>
              <a:rPr lang="en-US" sz="2800" b="1" dirty="0"/>
              <a:t>of the </a:t>
            </a:r>
            <a:r>
              <a:rPr lang="en-US" sz="2800" b="1" dirty="0" smtClean="0"/>
              <a:t>data</a:t>
            </a:r>
          </a:p>
          <a:p>
            <a:endParaRPr lang="en-US" dirty="0" smtClean="0"/>
          </a:p>
          <a:p>
            <a:r>
              <a:rPr lang="en-US" sz="2000" dirty="0" smtClean="0"/>
              <a:t>The </a:t>
            </a:r>
            <a:r>
              <a:rPr lang="en-US" sz="2000" dirty="0"/>
              <a:t>data for the Global Slavery Index is sourced from multiple authoritative bodies and research organizations, including but not limited to</a:t>
            </a:r>
            <a:r>
              <a:rPr lang="en-US" sz="2000" dirty="0" smtClean="0"/>
              <a:t>:</a:t>
            </a:r>
          </a:p>
          <a:p>
            <a:endParaRPr lang="en-US" sz="2000" dirty="0" smtClean="0"/>
          </a:p>
          <a:p>
            <a:pPr marL="342900" indent="-342900">
              <a:buFont typeface="+mj-lt"/>
              <a:buAutoNum type="arabicPeriod"/>
            </a:pPr>
            <a:r>
              <a:rPr lang="en-US" sz="2000" b="1" dirty="0" smtClean="0"/>
              <a:t>Walk </a:t>
            </a:r>
            <a:r>
              <a:rPr lang="en-US" sz="2000" b="1" dirty="0"/>
              <a:t>Free Foundation</a:t>
            </a:r>
            <a:r>
              <a:rPr lang="en-US" sz="2000" dirty="0"/>
              <a:t>: The primary organization behind the Global Slavery Index, which conducts extensive research and data collection on modern </a:t>
            </a:r>
            <a:r>
              <a:rPr lang="en-US" sz="2000" dirty="0" smtClean="0"/>
              <a:t>slavery</a:t>
            </a:r>
          </a:p>
          <a:p>
            <a:pPr marL="342900" indent="-342900">
              <a:buFont typeface="+mj-lt"/>
              <a:buAutoNum type="arabicPeriod"/>
            </a:pPr>
            <a:r>
              <a:rPr lang="en-US" sz="2000" b="1" dirty="0" smtClean="0"/>
              <a:t>International </a:t>
            </a:r>
            <a:r>
              <a:rPr lang="en-US" sz="2000" b="1" dirty="0"/>
              <a:t>Labour Organization (ILO): </a:t>
            </a:r>
            <a:r>
              <a:rPr lang="en-US" sz="2000" dirty="0"/>
              <a:t>Provides estimates and data on forced labor and other forms of modern slavery</a:t>
            </a:r>
            <a:r>
              <a:rPr lang="en-US" sz="2000" dirty="0" smtClean="0"/>
              <a:t>.</a:t>
            </a:r>
          </a:p>
          <a:p>
            <a:pPr marL="342900" indent="-342900">
              <a:buFont typeface="+mj-lt"/>
              <a:buAutoNum type="arabicPeriod"/>
            </a:pPr>
            <a:r>
              <a:rPr lang="en-US" sz="2000" b="1" dirty="0" smtClean="0"/>
              <a:t>United </a:t>
            </a:r>
            <a:r>
              <a:rPr lang="en-US" sz="2000" b="1" dirty="0"/>
              <a:t>Nations (UN): </a:t>
            </a:r>
            <a:r>
              <a:rPr lang="en-US" sz="2000" dirty="0"/>
              <a:t>Offers data on human trafficking and child exploitation through various UN agencies</a:t>
            </a:r>
            <a:r>
              <a:rPr lang="en-US" sz="2000" dirty="0" smtClean="0"/>
              <a:t>.</a:t>
            </a:r>
          </a:p>
          <a:p>
            <a:pPr marL="342900" indent="-342900">
              <a:buFont typeface="+mj-lt"/>
              <a:buAutoNum type="arabicPeriod"/>
            </a:pPr>
            <a:r>
              <a:rPr lang="en-US" sz="2000" b="1" dirty="0" smtClean="0"/>
              <a:t>World </a:t>
            </a:r>
            <a:r>
              <a:rPr lang="en-US" sz="2000" b="1" dirty="0"/>
              <a:t>Bank: </a:t>
            </a:r>
            <a:r>
              <a:rPr lang="en-US" sz="2000" dirty="0"/>
              <a:t>Supplies demographic and socio-economic indicators such as population, inequality, and governance</a:t>
            </a:r>
            <a:r>
              <a:rPr lang="en-US" sz="2000" dirty="0" smtClean="0"/>
              <a:t>.</a:t>
            </a:r>
          </a:p>
          <a:p>
            <a:pPr marL="342900" indent="-342900">
              <a:buFont typeface="+mj-lt"/>
              <a:buAutoNum type="arabicPeriod"/>
            </a:pPr>
            <a:r>
              <a:rPr lang="en-US" sz="2000" b="1" dirty="0" smtClean="0"/>
              <a:t>National </a:t>
            </a:r>
            <a:r>
              <a:rPr lang="en-US" sz="2000" b="1" dirty="0"/>
              <a:t>Surveys</a:t>
            </a:r>
            <a:r>
              <a:rPr lang="en-US" sz="2000" dirty="0"/>
              <a:t>: Data collected from national-level surveys conducted in various countries to assess vulnerability to modern slavery</a:t>
            </a:r>
            <a:r>
              <a:rPr lang="en-US" sz="2000" dirty="0" smtClean="0"/>
              <a:t>.</a:t>
            </a:r>
          </a:p>
          <a:p>
            <a:endParaRPr lang="en-US" sz="2000" dirty="0" smtClean="0"/>
          </a:p>
          <a:p>
            <a:r>
              <a:rPr lang="en-US" sz="2000" dirty="0" smtClean="0"/>
              <a:t>These </a:t>
            </a:r>
            <a:r>
              <a:rPr lang="en-US" sz="2000" dirty="0"/>
              <a:t>sources are integrated into the GSI dataset, ensuring that the data reflects a wide range of reliable inputs, though it's important to note that data collection methods may vary across countries.</a:t>
            </a:r>
          </a:p>
        </p:txBody>
      </p:sp>
    </p:spTree>
    <p:extLst>
      <p:ext uri="{BB962C8B-B14F-4D97-AF65-F5344CB8AC3E}">
        <p14:creationId xmlns:p14="http://schemas.microsoft.com/office/powerpoint/2010/main" val="61826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9" y="1223493"/>
            <a:ext cx="10509160" cy="5016758"/>
          </a:xfrm>
          <a:prstGeom prst="rect">
            <a:avLst/>
          </a:prstGeom>
        </p:spPr>
        <p:txBody>
          <a:bodyPr wrap="square">
            <a:spAutoFit/>
          </a:bodyPr>
          <a:lstStyle/>
          <a:p>
            <a:r>
              <a:rPr lang="en-US" sz="2000" dirty="0"/>
              <a:t>Our analysis involved several key steps:</a:t>
            </a:r>
          </a:p>
          <a:p>
            <a:pPr marL="285750" indent="-285750">
              <a:buClr>
                <a:schemeClr val="accent1"/>
              </a:buClr>
              <a:buFont typeface="Wingdings" panose="05000000000000000000" pitchFamily="2" charset="2"/>
              <a:buChar char="§"/>
            </a:pPr>
            <a:r>
              <a:rPr lang="en-US" sz="2000" b="1" dirty="0"/>
              <a:t>Importing Libraries</a:t>
            </a:r>
            <a:r>
              <a:rPr lang="en-US" sz="2000" dirty="0"/>
              <a:t>: I imported several libraries from Basic data manipulation, Preprocessing models, to Decision Tree model , Logistic Regression Model, Hyperparameter Tuning Model among others</a:t>
            </a:r>
          </a:p>
          <a:p>
            <a:pPr marL="285750" indent="-285750">
              <a:buClr>
                <a:schemeClr val="accent1"/>
              </a:buClr>
              <a:buFont typeface="Wingdings" panose="05000000000000000000" pitchFamily="2" charset="2"/>
              <a:buChar char="§"/>
            </a:pPr>
            <a:r>
              <a:rPr lang="en-US" sz="2000" b="1" dirty="0"/>
              <a:t>Data Cleaning</a:t>
            </a:r>
            <a:r>
              <a:rPr lang="en-US" sz="2000" dirty="0"/>
              <a:t>: We handled missing values, checked for duplicates, log transformed some column and did a standardization of the whole dataset</a:t>
            </a:r>
          </a:p>
          <a:p>
            <a:pPr marL="285750" indent="-285750">
              <a:buClr>
                <a:schemeClr val="accent1"/>
              </a:buClr>
              <a:buFont typeface="Wingdings" panose="05000000000000000000" pitchFamily="2" charset="2"/>
              <a:buChar char="§"/>
            </a:pPr>
            <a:r>
              <a:rPr lang="en-US" sz="2000" b="1" dirty="0"/>
              <a:t>Exploratory Analysis</a:t>
            </a:r>
            <a:r>
              <a:rPr lang="en-US" sz="2000" dirty="0"/>
              <a:t>: We examined various factors such as Estimated number of people in modern slavery, Estimated prevalence to modern slavery , did analysis to understand the estimated number of people in modern slavery among East Africa countries..</a:t>
            </a:r>
          </a:p>
          <a:p>
            <a:pPr marL="285750" indent="-285750" algn="just">
              <a:buClr>
                <a:schemeClr val="accent1"/>
              </a:buClr>
              <a:buFont typeface="Wingdings" panose="05000000000000000000" pitchFamily="2" charset="2"/>
              <a:buChar char="§"/>
            </a:pPr>
            <a:r>
              <a:rPr lang="en-US" sz="2000" b="1" dirty="0"/>
              <a:t>Graphs and Visualizations: </a:t>
            </a:r>
            <a:r>
              <a:rPr lang="en-US" sz="2000" dirty="0"/>
              <a:t>We created multiple visualizations to understand the data better. For instance</a:t>
            </a:r>
            <a:r>
              <a:rPr lang="en-US" sz="2000" dirty="0" smtClean="0"/>
              <a:t>:</a:t>
            </a:r>
          </a:p>
          <a:p>
            <a:pPr algn="just">
              <a:buClr>
                <a:schemeClr val="accent1"/>
              </a:buClr>
            </a:pPr>
            <a:endParaRPr lang="en-US" sz="2000" dirty="0"/>
          </a:p>
          <a:p>
            <a:pPr marL="285750" indent="-285750" algn="just">
              <a:buClr>
                <a:schemeClr val="accent1"/>
              </a:buClr>
              <a:buFont typeface="Wingdings" panose="05000000000000000000" pitchFamily="2" charset="2"/>
              <a:buChar char="ü"/>
            </a:pPr>
            <a:r>
              <a:rPr lang="en-US" sz="2000" b="1" dirty="0" smtClean="0"/>
              <a:t>Bar </a:t>
            </a:r>
            <a:r>
              <a:rPr lang="en-US" sz="2000" b="1" dirty="0"/>
              <a:t>Charts</a:t>
            </a:r>
            <a:r>
              <a:rPr lang="en-US" sz="2000" dirty="0"/>
              <a:t>: Showing Estimated Number of people in Modern Slavery.</a:t>
            </a:r>
          </a:p>
          <a:p>
            <a:pPr marL="285750" indent="-285750" algn="just">
              <a:buClr>
                <a:schemeClr val="accent1"/>
              </a:buClr>
              <a:buFont typeface="Wingdings" panose="05000000000000000000" pitchFamily="2" charset="2"/>
              <a:buChar char="ü"/>
            </a:pPr>
            <a:r>
              <a:rPr lang="en-US" sz="2000" b="1" dirty="0" smtClean="0"/>
              <a:t>Line </a:t>
            </a:r>
            <a:r>
              <a:rPr lang="en-US" sz="2000" b="1" dirty="0"/>
              <a:t>Chart</a:t>
            </a:r>
            <a:r>
              <a:rPr lang="en-US" sz="2000" dirty="0"/>
              <a:t>: Illustrated  Estimation Prevalence for Modern Slavery for the First Five Countries</a:t>
            </a:r>
          </a:p>
          <a:p>
            <a:pPr marL="285750" indent="-285750" algn="just">
              <a:buClr>
                <a:schemeClr val="accent1"/>
              </a:buClr>
              <a:buFont typeface="Wingdings" panose="05000000000000000000" pitchFamily="2" charset="2"/>
              <a:buChar char="ü"/>
            </a:pPr>
            <a:r>
              <a:rPr lang="en-US" sz="2000" b="1" dirty="0" smtClean="0"/>
              <a:t>Confusion </a:t>
            </a:r>
            <a:r>
              <a:rPr lang="en-US" sz="2000" b="1" dirty="0"/>
              <a:t>Matrix</a:t>
            </a:r>
            <a:r>
              <a:rPr lang="en-US" sz="2000" dirty="0"/>
              <a:t>: Confusion Matrix of  Logistic Regression and Decision Trees.</a:t>
            </a:r>
          </a:p>
          <a:p>
            <a:pPr marL="285750" indent="-285750" algn="just">
              <a:buClr>
                <a:schemeClr val="accent1"/>
              </a:buClr>
              <a:buFont typeface="Wingdings" panose="05000000000000000000" pitchFamily="2" charset="2"/>
              <a:buChar char="ü"/>
            </a:pPr>
            <a:r>
              <a:rPr lang="en-US" sz="2000" b="1" dirty="0" smtClean="0"/>
              <a:t>Decision </a:t>
            </a:r>
            <a:r>
              <a:rPr lang="en-US" sz="2000" b="1" dirty="0"/>
              <a:t>Tree Plot</a:t>
            </a:r>
            <a:r>
              <a:rPr lang="en-US" sz="2000" dirty="0"/>
              <a:t>:  A plot showing  the nature of a decision Tree.</a:t>
            </a:r>
          </a:p>
        </p:txBody>
      </p:sp>
      <p:sp>
        <p:nvSpPr>
          <p:cNvPr id="3" name="Rectangle 2"/>
          <p:cNvSpPr/>
          <p:nvPr/>
        </p:nvSpPr>
        <p:spPr>
          <a:xfrm>
            <a:off x="4250028" y="708338"/>
            <a:ext cx="4198513" cy="523220"/>
          </a:xfrm>
          <a:prstGeom prst="rect">
            <a:avLst/>
          </a:prstGeom>
        </p:spPr>
        <p:txBody>
          <a:bodyPr wrap="square">
            <a:spAutoFit/>
          </a:bodyPr>
          <a:lstStyle/>
          <a:p>
            <a:r>
              <a:rPr lang="en-US" sz="2800" b="1" dirty="0"/>
              <a:t>DATA ANALYSIS</a:t>
            </a:r>
          </a:p>
        </p:txBody>
      </p:sp>
    </p:spTree>
    <p:extLst>
      <p:ext uri="{BB962C8B-B14F-4D97-AF65-F5344CB8AC3E}">
        <p14:creationId xmlns:p14="http://schemas.microsoft.com/office/powerpoint/2010/main" val="234479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4" y="733664"/>
            <a:ext cx="8619108" cy="5578877"/>
          </a:xfrm>
          <a:prstGeom prst="rect">
            <a:avLst/>
          </a:prstGeom>
        </p:spPr>
      </p:pic>
    </p:spTree>
    <p:extLst>
      <p:ext uri="{BB962C8B-B14F-4D97-AF65-F5344CB8AC3E}">
        <p14:creationId xmlns:p14="http://schemas.microsoft.com/office/powerpoint/2010/main" val="221979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2" y="493618"/>
            <a:ext cx="9916732" cy="5742455"/>
          </a:xfrm>
          <a:prstGeom prst="rect">
            <a:avLst/>
          </a:prstGeom>
        </p:spPr>
      </p:pic>
    </p:spTree>
    <p:extLst>
      <p:ext uri="{BB962C8B-B14F-4D97-AF65-F5344CB8AC3E}">
        <p14:creationId xmlns:p14="http://schemas.microsoft.com/office/powerpoint/2010/main" val="6027911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739</TotalTime>
  <Words>1457</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Garamond</vt:lpstr>
      <vt:lpstr>Wingdings</vt:lpstr>
      <vt:lpstr>Organic</vt:lpstr>
      <vt:lpstr>GLOBAL MODERN                      SLAVERY.</vt:lpstr>
      <vt:lpstr>OVERVIEW</vt:lpstr>
      <vt:lpstr>BUSINESS UNDERSTANDING </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on the Models Performance </vt:lpstr>
      <vt:lpstr>PowerPoint Presentation</vt:lpstr>
      <vt:lpstr>PowerPoint Presentation</vt:lpstr>
      <vt:lpstr>PowerPoint Presentation</vt:lpstr>
      <vt:lpstr>CONCLUSIONS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accident database and synopses, upto 2023.</dc:title>
  <dc:creator>Lenovo</dc:creator>
  <cp:lastModifiedBy>Lenovo</cp:lastModifiedBy>
  <cp:revision>39</cp:revision>
  <dcterms:created xsi:type="dcterms:W3CDTF">2024-06-16T06:33:09Z</dcterms:created>
  <dcterms:modified xsi:type="dcterms:W3CDTF">2024-09-01T18:53:24Z</dcterms:modified>
</cp:coreProperties>
</file>