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9"/>
  </p:notesMasterIdLst>
  <p:handoutMasterIdLst>
    <p:handoutMasterId r:id="rId10"/>
  </p:handoutMasterIdLst>
  <p:sldIdLst>
    <p:sldId id="257" r:id="rId5"/>
    <p:sldId id="258" r:id="rId6"/>
    <p:sldId id="259" r:id="rId7"/>
    <p:sldId id="260" r:id="rId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1037" y="-2774"/>
      </p:cViewPr>
      <p:guideLst/>
    </p:cSldViewPr>
  </p:slideViewPr>
  <p:notesTextViewPr>
    <p:cViewPr>
      <p:scale>
        <a:sx n="1" d="1"/>
        <a:sy n="1" d="1"/>
      </p:scale>
      <p:origin x="0" y="0"/>
    </p:cViewPr>
  </p:notesTextViewPr>
  <p:notesViewPr>
    <p:cSldViewPr snapToGrid="0">
      <p:cViewPr varScale="1">
        <p:scale>
          <a:sx n="60" d="100"/>
          <a:sy n="60" d="100"/>
        </p:scale>
        <p:origin x="158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Software</c:v>
                </c:pt>
              </c:strCache>
            </c:strRef>
          </c:tx>
          <c:spPr>
            <a:solidFill>
              <a:schemeClr val="accent3"/>
            </a:solidFill>
            <a:ln>
              <a:noFill/>
            </a:ln>
            <a:effectLst/>
          </c:spPr>
          <c:invertIfNegative val="0"/>
          <c:cat>
            <c:strRef>
              <c:f>Sheet1!$A$2:$A$3</c:f>
              <c:strCache>
                <c:ptCount val="2"/>
                <c:pt idx="0">
                  <c:v>Individual</c:v>
                </c:pt>
                <c:pt idx="1">
                  <c:v>Analytics</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6AF5-4C19-AA0C-CCCD9170125E}"/>
            </c:ext>
          </c:extLst>
        </c:ser>
        <c:ser>
          <c:idx val="1"/>
          <c:order val="1"/>
          <c:tx>
            <c:strRef>
              <c:f>Sheet1!$C$1</c:f>
              <c:strCache>
                <c:ptCount val="1"/>
                <c:pt idx="0">
                  <c:v>Hardware</c:v>
                </c:pt>
              </c:strCache>
            </c:strRef>
          </c:tx>
          <c:spPr>
            <a:solidFill>
              <a:schemeClr val="accent2"/>
            </a:solidFill>
            <a:ln>
              <a:noFill/>
            </a:ln>
            <a:effectLst/>
          </c:spPr>
          <c:invertIfNegative val="0"/>
          <c:cat>
            <c:strRef>
              <c:f>Sheet1!$A$2:$A$3</c:f>
              <c:strCache>
                <c:ptCount val="2"/>
                <c:pt idx="0">
                  <c:v>Individual</c:v>
                </c:pt>
                <c:pt idx="1">
                  <c:v>Analytics</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6AF5-4C19-AA0C-CCCD9170125E}"/>
            </c:ext>
          </c:extLst>
        </c:ser>
        <c:ser>
          <c:idx val="2"/>
          <c:order val="2"/>
          <c:tx>
            <c:strRef>
              <c:f>Sheet1!$D$1</c:f>
              <c:strCache>
                <c:ptCount val="1"/>
                <c:pt idx="0">
                  <c:v>Admin</c:v>
                </c:pt>
              </c:strCache>
            </c:strRef>
          </c:tx>
          <c:spPr>
            <a:solidFill>
              <a:schemeClr val="bg1"/>
            </a:solidFill>
            <a:ln>
              <a:noFill/>
            </a:ln>
            <a:effectLst/>
          </c:spPr>
          <c:invertIfNegative val="0"/>
          <c:cat>
            <c:strRef>
              <c:f>Sheet1!$A$2:$A$3</c:f>
              <c:strCache>
                <c:ptCount val="2"/>
                <c:pt idx="0">
                  <c:v>Individual</c:v>
                </c:pt>
                <c:pt idx="1">
                  <c:v>Analytics</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6AF5-4C19-AA0C-CCCD9170125E}"/>
            </c:ext>
          </c:extLst>
        </c:ser>
        <c:dLbls>
          <c:showLegendKey val="0"/>
          <c:showVal val="0"/>
          <c:showCatName val="0"/>
          <c:showSerName val="0"/>
          <c:showPercent val="0"/>
          <c:showBubbleSize val="0"/>
        </c:dLbls>
        <c:gapWidth val="150"/>
        <c:overlap val="-50"/>
        <c:axId val="655381144"/>
        <c:axId val="581616336"/>
      </c:barChart>
      <c:catAx>
        <c:axId val="65538114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581616336"/>
        <c:crosses val="autoZero"/>
        <c:auto val="1"/>
        <c:lblAlgn val="ctr"/>
        <c:lblOffset val="100"/>
        <c:noMultiLvlLbl val="0"/>
      </c:catAx>
      <c:valAx>
        <c:axId val="5816163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5381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bg1"/>
              </a:solidFill>
              <a:round/>
            </a:ln>
            <a:effectLst/>
          </c:spPr>
          <c:marker>
            <c:symbol val="circle"/>
            <c:size val="5"/>
            <c:spPr>
              <a:solidFill>
                <a:schemeClr val="bg1"/>
              </a:solidFill>
              <a:ln w="9525">
                <a:solidFill>
                  <a:schemeClr val="bg1"/>
                </a:solidFill>
              </a:ln>
              <a:effectLst/>
            </c:spPr>
          </c:marker>
          <c:cat>
            <c:strRef>
              <c:f>Sheet1!$A$2:$A$5</c:f>
              <c:strCache>
                <c:ptCount val="4"/>
                <c:pt idx="0">
                  <c:v>Word</c:v>
                </c:pt>
                <c:pt idx="1">
                  <c:v>Excel</c:v>
                </c:pt>
                <c:pt idx="2">
                  <c:v>PowerPoint</c:v>
                </c:pt>
                <c:pt idx="3">
                  <c:v>Visual Studio</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13B3-4D39-8C9D-681AC32D59C3}"/>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Word</c:v>
                </c:pt>
                <c:pt idx="1">
                  <c:v>Excel</c:v>
                </c:pt>
                <c:pt idx="2">
                  <c:v>PowerPoint</c:v>
                </c:pt>
                <c:pt idx="3">
                  <c:v>Visual Studio</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13B3-4D39-8C9D-681AC32D59C3}"/>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Word</c:v>
                </c:pt>
                <c:pt idx="1">
                  <c:v>Excel</c:v>
                </c:pt>
                <c:pt idx="2">
                  <c:v>PowerPoint</c:v>
                </c:pt>
                <c:pt idx="3">
                  <c:v>Visual Studio</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13B3-4D39-8C9D-681AC32D59C3}"/>
            </c:ext>
          </c:extLst>
        </c:ser>
        <c:dLbls>
          <c:showLegendKey val="0"/>
          <c:showVal val="0"/>
          <c:showCatName val="0"/>
          <c:showSerName val="0"/>
          <c:showPercent val="0"/>
          <c:showBubbleSize val="0"/>
        </c:dLbls>
        <c:marker val="1"/>
        <c:smooth val="0"/>
        <c:axId val="657488600"/>
        <c:axId val="657489256"/>
      </c:lineChart>
      <c:catAx>
        <c:axId val="6574886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7489256"/>
        <c:crosses val="autoZero"/>
        <c:auto val="1"/>
        <c:lblAlgn val="ctr"/>
        <c:lblOffset val="100"/>
        <c:noMultiLvlLbl val="0"/>
      </c:catAx>
      <c:valAx>
        <c:axId val="6574892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Over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7488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04ED7-C171-4668-AEE7-B3AEBA5DB6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635E4C-2379-4E45-B9B2-E43EC6131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6B3A9-68BD-4D54-A0BB-B455B6E4AFF4}" type="datetimeFigureOut">
              <a:rPr lang="en-US" smtClean="0"/>
              <a:t>5/2/2022</a:t>
            </a:fld>
            <a:endParaRPr lang="en-US" dirty="0"/>
          </a:p>
        </p:txBody>
      </p:sp>
      <p:sp>
        <p:nvSpPr>
          <p:cNvPr id="4" name="Footer Placeholder 3">
            <a:extLst>
              <a:ext uri="{FF2B5EF4-FFF2-40B4-BE49-F238E27FC236}">
                <a16:creationId xmlns:a16="http://schemas.microsoft.com/office/drawing/2014/main" id="{21FA3918-8F7A-4B64-907B-42E48B5EC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08035E-8EB8-4C2B-9094-10B4CFAE3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0AA0A-5135-415D-A092-FA0C46B8AC3C}" type="slidenum">
              <a:rPr lang="en-US" smtClean="0"/>
              <a:t>‹#›</a:t>
            </a:fld>
            <a:endParaRPr lang="en-US" dirty="0"/>
          </a:p>
        </p:txBody>
      </p:sp>
    </p:spTree>
    <p:extLst>
      <p:ext uri="{BB962C8B-B14F-4D97-AF65-F5344CB8AC3E}">
        <p14:creationId xmlns:p14="http://schemas.microsoft.com/office/powerpoint/2010/main" val="147581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816F1-3F18-45AF-B31A-ADFF417588A1}" type="datetimeFigureOut">
              <a:rPr lang="en-US" smtClean="0"/>
              <a:t>5/2/2022</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1861C-5139-457C-970B-278F1608A4E9}" type="slidenum">
              <a:rPr lang="en-US" smtClean="0"/>
              <a:t>‹#›</a:t>
            </a:fld>
            <a:endParaRPr lang="en-US" dirty="0"/>
          </a:p>
        </p:txBody>
      </p:sp>
    </p:spTree>
    <p:extLst>
      <p:ext uri="{BB962C8B-B14F-4D97-AF65-F5344CB8AC3E}">
        <p14:creationId xmlns:p14="http://schemas.microsoft.com/office/powerpoint/2010/main" val="112786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50"/>
            <a:ext cx="1748790" cy="535516"/>
          </a:xfrm>
          <a:prstGeom prst="rect">
            <a:avLst/>
          </a:prstGeom>
        </p:spPr>
        <p:txBody>
          <a:bodyPr/>
          <a:lstStyle/>
          <a:p>
            <a:fld id="{A8FAED0E-297D-480F-9176-00B6D6CDE081}" type="datetimeFigureOut">
              <a:rPr lang="en-US" noProof="0" smtClean="0"/>
              <a:t>5/2/2022</a:t>
            </a:fld>
            <a:endParaRPr lang="en-US" noProof="0" dirty="0"/>
          </a:p>
        </p:txBody>
      </p:sp>
      <p:sp>
        <p:nvSpPr>
          <p:cNvPr id="3" name="Footer Placeholder 2"/>
          <p:cNvSpPr>
            <a:spLocks noGrp="1"/>
          </p:cNvSpPr>
          <p:nvPr>
            <p:ph type="ftr" sz="quarter" idx="11"/>
          </p:nvPr>
        </p:nvSpPr>
        <p:spPr>
          <a:xfrm>
            <a:off x="2574609" y="9322650"/>
            <a:ext cx="2623185" cy="535516"/>
          </a:xfrm>
          <a:prstGeom prst="rect">
            <a:avLst/>
          </a:prstGeom>
        </p:spPr>
        <p:txBody>
          <a:bodyPr/>
          <a:lstStyle/>
          <a:p>
            <a:endParaRPr lang="en-US" noProof="0" dirty="0"/>
          </a:p>
        </p:txBody>
      </p:sp>
      <p:sp>
        <p:nvSpPr>
          <p:cNvPr id="4" name="Slide Number Placeholder 3"/>
          <p:cNvSpPr>
            <a:spLocks noGrp="1"/>
          </p:cNvSpPr>
          <p:nvPr>
            <p:ph type="sldNum" sz="quarter" idx="12"/>
          </p:nvPr>
        </p:nvSpPr>
        <p:spPr/>
        <p:txBody>
          <a:bodyPr/>
          <a:lstStyle/>
          <a:p>
            <a:fld id="{D518928D-FFF6-43DC-9917-6D83E7075E8A}" type="slidenum">
              <a:rPr lang="en-US" noProof="0" smtClean="0"/>
              <a:t>‹#›</a:t>
            </a:fld>
            <a:endParaRPr lang="en-US" noProof="0" dirty="0"/>
          </a:p>
        </p:txBody>
      </p:sp>
      <p:sp>
        <p:nvSpPr>
          <p:cNvPr id="5" name="Title 4">
            <a:extLst>
              <a:ext uri="{FF2B5EF4-FFF2-40B4-BE49-F238E27FC236}">
                <a16:creationId xmlns:a16="http://schemas.microsoft.com/office/drawing/2014/main" id="{11310CCD-5E5B-4F7B-B7B1-EE3E23F3DCF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024683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BEDFA-5BC0-4184-8A10-AED13FD3EA6E}"/>
              </a:ext>
            </a:extLst>
          </p:cNvPr>
          <p:cNvSpPr/>
          <p:nvPr userDrawn="1"/>
        </p:nvSpPr>
        <p:spPr>
          <a:xfrm>
            <a:off x="241200" y="241200"/>
            <a:ext cx="7290000" cy="957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p:cNvSpPr>
            <a:spLocks noGrp="1"/>
          </p:cNvSpPr>
          <p:nvPr>
            <p:ph type="title"/>
          </p:nvPr>
        </p:nvSpPr>
        <p:spPr>
          <a:xfrm>
            <a:off x="534354" y="535521"/>
            <a:ext cx="6703695" cy="973240"/>
          </a:xfrm>
          <a:prstGeom prst="rect">
            <a:avLst/>
          </a:prstGeom>
        </p:spPr>
        <p:txBody>
          <a:bodyPr vert="horz" lIns="0" tIns="0" rIns="0" bIns="0" rtlCol="0" anchor="t">
            <a:noAutofit/>
          </a:bodyPr>
          <a:lstStyle/>
          <a:p>
            <a:r>
              <a:rPr lang="en-US" noProof="0"/>
              <a:t>Click to edit Master title style</a:t>
            </a:r>
          </a:p>
        </p:txBody>
      </p:sp>
      <p:sp>
        <p:nvSpPr>
          <p:cNvPr id="3" name="Text Placeholder 2"/>
          <p:cNvSpPr>
            <a:spLocks noGrp="1"/>
          </p:cNvSpPr>
          <p:nvPr>
            <p:ph type="body" idx="1"/>
          </p:nvPr>
        </p:nvSpPr>
        <p:spPr>
          <a:xfrm>
            <a:off x="534354" y="1785366"/>
            <a:ext cx="6703695" cy="75372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7238048" y="9599255"/>
            <a:ext cx="272034" cy="258911"/>
          </a:xfrm>
          <a:prstGeom prst="rect">
            <a:avLst/>
          </a:prstGeom>
        </p:spPr>
        <p:txBody>
          <a:bodyPr vert="horz" lIns="0" tIns="0" rIns="0" bIns="0" rtlCol="0" anchor="ctr"/>
          <a:lstStyle>
            <a:lvl1pPr algn="ctr">
              <a:defRPr sz="990">
                <a:solidFill>
                  <a:schemeClr val="bg1"/>
                </a:solidFill>
              </a:defRPr>
            </a:lvl1pPr>
          </a:lstStyle>
          <a:p>
            <a:fld id="{D518928D-FFF6-43DC-9917-6D83E7075E8A}" type="slidenum">
              <a:rPr lang="en-US" noProof="0" smtClean="0"/>
              <a:t>‹#›</a:t>
            </a:fld>
            <a:endParaRPr lang="en-US" noProof="0" dirty="0"/>
          </a:p>
        </p:txBody>
      </p:sp>
    </p:spTree>
    <p:extLst>
      <p:ext uri="{BB962C8B-B14F-4D97-AF65-F5344CB8AC3E}">
        <p14:creationId xmlns:p14="http://schemas.microsoft.com/office/powerpoint/2010/main" val="163069154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754380" rtl="0" eaLnBrk="1" latinLnBrk="0" hangingPunct="1">
        <a:lnSpc>
          <a:spcPct val="90000"/>
        </a:lnSpc>
        <a:spcBef>
          <a:spcPct val="0"/>
        </a:spcBef>
        <a:buNone/>
        <a:defRPr sz="3630" b="1" kern="1200" spc="-150">
          <a:solidFill>
            <a:schemeClr val="accent2"/>
          </a:solidFill>
          <a:latin typeface="+mj-lt"/>
          <a:ea typeface="+mj-ea"/>
          <a:cs typeface="+mj-cs"/>
        </a:defRPr>
      </a:lvl1pPr>
    </p:titleStyle>
    <p:bodyStyle>
      <a:lvl1pPr marL="188595" indent="-188595" algn="l" defTabSz="754380" rtl="0" eaLnBrk="1" latinLnBrk="0" hangingPunct="1">
        <a:lnSpc>
          <a:spcPct val="90000"/>
        </a:lnSpc>
        <a:spcBef>
          <a:spcPts val="825"/>
        </a:spcBef>
        <a:buClr>
          <a:schemeClr val="accent3"/>
        </a:buClr>
        <a:buFont typeface="Arial" panose="020B0604020202020204" pitchFamily="34" charset="0"/>
        <a:buChar char="•"/>
        <a:defRPr sz="2310" kern="1200">
          <a:solidFill>
            <a:schemeClr val="accent2"/>
          </a:solidFill>
          <a:latin typeface="+mn-lt"/>
          <a:ea typeface="+mn-ea"/>
          <a:cs typeface="+mn-cs"/>
        </a:defRPr>
      </a:lvl1pPr>
      <a:lvl2pPr marL="565785" indent="-188595" algn="l" defTabSz="754380" rtl="0" eaLnBrk="1" latinLnBrk="0" hangingPunct="1">
        <a:lnSpc>
          <a:spcPct val="90000"/>
        </a:lnSpc>
        <a:spcBef>
          <a:spcPts val="413"/>
        </a:spcBef>
        <a:buClr>
          <a:schemeClr val="accent3"/>
        </a:buClr>
        <a:buFont typeface="Arial" panose="020B0604020202020204" pitchFamily="34" charset="0"/>
        <a:buChar char="•"/>
        <a:defRPr sz="1980" kern="1200">
          <a:solidFill>
            <a:schemeClr val="accent2"/>
          </a:solidFill>
          <a:latin typeface="+mn-lt"/>
          <a:ea typeface="+mn-ea"/>
          <a:cs typeface="+mn-cs"/>
        </a:defRPr>
      </a:lvl2pPr>
      <a:lvl3pPr marL="942975" indent="-188595" algn="l" defTabSz="754380" rtl="0" eaLnBrk="1" latinLnBrk="0" hangingPunct="1">
        <a:lnSpc>
          <a:spcPct val="90000"/>
        </a:lnSpc>
        <a:spcBef>
          <a:spcPts val="413"/>
        </a:spcBef>
        <a:buClr>
          <a:schemeClr val="accent3"/>
        </a:buClr>
        <a:buFont typeface="Arial" panose="020B0604020202020204" pitchFamily="34" charset="0"/>
        <a:buChar char="•"/>
        <a:defRPr sz="1650" kern="1200">
          <a:solidFill>
            <a:schemeClr val="accent2"/>
          </a:solidFill>
          <a:latin typeface="+mn-lt"/>
          <a:ea typeface="+mn-ea"/>
          <a:cs typeface="+mn-cs"/>
        </a:defRPr>
      </a:lvl3pPr>
      <a:lvl4pPr marL="132016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4pPr>
      <a:lvl5pPr marL="169735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94A25818-BC25-4496-A7AB-EC9EFDD13A07}"/>
              </a:ext>
              <a:ext uri="{C183D7F6-B498-43B3-948B-1728B52AA6E4}">
                <adec:decorative xmlns:adec="http://schemas.microsoft.com/office/drawing/2017/decorative" val="1"/>
              </a:ext>
            </a:extLst>
          </p:cNvPr>
          <p:cNvSpPr/>
          <p:nvPr/>
        </p:nvSpPr>
        <p:spPr>
          <a:xfrm>
            <a:off x="3733710" y="5134703"/>
            <a:ext cx="3691359" cy="46824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C29EE08-B8E4-494B-B3F1-550FEDEEA6D5}"/>
              </a:ext>
              <a:ext uri="{C183D7F6-B498-43B3-948B-1728B52AA6E4}">
                <adec:decorative xmlns:adec="http://schemas.microsoft.com/office/drawing/2017/decorative" val="1"/>
              </a:ext>
            </a:extLst>
          </p:cNvPr>
          <p:cNvSpPr/>
          <p:nvPr/>
        </p:nvSpPr>
        <p:spPr>
          <a:xfrm>
            <a:off x="1797137" y="1240057"/>
            <a:ext cx="1827307" cy="28537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ABA89D9-904A-44AB-80FD-E6C54B159C4C}"/>
              </a:ext>
              <a:ext uri="{C183D7F6-B498-43B3-948B-1728B52AA6E4}">
                <adec:decorative xmlns:adec="http://schemas.microsoft.com/office/drawing/2017/decorative" val="1"/>
              </a:ext>
            </a:extLst>
          </p:cNvPr>
          <p:cNvSpPr/>
          <p:nvPr/>
        </p:nvSpPr>
        <p:spPr>
          <a:xfrm>
            <a:off x="3672134" y="1247167"/>
            <a:ext cx="3859066" cy="3812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928C549-367E-47B2-8B68-E461B27C93EF}"/>
              </a:ext>
              <a:ext uri="{C183D7F6-B498-43B3-948B-1728B52AA6E4}">
                <adec:decorative xmlns:adec="http://schemas.microsoft.com/office/drawing/2017/decorative" val="1"/>
              </a:ext>
            </a:extLst>
          </p:cNvPr>
          <p:cNvSpPr/>
          <p:nvPr/>
        </p:nvSpPr>
        <p:spPr>
          <a:xfrm>
            <a:off x="241200" y="241200"/>
            <a:ext cx="7290000" cy="962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hart 5" descr="expertise bar chart">
            <a:extLst>
              <a:ext uri="{FF2B5EF4-FFF2-40B4-BE49-F238E27FC236}">
                <a16:creationId xmlns:a16="http://schemas.microsoft.com/office/drawing/2014/main" id="{B5532CBB-C245-433D-9DCA-6BAFDD934930}"/>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4291167912"/>
              </p:ext>
            </p:extLst>
          </p:nvPr>
        </p:nvGraphicFramePr>
        <p:xfrm>
          <a:off x="3774625" y="1603523"/>
          <a:ext cx="3623310" cy="165890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1196966-5C2E-478E-8624-ABDD09B3FB30}"/>
              </a:ext>
            </a:extLst>
          </p:cNvPr>
          <p:cNvSpPr txBox="1"/>
          <p:nvPr/>
        </p:nvSpPr>
        <p:spPr>
          <a:xfrm>
            <a:off x="1833880" y="423351"/>
            <a:ext cx="3977640" cy="461665"/>
          </a:xfrm>
          <a:prstGeom prst="rect">
            <a:avLst/>
          </a:prstGeom>
          <a:noFill/>
        </p:spPr>
        <p:txBody>
          <a:bodyPr wrap="square" lIns="0" tIns="0" rIns="0" bIns="0" rtlCol="0">
            <a:spAutoFit/>
          </a:bodyPr>
          <a:lstStyle/>
          <a:p>
            <a:r>
              <a:rPr lang="en-US" sz="3000" b="1" spc="-150" dirty="0">
                <a:solidFill>
                  <a:schemeClr val="accent1"/>
                </a:solidFill>
                <a:latin typeface="+mj-lt"/>
              </a:rPr>
              <a:t>Fishing Drone	</a:t>
            </a:r>
          </a:p>
        </p:txBody>
      </p:sp>
      <p:sp>
        <p:nvSpPr>
          <p:cNvPr id="10" name="TextBox 9">
            <a:extLst>
              <a:ext uri="{FF2B5EF4-FFF2-40B4-BE49-F238E27FC236}">
                <a16:creationId xmlns:a16="http://schemas.microsoft.com/office/drawing/2014/main" id="{750231B0-CD8C-4D6D-A41F-A5F1F1414FC9}"/>
              </a:ext>
            </a:extLst>
          </p:cNvPr>
          <p:cNvSpPr txBox="1"/>
          <p:nvPr/>
        </p:nvSpPr>
        <p:spPr>
          <a:xfrm>
            <a:off x="1833880" y="792871"/>
            <a:ext cx="3977640" cy="276999"/>
          </a:xfrm>
          <a:prstGeom prst="rect">
            <a:avLst/>
          </a:prstGeom>
          <a:noFill/>
        </p:spPr>
        <p:txBody>
          <a:bodyPr wrap="square" lIns="0" tIns="0" rIns="0" bIns="0" rtlCol="0">
            <a:spAutoFit/>
          </a:bodyPr>
          <a:lstStyle/>
          <a:p>
            <a:r>
              <a:rPr lang="en-US" dirty="0">
                <a:solidFill>
                  <a:schemeClr val="accent1"/>
                </a:solidFill>
              </a:rPr>
              <a:t>Technical Project Data</a:t>
            </a:r>
          </a:p>
        </p:txBody>
      </p:sp>
      <p:sp>
        <p:nvSpPr>
          <p:cNvPr id="13" name="TextBox 12">
            <a:extLst>
              <a:ext uri="{FF2B5EF4-FFF2-40B4-BE49-F238E27FC236}">
                <a16:creationId xmlns:a16="http://schemas.microsoft.com/office/drawing/2014/main" id="{CEAF40BF-6CAB-4F00-BD96-FA6E64E38665}"/>
              </a:ext>
            </a:extLst>
          </p:cNvPr>
          <p:cNvSpPr txBox="1"/>
          <p:nvPr/>
        </p:nvSpPr>
        <p:spPr>
          <a:xfrm>
            <a:off x="3733711" y="1283952"/>
            <a:ext cx="3162590" cy="307777"/>
          </a:xfrm>
          <a:prstGeom prst="rect">
            <a:avLst/>
          </a:prstGeom>
          <a:noFill/>
        </p:spPr>
        <p:txBody>
          <a:bodyPr wrap="square" rtlCol="0">
            <a:spAutoFit/>
          </a:bodyPr>
          <a:lstStyle/>
          <a:p>
            <a:r>
              <a:rPr lang="en-US" sz="1400" dirty="0">
                <a:solidFill>
                  <a:schemeClr val="bg1"/>
                </a:solidFill>
                <a:latin typeface="+mj-lt"/>
              </a:rPr>
              <a:t>Rendered Pic (Front)</a:t>
            </a:r>
          </a:p>
        </p:txBody>
      </p:sp>
      <p:graphicFrame>
        <p:nvGraphicFramePr>
          <p:cNvPr id="43" name="Chart 42" descr="expertise line chart">
            <a:extLst>
              <a:ext uri="{FF2B5EF4-FFF2-40B4-BE49-F238E27FC236}">
                <a16:creationId xmlns:a16="http://schemas.microsoft.com/office/drawing/2014/main" id="{3A556FBB-7EF3-4938-AF15-E21B892746AD}"/>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2462718"/>
              </p:ext>
            </p:extLst>
          </p:nvPr>
        </p:nvGraphicFramePr>
        <p:xfrm>
          <a:off x="4089400" y="3276303"/>
          <a:ext cx="3308535" cy="1783645"/>
        </p:xfrm>
        <a:graphic>
          <a:graphicData uri="http://schemas.openxmlformats.org/drawingml/2006/chart">
            <c:chart xmlns:c="http://schemas.openxmlformats.org/drawingml/2006/chart" xmlns:r="http://schemas.openxmlformats.org/officeDocument/2006/relationships" r:id="rId3"/>
          </a:graphicData>
        </a:graphic>
      </p:graphicFrame>
      <p:sp>
        <p:nvSpPr>
          <p:cNvPr id="45" name="TextBox 44">
            <a:extLst>
              <a:ext uri="{FF2B5EF4-FFF2-40B4-BE49-F238E27FC236}">
                <a16:creationId xmlns:a16="http://schemas.microsoft.com/office/drawing/2014/main" id="{47AEA1FB-634B-4EFB-B66A-9321DDB72DE1}"/>
              </a:ext>
            </a:extLst>
          </p:cNvPr>
          <p:cNvSpPr txBox="1"/>
          <p:nvPr/>
        </p:nvSpPr>
        <p:spPr>
          <a:xfrm>
            <a:off x="1886836" y="1340151"/>
            <a:ext cx="1604453" cy="3631353"/>
          </a:xfrm>
          <a:prstGeom prst="rect">
            <a:avLst/>
          </a:prstGeom>
          <a:noFill/>
        </p:spPr>
        <p:txBody>
          <a:bodyPr wrap="square" lIns="0" tIns="0" rIns="0" bIns="0" rtlCol="0">
            <a:noAutofit/>
          </a:bodyPr>
          <a:lstStyle/>
          <a:p>
            <a:r>
              <a:rPr lang="en-US" sz="2000" b="1" noProof="1">
                <a:solidFill>
                  <a:schemeClr val="accent2"/>
                </a:solidFill>
              </a:rPr>
              <a:t>Components</a:t>
            </a:r>
          </a:p>
          <a:p>
            <a:pPr marL="171450" indent="-171450">
              <a:buFont typeface="Arial" panose="020B0604020202020204" pitchFamily="34" charset="0"/>
              <a:buChar char="•"/>
            </a:pPr>
            <a:endParaRPr lang="en-US" sz="1050" b="1" noProof="1">
              <a:solidFill>
                <a:schemeClr val="bg1"/>
              </a:solidFill>
            </a:endParaRPr>
          </a:p>
          <a:p>
            <a:pPr marL="171450" indent="-171450">
              <a:buFont typeface="Arial" panose="020B0604020202020204" pitchFamily="34" charset="0"/>
              <a:buChar char="•"/>
            </a:pPr>
            <a:r>
              <a:rPr lang="en-US" sz="1200" b="1" noProof="1">
                <a:solidFill>
                  <a:schemeClr val="bg1"/>
                </a:solidFill>
              </a:rPr>
              <a:t> Drone Motors</a:t>
            </a:r>
          </a:p>
          <a:p>
            <a:pPr marL="171450" indent="-171450">
              <a:buFont typeface="Arial" panose="020B0604020202020204" pitchFamily="34" charset="0"/>
              <a:buChar char="•"/>
            </a:pPr>
            <a:r>
              <a:rPr lang="en-US" sz="1200" b="1" noProof="1">
                <a:solidFill>
                  <a:schemeClr val="bg1"/>
                </a:solidFill>
              </a:rPr>
              <a:t> Propellers</a:t>
            </a:r>
          </a:p>
          <a:p>
            <a:pPr marL="171450" indent="-171450">
              <a:buFont typeface="Arial" panose="020B0604020202020204" pitchFamily="34" charset="0"/>
              <a:buChar char="•"/>
            </a:pPr>
            <a:r>
              <a:rPr lang="en-US" sz="1200" b="1" noProof="1">
                <a:solidFill>
                  <a:schemeClr val="bg1"/>
                </a:solidFill>
              </a:rPr>
              <a:t> Drone Frame</a:t>
            </a:r>
          </a:p>
          <a:p>
            <a:pPr marL="171450" indent="-171450">
              <a:buFont typeface="Arial" panose="020B0604020202020204" pitchFamily="34" charset="0"/>
              <a:buChar char="•"/>
            </a:pPr>
            <a:r>
              <a:rPr lang="en-US" sz="1200" b="1" noProof="1">
                <a:solidFill>
                  <a:schemeClr val="bg1"/>
                </a:solidFill>
              </a:rPr>
              <a:t> Fishing Hook</a:t>
            </a:r>
          </a:p>
          <a:p>
            <a:pPr marL="171450" indent="-171450">
              <a:buFont typeface="Arial" panose="020B0604020202020204" pitchFamily="34" charset="0"/>
              <a:buChar char="•"/>
            </a:pPr>
            <a:r>
              <a:rPr lang="en-US" sz="1200" b="1" noProof="1">
                <a:solidFill>
                  <a:schemeClr val="bg1"/>
                </a:solidFill>
              </a:rPr>
              <a:t> Fishing Wire</a:t>
            </a:r>
          </a:p>
          <a:p>
            <a:pPr marL="171450" indent="-171450">
              <a:buFont typeface="Arial" panose="020B0604020202020204" pitchFamily="34" charset="0"/>
              <a:buChar char="•"/>
            </a:pPr>
            <a:r>
              <a:rPr lang="en-US" sz="1200" b="1" noProof="1">
                <a:solidFill>
                  <a:schemeClr val="bg1"/>
                </a:solidFill>
              </a:rPr>
              <a:t> Drone Controller</a:t>
            </a:r>
          </a:p>
          <a:p>
            <a:pPr marL="171450" indent="-171450">
              <a:buFont typeface="Arial" panose="020B0604020202020204" pitchFamily="34" charset="0"/>
              <a:buChar char="•"/>
            </a:pPr>
            <a:r>
              <a:rPr lang="en-US" sz="1200" b="1" noProof="1">
                <a:solidFill>
                  <a:schemeClr val="bg1"/>
                </a:solidFill>
              </a:rPr>
              <a:t> Camera</a:t>
            </a:r>
          </a:p>
          <a:p>
            <a:pPr marL="171450" indent="-171450">
              <a:buFont typeface="Arial" panose="020B0604020202020204" pitchFamily="34" charset="0"/>
              <a:buChar char="•"/>
            </a:pPr>
            <a:r>
              <a:rPr lang="en-US" sz="1200" b="1" noProof="1">
                <a:solidFill>
                  <a:schemeClr val="bg1"/>
                </a:solidFill>
              </a:rPr>
              <a:t> Electrical &amp; Wirings</a:t>
            </a:r>
          </a:p>
          <a:p>
            <a:pPr marL="171450" indent="-171450">
              <a:buFont typeface="Arial" panose="020B0604020202020204" pitchFamily="34" charset="0"/>
              <a:buChar char="•"/>
            </a:pPr>
            <a:r>
              <a:rPr lang="en-US" sz="1200" b="1" noProof="1">
                <a:solidFill>
                  <a:schemeClr val="bg1"/>
                </a:solidFill>
              </a:rPr>
              <a:t> Mounts and Joints</a:t>
            </a:r>
          </a:p>
          <a:p>
            <a:pPr marL="171450" indent="-171450">
              <a:buFont typeface="Arial" panose="020B0604020202020204" pitchFamily="34" charset="0"/>
              <a:buChar char="•"/>
            </a:pPr>
            <a:r>
              <a:rPr lang="en-US" sz="1200" b="1" noProof="1">
                <a:solidFill>
                  <a:schemeClr val="bg1"/>
                </a:solidFill>
              </a:rPr>
              <a:t> Base Frame</a:t>
            </a:r>
          </a:p>
          <a:p>
            <a:pPr marL="171450" indent="-171450">
              <a:buFont typeface="Arial" panose="020B0604020202020204" pitchFamily="34" charset="0"/>
              <a:buChar char="•"/>
            </a:pPr>
            <a:r>
              <a:rPr lang="en-US" sz="1200" b="1" noProof="1">
                <a:solidFill>
                  <a:schemeClr val="bg1"/>
                </a:solidFill>
              </a:rPr>
              <a:t> Supporting Frame</a:t>
            </a:r>
          </a:p>
          <a:p>
            <a:pPr marL="171450" indent="-171450">
              <a:buFont typeface="Arial" panose="020B0604020202020204" pitchFamily="34" charset="0"/>
              <a:buChar char="•"/>
            </a:pPr>
            <a:r>
              <a:rPr lang="en-US" sz="1200" b="1" noProof="1">
                <a:solidFill>
                  <a:schemeClr val="bg1"/>
                </a:solidFill>
              </a:rPr>
              <a:t> Screws and Fittings</a:t>
            </a:r>
          </a:p>
          <a:p>
            <a:endParaRPr lang="en-US" sz="900" noProof="1">
              <a:solidFill>
                <a:schemeClr val="bg1"/>
              </a:solidFill>
            </a:endParaRPr>
          </a:p>
        </p:txBody>
      </p:sp>
      <p:sp>
        <p:nvSpPr>
          <p:cNvPr id="110" name="Rectangle 109">
            <a:extLst>
              <a:ext uri="{FF2B5EF4-FFF2-40B4-BE49-F238E27FC236}">
                <a16:creationId xmlns:a16="http://schemas.microsoft.com/office/drawing/2014/main" id="{548A5935-9771-4FC4-A8C6-7D5267A5781E}"/>
              </a:ext>
              <a:ext uri="{C183D7F6-B498-43B3-948B-1728B52AA6E4}">
                <adec:decorative xmlns:adec="http://schemas.microsoft.com/office/drawing/2017/decorative" val="1"/>
              </a:ext>
            </a:extLst>
          </p:cNvPr>
          <p:cNvSpPr/>
          <p:nvPr/>
        </p:nvSpPr>
        <p:spPr>
          <a:xfrm>
            <a:off x="1789448" y="4249425"/>
            <a:ext cx="1828800" cy="23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AC6DF5A0-BE1A-4C6A-9BD9-5CE3C294BB8E}"/>
              </a:ext>
              <a:ext uri="{C183D7F6-B498-43B3-948B-1728B52AA6E4}">
                <adec:decorative xmlns:adec="http://schemas.microsoft.com/office/drawing/2017/decorative" val="1"/>
              </a:ext>
            </a:extLst>
          </p:cNvPr>
          <p:cNvSpPr/>
          <p:nvPr/>
        </p:nvSpPr>
        <p:spPr>
          <a:xfrm>
            <a:off x="241200" y="1240057"/>
            <a:ext cx="1508247" cy="6214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B515586B-198C-4E30-99EE-3A2788FC0678}"/>
              </a:ext>
            </a:extLst>
          </p:cNvPr>
          <p:cNvSpPr txBox="1"/>
          <p:nvPr/>
        </p:nvSpPr>
        <p:spPr>
          <a:xfrm>
            <a:off x="1790962" y="4058924"/>
            <a:ext cx="1828800" cy="307777"/>
          </a:xfrm>
          <a:prstGeom prst="rect">
            <a:avLst/>
          </a:prstGeom>
          <a:solidFill>
            <a:schemeClr val="accent2"/>
          </a:solidFill>
        </p:spPr>
        <p:txBody>
          <a:bodyPr wrap="square" lIns="108000" rtlCol="0">
            <a:spAutoFit/>
          </a:bodyPr>
          <a:lstStyle/>
          <a:p>
            <a:r>
              <a:rPr lang="en-US" sz="1400" dirty="0">
                <a:solidFill>
                  <a:schemeClr val="accent1"/>
                </a:solidFill>
                <a:latin typeface="+mj-lt"/>
              </a:rPr>
              <a:t>Advantages</a:t>
            </a:r>
          </a:p>
        </p:txBody>
      </p:sp>
      <p:sp>
        <p:nvSpPr>
          <p:cNvPr id="114" name="TextBox 113">
            <a:extLst>
              <a:ext uri="{FF2B5EF4-FFF2-40B4-BE49-F238E27FC236}">
                <a16:creationId xmlns:a16="http://schemas.microsoft.com/office/drawing/2014/main" id="{31773A46-22A1-4C54-9217-E08B956AF547}"/>
              </a:ext>
            </a:extLst>
          </p:cNvPr>
          <p:cNvSpPr txBox="1"/>
          <p:nvPr/>
        </p:nvSpPr>
        <p:spPr>
          <a:xfrm>
            <a:off x="1877107" y="4274028"/>
            <a:ext cx="1571276" cy="1814237"/>
          </a:xfrm>
          <a:prstGeom prst="rect">
            <a:avLst/>
          </a:prstGeom>
          <a:noFill/>
        </p:spPr>
        <p:txBody>
          <a:bodyPr wrap="square" lIns="0" tIns="0" rIns="0" bIns="0" rtlCol="0">
            <a:noAutofit/>
          </a:bodyPr>
          <a:lstStyle/>
          <a:p>
            <a:pPr marL="171450" indent="-171450">
              <a:buFont typeface="Arial" panose="020B0604020202020204" pitchFamily="34" charset="0"/>
              <a:buChar char="•"/>
            </a:pPr>
            <a:endParaRPr lang="en-US" sz="1100" noProof="1">
              <a:solidFill>
                <a:schemeClr val="bg1"/>
              </a:solidFill>
            </a:endParaRPr>
          </a:p>
          <a:p>
            <a:pPr marL="171450" indent="-171450">
              <a:buFont typeface="Arial" panose="020B0604020202020204" pitchFamily="34" charset="0"/>
              <a:buChar char="•"/>
            </a:pPr>
            <a:r>
              <a:rPr lang="en-US" sz="1100" noProof="1">
                <a:solidFill>
                  <a:schemeClr val="bg1"/>
                </a:solidFill>
              </a:rPr>
              <a:t>Ability to fly to any corner of lake as per the fisherman</a:t>
            </a:r>
          </a:p>
          <a:p>
            <a:pPr marL="171450" indent="-171450">
              <a:buFont typeface="Arial" panose="020B0604020202020204" pitchFamily="34" charset="0"/>
              <a:buChar char="•"/>
            </a:pPr>
            <a:r>
              <a:rPr lang="en-US" sz="1100" noProof="1">
                <a:solidFill>
                  <a:schemeClr val="bg1"/>
                </a:solidFill>
              </a:rPr>
              <a:t>Water landing ability</a:t>
            </a:r>
          </a:p>
          <a:p>
            <a:pPr marL="171450" indent="-171450">
              <a:buFont typeface="Arial" panose="020B0604020202020204" pitchFamily="34" charset="0"/>
              <a:buChar char="•"/>
            </a:pPr>
            <a:r>
              <a:rPr lang="en-US" sz="1100" noProof="1">
                <a:solidFill>
                  <a:schemeClr val="bg1"/>
                </a:solidFill>
              </a:rPr>
              <a:t>Catch fish in the deep sea while sitting on sea shore</a:t>
            </a:r>
          </a:p>
          <a:p>
            <a:pPr marL="171450" indent="-171450">
              <a:buFont typeface="Arial" panose="020B0604020202020204" pitchFamily="34" charset="0"/>
              <a:buChar char="•"/>
            </a:pPr>
            <a:r>
              <a:rPr lang="en-US" sz="1100" noProof="1">
                <a:solidFill>
                  <a:schemeClr val="bg1"/>
                </a:solidFill>
              </a:rPr>
              <a:t>No risks of using boats for fishing</a:t>
            </a:r>
          </a:p>
          <a:p>
            <a:pPr marL="171450" indent="-171450">
              <a:buFont typeface="Arial" panose="020B0604020202020204" pitchFamily="34" charset="0"/>
              <a:buChar char="•"/>
            </a:pPr>
            <a:r>
              <a:rPr lang="en-US" sz="1100" noProof="1">
                <a:solidFill>
                  <a:schemeClr val="bg1"/>
                </a:solidFill>
              </a:rPr>
              <a:t>Fly away with caught fish instantly</a:t>
            </a:r>
          </a:p>
          <a:p>
            <a:pPr marL="171450" indent="-171450">
              <a:buFont typeface="Arial" panose="020B0604020202020204" pitchFamily="34" charset="0"/>
              <a:buChar char="•"/>
            </a:pPr>
            <a:r>
              <a:rPr lang="en-US" sz="1100" noProof="1">
                <a:solidFill>
                  <a:schemeClr val="bg1"/>
                </a:solidFill>
              </a:rPr>
              <a:t>Easy to operate and use</a:t>
            </a:r>
          </a:p>
        </p:txBody>
      </p:sp>
      <p:sp>
        <p:nvSpPr>
          <p:cNvPr id="138" name="Rectangle 137">
            <a:extLst>
              <a:ext uri="{FF2B5EF4-FFF2-40B4-BE49-F238E27FC236}">
                <a16:creationId xmlns:a16="http://schemas.microsoft.com/office/drawing/2014/main" id="{22039F17-1EE4-4C25-ABC2-E1B25E6FAB45}"/>
              </a:ext>
              <a:ext uri="{C183D7F6-B498-43B3-948B-1728B52AA6E4}">
                <adec:decorative xmlns:adec="http://schemas.microsoft.com/office/drawing/2017/decorative" val="1"/>
              </a:ext>
            </a:extLst>
          </p:cNvPr>
          <p:cNvSpPr/>
          <p:nvPr/>
        </p:nvSpPr>
        <p:spPr>
          <a:xfrm>
            <a:off x="1797137" y="6505218"/>
            <a:ext cx="1828800" cy="11850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TextBox 138">
            <a:extLst>
              <a:ext uri="{FF2B5EF4-FFF2-40B4-BE49-F238E27FC236}">
                <a16:creationId xmlns:a16="http://schemas.microsoft.com/office/drawing/2014/main" id="{FB8C4578-58A6-447F-A5FF-C37752CCAE55}"/>
              </a:ext>
            </a:extLst>
          </p:cNvPr>
          <p:cNvSpPr txBox="1"/>
          <p:nvPr/>
        </p:nvSpPr>
        <p:spPr>
          <a:xfrm>
            <a:off x="3757480" y="5134702"/>
            <a:ext cx="1828800" cy="307777"/>
          </a:xfrm>
          <a:prstGeom prst="rect">
            <a:avLst/>
          </a:prstGeom>
          <a:solidFill>
            <a:schemeClr val="accent1">
              <a:lumMod val="75000"/>
            </a:schemeClr>
          </a:solidFill>
        </p:spPr>
        <p:txBody>
          <a:bodyPr wrap="square" lIns="108000" rtlCol="0">
            <a:spAutoFit/>
          </a:bodyPr>
          <a:lstStyle/>
          <a:p>
            <a:r>
              <a:rPr lang="en-US" sz="1400" dirty="0">
                <a:solidFill>
                  <a:schemeClr val="accent2"/>
                </a:solidFill>
                <a:latin typeface="+mj-lt"/>
              </a:rPr>
              <a:t>How Does it work</a:t>
            </a:r>
          </a:p>
        </p:txBody>
      </p:sp>
      <p:sp>
        <p:nvSpPr>
          <p:cNvPr id="141" name="TextBox 140">
            <a:extLst>
              <a:ext uri="{FF2B5EF4-FFF2-40B4-BE49-F238E27FC236}">
                <a16:creationId xmlns:a16="http://schemas.microsoft.com/office/drawing/2014/main" id="{17E2A6C1-E5EE-4471-8A30-44C3098D8F2D}"/>
              </a:ext>
            </a:extLst>
          </p:cNvPr>
          <p:cNvSpPr txBox="1"/>
          <p:nvPr/>
        </p:nvSpPr>
        <p:spPr>
          <a:xfrm>
            <a:off x="3757480" y="5298624"/>
            <a:ext cx="3538869" cy="3636672"/>
          </a:xfrm>
          <a:prstGeom prst="rect">
            <a:avLst/>
          </a:prstGeom>
          <a:noFill/>
        </p:spPr>
        <p:txBody>
          <a:bodyPr wrap="square" lIns="0" tIns="0" rIns="0" bIns="0" rtlCol="0">
            <a:noAutofit/>
          </a:bodyPr>
          <a:lstStyle/>
          <a:p>
            <a:endParaRPr lang="en-US" sz="1000" b="1" noProof="1">
              <a:solidFill>
                <a:schemeClr val="bg1"/>
              </a:solidFill>
              <a:latin typeface="+mj-lt"/>
            </a:endParaRPr>
          </a:p>
          <a:p>
            <a:pPr marL="171450" indent="-171450">
              <a:buFont typeface="Arial" panose="020B0604020202020204" pitchFamily="34" charset="0"/>
              <a:buChar char="•"/>
            </a:pPr>
            <a:r>
              <a:rPr lang="en-US" sz="1000" b="1" noProof="1">
                <a:solidFill>
                  <a:schemeClr val="bg1"/>
                </a:solidFill>
                <a:latin typeface="+mj-lt"/>
              </a:rPr>
              <a:t>The drone makes use of 4 drone motors along with 4 propellers to enable flight on the drone. We use a controller to manage drone flight and stability in motors. </a:t>
            </a:r>
          </a:p>
          <a:p>
            <a:pPr marL="171450" indent="-171450">
              <a:buFont typeface="Arial" panose="020B0604020202020204" pitchFamily="34" charset="0"/>
              <a:buChar char="•"/>
            </a:pPr>
            <a:endParaRPr lang="en-US" sz="1000" b="1" noProof="1">
              <a:solidFill>
                <a:schemeClr val="bg1"/>
              </a:solidFill>
              <a:latin typeface="+mj-lt"/>
            </a:endParaRPr>
          </a:p>
          <a:p>
            <a:pPr marL="171450" indent="-171450">
              <a:buFont typeface="Arial" panose="020B0604020202020204" pitchFamily="34" charset="0"/>
              <a:buChar char="•"/>
            </a:pPr>
            <a:r>
              <a:rPr lang="en-US" sz="1000" b="1" noProof="1">
                <a:solidFill>
                  <a:schemeClr val="bg1"/>
                </a:solidFill>
                <a:latin typeface="+mj-lt"/>
              </a:rPr>
              <a:t>The controller is integrated with esc’s to manage motor speeds and achieve desired flight.</a:t>
            </a:r>
          </a:p>
          <a:p>
            <a:pPr marL="171450" indent="-171450">
              <a:buFont typeface="Arial" panose="020B0604020202020204" pitchFamily="34" charset="0"/>
              <a:buChar char="•"/>
            </a:pPr>
            <a:endParaRPr lang="en-US" sz="1000" b="1" noProof="1">
              <a:solidFill>
                <a:schemeClr val="bg1"/>
              </a:solidFill>
              <a:latin typeface="+mj-lt"/>
            </a:endParaRPr>
          </a:p>
          <a:p>
            <a:pPr marL="171450" indent="-171450">
              <a:buFont typeface="Arial" panose="020B0604020202020204" pitchFamily="34" charset="0"/>
              <a:buChar char="•"/>
            </a:pPr>
            <a:r>
              <a:rPr lang="en-US" sz="1000" b="1" noProof="1">
                <a:solidFill>
                  <a:schemeClr val="bg1"/>
                </a:solidFill>
                <a:latin typeface="+mj-lt"/>
              </a:rPr>
              <a:t>The drone is integrated with a camera for viewing live footage on an android phone. The camera footage is wirelessly transmitted to the user phone. </a:t>
            </a:r>
          </a:p>
          <a:p>
            <a:pPr marL="171450" indent="-171450">
              <a:buFont typeface="Arial" panose="020B0604020202020204" pitchFamily="34" charset="0"/>
              <a:buChar char="•"/>
            </a:pPr>
            <a:endParaRPr lang="en-US" sz="1000" b="1" noProof="1">
              <a:solidFill>
                <a:schemeClr val="bg1"/>
              </a:solidFill>
              <a:latin typeface="+mj-lt"/>
            </a:endParaRPr>
          </a:p>
          <a:p>
            <a:pPr marL="171450" indent="-171450">
              <a:buFont typeface="Arial" panose="020B0604020202020204" pitchFamily="34" charset="0"/>
              <a:buChar char="•"/>
            </a:pPr>
            <a:r>
              <a:rPr lang="en-US" sz="1000" b="1" noProof="1">
                <a:solidFill>
                  <a:schemeClr val="bg1"/>
                </a:solidFill>
                <a:latin typeface="+mj-lt"/>
              </a:rPr>
              <a:t>The user operates a rf controller to control the drone wirelessly. The movement commands transmitted by remote are received by the drone receiver and the controller operates the motors to operate the drone flight.</a:t>
            </a:r>
          </a:p>
        </p:txBody>
      </p:sp>
      <p:sp>
        <p:nvSpPr>
          <p:cNvPr id="150" name="TextBox 149">
            <a:extLst>
              <a:ext uri="{FF2B5EF4-FFF2-40B4-BE49-F238E27FC236}">
                <a16:creationId xmlns:a16="http://schemas.microsoft.com/office/drawing/2014/main" id="{9B807505-5272-4289-9CD5-C8D2A0BC61F3}"/>
              </a:ext>
            </a:extLst>
          </p:cNvPr>
          <p:cNvSpPr txBox="1"/>
          <p:nvPr/>
        </p:nvSpPr>
        <p:spPr>
          <a:xfrm>
            <a:off x="408070" y="1992095"/>
            <a:ext cx="1222904" cy="1013512"/>
          </a:xfrm>
          <a:prstGeom prst="rect">
            <a:avLst/>
          </a:prstGeom>
          <a:noFill/>
        </p:spPr>
        <p:txBody>
          <a:bodyPr wrap="square" lIns="0" tIns="0" rIns="0" bIns="0" rtlCol="0">
            <a:noAutofit/>
          </a:bodyPr>
          <a:lstStyle/>
          <a:p>
            <a:r>
              <a:rPr lang="en-US" sz="1200" dirty="0">
                <a:solidFill>
                  <a:schemeClr val="bg1"/>
                </a:solidFill>
              </a:rPr>
              <a:t>Fishing is currently done by two ways either by using fishing boats trawlers or by sitting on lake shores. Majority of fishes as well as large fish usually reside away from shores in lakes as well as in the seas. So here we propose a unique fishing drone that is incorporated with a floating panel allowing it to land and sit in water with a fishing hook and fly away with the caught fish onto the shore.</a:t>
            </a:r>
          </a:p>
        </p:txBody>
      </p:sp>
      <p:sp>
        <p:nvSpPr>
          <p:cNvPr id="153" name="Graphic 151" descr="Icon Info">
            <a:extLst>
              <a:ext uri="{FF2B5EF4-FFF2-40B4-BE49-F238E27FC236}">
                <a16:creationId xmlns:a16="http://schemas.microsoft.com/office/drawing/2014/main" id="{8B33F9B3-C932-4785-BD74-FB723077E368}"/>
              </a:ext>
            </a:extLst>
          </p:cNvPr>
          <p:cNvSpPr>
            <a:spLocks noChangeAspect="1"/>
          </p:cNvSpPr>
          <p:nvPr/>
        </p:nvSpPr>
        <p:spPr>
          <a:xfrm>
            <a:off x="435707" y="1666450"/>
            <a:ext cx="180000" cy="180000"/>
          </a:xfrm>
          <a:custGeom>
            <a:avLst/>
            <a:gdLst>
              <a:gd name="connsiteX0" fmla="*/ 181372 w 362743"/>
              <a:gd name="connsiteY0" fmla="*/ 362743 h 362743"/>
              <a:gd name="connsiteX1" fmla="*/ 362743 w 362743"/>
              <a:gd name="connsiteY1" fmla="*/ 181372 h 362743"/>
              <a:gd name="connsiteX2" fmla="*/ 181372 w 362743"/>
              <a:gd name="connsiteY2" fmla="*/ 0 h 362743"/>
              <a:gd name="connsiteX3" fmla="*/ 0 w 362743"/>
              <a:gd name="connsiteY3" fmla="*/ 181372 h 362743"/>
              <a:gd name="connsiteX4" fmla="*/ 181372 w 362743"/>
              <a:gd name="connsiteY4" fmla="*/ 362743 h 362743"/>
              <a:gd name="connsiteX5" fmla="*/ 191448 w 362743"/>
              <a:gd name="connsiteY5" fmla="*/ 63480 h 362743"/>
              <a:gd name="connsiteX6" fmla="*/ 221676 w 362743"/>
              <a:gd name="connsiteY6" fmla="*/ 93709 h 362743"/>
              <a:gd name="connsiteX7" fmla="*/ 191448 w 362743"/>
              <a:gd name="connsiteY7" fmla="*/ 123937 h 362743"/>
              <a:gd name="connsiteX8" fmla="*/ 161219 w 362743"/>
              <a:gd name="connsiteY8" fmla="*/ 93709 h 362743"/>
              <a:gd name="connsiteX9" fmla="*/ 191448 w 362743"/>
              <a:gd name="connsiteY9" fmla="*/ 63480 h 362743"/>
              <a:gd name="connsiteX10" fmla="*/ 181372 w 362743"/>
              <a:gd name="connsiteY10" fmla="*/ 138044 h 362743"/>
              <a:gd name="connsiteX11" fmla="*/ 215546 w 362743"/>
              <a:gd name="connsiteY11" fmla="*/ 177881 h 362743"/>
              <a:gd name="connsiteX12" fmla="*/ 201524 w 362743"/>
              <a:gd name="connsiteY12" fmla="*/ 269035 h 362743"/>
              <a:gd name="connsiteX13" fmla="*/ 231753 w 362743"/>
              <a:gd name="connsiteY13" fmla="*/ 258958 h 362743"/>
              <a:gd name="connsiteX14" fmla="*/ 181372 w 362743"/>
              <a:gd name="connsiteY14" fmla="*/ 299263 h 362743"/>
              <a:gd name="connsiteX15" fmla="*/ 147197 w 362743"/>
              <a:gd name="connsiteY15" fmla="*/ 259426 h 362743"/>
              <a:gd name="connsiteX16" fmla="*/ 161219 w 362743"/>
              <a:gd name="connsiteY16" fmla="*/ 168273 h 362743"/>
              <a:gd name="connsiteX17" fmla="*/ 130991 w 362743"/>
              <a:gd name="connsiteY17" fmla="*/ 178349 h 362743"/>
              <a:gd name="connsiteX18" fmla="*/ 181372 w 362743"/>
              <a:gd name="connsiteY18" fmla="*/ 138044 h 3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2743" h="362743">
                <a:moveTo>
                  <a:pt x="181372" y="362743"/>
                </a:moveTo>
                <a:cubicBezTo>
                  <a:pt x="281545" y="362743"/>
                  <a:pt x="362743" y="281541"/>
                  <a:pt x="362743" y="181372"/>
                </a:cubicBezTo>
                <a:cubicBezTo>
                  <a:pt x="362743" y="81202"/>
                  <a:pt x="281545" y="0"/>
                  <a:pt x="181372" y="0"/>
                </a:cubicBezTo>
                <a:cubicBezTo>
                  <a:pt x="81198" y="0"/>
                  <a:pt x="0" y="81202"/>
                  <a:pt x="0" y="181372"/>
                </a:cubicBezTo>
                <a:cubicBezTo>
                  <a:pt x="0" y="281541"/>
                  <a:pt x="81198" y="362743"/>
                  <a:pt x="181372" y="362743"/>
                </a:cubicBezTo>
                <a:close/>
                <a:moveTo>
                  <a:pt x="191448" y="63480"/>
                </a:moveTo>
                <a:cubicBezTo>
                  <a:pt x="208146" y="63480"/>
                  <a:pt x="221676" y="77014"/>
                  <a:pt x="221676" y="93709"/>
                </a:cubicBezTo>
                <a:cubicBezTo>
                  <a:pt x="221676" y="110403"/>
                  <a:pt x="208146" y="123937"/>
                  <a:pt x="191448" y="123937"/>
                </a:cubicBezTo>
                <a:cubicBezTo>
                  <a:pt x="174750" y="123937"/>
                  <a:pt x="161219" y="110403"/>
                  <a:pt x="161219" y="93709"/>
                </a:cubicBezTo>
                <a:cubicBezTo>
                  <a:pt x="161219" y="77014"/>
                  <a:pt x="174750" y="63480"/>
                  <a:pt x="191448" y="63480"/>
                </a:cubicBezTo>
                <a:close/>
                <a:moveTo>
                  <a:pt x="181372" y="138044"/>
                </a:moveTo>
                <a:cubicBezTo>
                  <a:pt x="211600" y="138044"/>
                  <a:pt x="218932" y="155879"/>
                  <a:pt x="215546" y="177881"/>
                </a:cubicBezTo>
                <a:lnTo>
                  <a:pt x="201524" y="269035"/>
                </a:lnTo>
                <a:cubicBezTo>
                  <a:pt x="201524" y="269035"/>
                  <a:pt x="211600" y="269035"/>
                  <a:pt x="231753" y="258958"/>
                </a:cubicBezTo>
                <a:cubicBezTo>
                  <a:pt x="231753" y="258958"/>
                  <a:pt x="221676" y="299263"/>
                  <a:pt x="181372" y="299263"/>
                </a:cubicBezTo>
                <a:cubicBezTo>
                  <a:pt x="151143" y="299263"/>
                  <a:pt x="143812" y="281428"/>
                  <a:pt x="147197" y="259426"/>
                </a:cubicBezTo>
                <a:lnTo>
                  <a:pt x="161219" y="168273"/>
                </a:lnTo>
                <a:cubicBezTo>
                  <a:pt x="161219" y="168273"/>
                  <a:pt x="151143" y="168273"/>
                  <a:pt x="130991" y="178349"/>
                </a:cubicBezTo>
                <a:cubicBezTo>
                  <a:pt x="130991" y="178349"/>
                  <a:pt x="141067" y="138044"/>
                  <a:pt x="181372" y="138044"/>
                </a:cubicBezTo>
                <a:close/>
              </a:path>
            </a:pathLst>
          </a:custGeom>
          <a:solidFill>
            <a:schemeClr val="accent2"/>
          </a:solidFill>
          <a:ln w="4001" cap="flat">
            <a:noFill/>
            <a:prstDash val="solid"/>
            <a:miter/>
          </a:ln>
        </p:spPr>
        <p:txBody>
          <a:bodyPr rtlCol="0" anchor="ctr"/>
          <a:lstStyle/>
          <a:p>
            <a:endParaRPr lang="en-US" dirty="0"/>
          </a:p>
        </p:txBody>
      </p:sp>
      <p:sp>
        <p:nvSpPr>
          <p:cNvPr id="2" name="Title 1" hidden="1">
            <a:extLst>
              <a:ext uri="{FF2B5EF4-FFF2-40B4-BE49-F238E27FC236}">
                <a16:creationId xmlns:a16="http://schemas.microsoft.com/office/drawing/2014/main" id="{FB3A6FDA-B378-498D-834A-AD13D56BA0C4}"/>
              </a:ext>
            </a:extLst>
          </p:cNvPr>
          <p:cNvSpPr>
            <a:spLocks noGrp="1"/>
          </p:cNvSpPr>
          <p:nvPr>
            <p:ph type="title"/>
          </p:nvPr>
        </p:nvSpPr>
        <p:spPr/>
        <p:txBody>
          <a:bodyPr/>
          <a:lstStyle/>
          <a:p>
            <a:r>
              <a:rPr lang="en-US" dirty="0"/>
              <a:t>Infographic Resume</a:t>
            </a:r>
          </a:p>
        </p:txBody>
      </p:sp>
      <p:sp>
        <p:nvSpPr>
          <p:cNvPr id="78" name="TextBox 77">
            <a:extLst>
              <a:ext uri="{FF2B5EF4-FFF2-40B4-BE49-F238E27FC236}">
                <a16:creationId xmlns:a16="http://schemas.microsoft.com/office/drawing/2014/main" id="{612CB53C-F82B-4CCE-94FB-45A63A146FA9}"/>
              </a:ext>
            </a:extLst>
          </p:cNvPr>
          <p:cNvSpPr txBox="1"/>
          <p:nvPr/>
        </p:nvSpPr>
        <p:spPr>
          <a:xfrm>
            <a:off x="1787934" y="6461834"/>
            <a:ext cx="1828800" cy="307777"/>
          </a:xfrm>
          <a:prstGeom prst="rect">
            <a:avLst/>
          </a:prstGeom>
          <a:solidFill>
            <a:schemeClr val="accent2"/>
          </a:solidFill>
        </p:spPr>
        <p:txBody>
          <a:bodyPr wrap="square" lIns="108000" rtlCol="0">
            <a:spAutoFit/>
          </a:bodyPr>
          <a:lstStyle/>
          <a:p>
            <a:r>
              <a:rPr lang="en-US" sz="1400" dirty="0">
                <a:solidFill>
                  <a:schemeClr val="accent1"/>
                </a:solidFill>
                <a:latin typeface="+mj-lt"/>
              </a:rPr>
              <a:t>Disadvantages</a:t>
            </a:r>
          </a:p>
        </p:txBody>
      </p:sp>
      <p:sp>
        <p:nvSpPr>
          <p:cNvPr id="79" name="TextBox 78">
            <a:extLst>
              <a:ext uri="{FF2B5EF4-FFF2-40B4-BE49-F238E27FC236}">
                <a16:creationId xmlns:a16="http://schemas.microsoft.com/office/drawing/2014/main" id="{48160D20-85B5-4A9E-BC8A-94961CA6387A}"/>
              </a:ext>
            </a:extLst>
          </p:cNvPr>
          <p:cNvSpPr txBox="1"/>
          <p:nvPr/>
        </p:nvSpPr>
        <p:spPr>
          <a:xfrm>
            <a:off x="1903424" y="6643609"/>
            <a:ext cx="1571276" cy="1814237"/>
          </a:xfrm>
          <a:prstGeom prst="rect">
            <a:avLst/>
          </a:prstGeom>
          <a:noFill/>
        </p:spPr>
        <p:txBody>
          <a:bodyPr wrap="square" lIns="0" tIns="0" rIns="0" bIns="0" rtlCol="0">
            <a:noAutofit/>
          </a:bodyPr>
          <a:lstStyle/>
          <a:p>
            <a:pPr marL="171450" indent="-171450">
              <a:buFont typeface="Arial" panose="020B0604020202020204" pitchFamily="34" charset="0"/>
              <a:buChar char="•"/>
            </a:pPr>
            <a:endParaRPr lang="en-US" sz="1100" noProof="1">
              <a:solidFill>
                <a:schemeClr val="bg1"/>
              </a:solidFill>
            </a:endParaRPr>
          </a:p>
          <a:p>
            <a:pPr marL="171450" indent="-171450">
              <a:buFont typeface="Arial" panose="020B0604020202020204" pitchFamily="34" charset="0"/>
              <a:buChar char="•"/>
            </a:pPr>
            <a:r>
              <a:rPr lang="en-US" sz="1100" noProof="1">
                <a:solidFill>
                  <a:schemeClr val="bg1"/>
                </a:solidFill>
              </a:rPr>
              <a:t>Needs battery charging after 3-4 fish Catches</a:t>
            </a:r>
          </a:p>
          <a:p>
            <a:pPr marL="171450" indent="-171450">
              <a:buFont typeface="Arial" panose="020B0604020202020204" pitchFamily="34" charset="0"/>
              <a:buChar char="•"/>
            </a:pPr>
            <a:r>
              <a:rPr lang="en-US" sz="1100" noProof="1">
                <a:solidFill>
                  <a:schemeClr val="bg1"/>
                </a:solidFill>
              </a:rPr>
              <a:t>Cannot catch very large fish</a:t>
            </a:r>
          </a:p>
          <a:p>
            <a:pPr marL="171450" indent="-171450">
              <a:buFont typeface="Arial" panose="020B0604020202020204" pitchFamily="34" charset="0"/>
              <a:buChar char="•"/>
            </a:pPr>
            <a:r>
              <a:rPr lang="en-US" sz="1100" noProof="1">
                <a:solidFill>
                  <a:schemeClr val="bg1"/>
                </a:solidFill>
              </a:rPr>
              <a:t>Requires flying training</a:t>
            </a:r>
          </a:p>
        </p:txBody>
      </p:sp>
      <p:pic>
        <p:nvPicPr>
          <p:cNvPr id="81" name="Picture 2" descr="Nevon fishing drone front">
            <a:extLst>
              <a:ext uri="{FF2B5EF4-FFF2-40B4-BE49-F238E27FC236}">
                <a16:creationId xmlns:a16="http://schemas.microsoft.com/office/drawing/2014/main" id="{DE471550-7563-4DCD-A4B1-BB3A355CDA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3776879" y="1755650"/>
            <a:ext cx="3623310" cy="330012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Nevon fishing drone side">
            <a:extLst>
              <a:ext uri="{FF2B5EF4-FFF2-40B4-BE49-F238E27FC236}">
                <a16:creationId xmlns:a16="http://schemas.microsoft.com/office/drawing/2014/main" id="{9F2D740D-35BB-470F-AE53-75DB05F84A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47330" y="7733661"/>
            <a:ext cx="3257659" cy="1694982"/>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C687FD42-5002-403C-8A1E-2F7E36A7C62D}"/>
              </a:ext>
            </a:extLst>
          </p:cNvPr>
          <p:cNvSpPr txBox="1"/>
          <p:nvPr/>
        </p:nvSpPr>
        <p:spPr>
          <a:xfrm>
            <a:off x="1019522" y="9455225"/>
            <a:ext cx="3162590" cy="307777"/>
          </a:xfrm>
          <a:prstGeom prst="rect">
            <a:avLst/>
          </a:prstGeom>
          <a:noFill/>
        </p:spPr>
        <p:txBody>
          <a:bodyPr wrap="square" rtlCol="0">
            <a:spAutoFit/>
          </a:bodyPr>
          <a:lstStyle/>
          <a:p>
            <a:r>
              <a:rPr lang="en-US" sz="1400" dirty="0">
                <a:solidFill>
                  <a:schemeClr val="bg1"/>
                </a:solidFill>
                <a:latin typeface="+mj-lt"/>
              </a:rPr>
              <a:t>Rendered Pic (Side)</a:t>
            </a:r>
          </a:p>
        </p:txBody>
      </p:sp>
    </p:spTree>
    <p:extLst>
      <p:ext uri="{BB962C8B-B14F-4D97-AF65-F5344CB8AC3E}">
        <p14:creationId xmlns:p14="http://schemas.microsoft.com/office/powerpoint/2010/main" val="218675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E8FC-4EF7-4EAD-AB0F-9E4D0932231D}"/>
              </a:ext>
            </a:extLst>
          </p:cNvPr>
          <p:cNvSpPr>
            <a:spLocks noGrp="1"/>
          </p:cNvSpPr>
          <p:nvPr>
            <p:ph type="title"/>
          </p:nvPr>
        </p:nvSpPr>
        <p:spPr/>
        <p:txBody>
          <a:bodyPr/>
          <a:lstStyle/>
          <a:p>
            <a:r>
              <a:rPr lang="en-GB" dirty="0"/>
              <a:t>Renders (3D)</a:t>
            </a:r>
          </a:p>
        </p:txBody>
      </p:sp>
      <p:pic>
        <p:nvPicPr>
          <p:cNvPr id="6" name="Picture 2" descr="nevon fishing drone">
            <a:extLst>
              <a:ext uri="{FF2B5EF4-FFF2-40B4-BE49-F238E27FC236}">
                <a16:creationId xmlns:a16="http://schemas.microsoft.com/office/drawing/2014/main" id="{2DA6FA31-83F7-4E59-83B0-A3699EF3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39" y="1225357"/>
            <a:ext cx="4024583" cy="22166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nevon fish catcher drone">
            <a:extLst>
              <a:ext uri="{FF2B5EF4-FFF2-40B4-BE49-F238E27FC236}">
                <a16:creationId xmlns:a16="http://schemas.microsoft.com/office/drawing/2014/main" id="{EBB2EC3F-575F-47EA-BA6E-3CF4F8A53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39" y="3488162"/>
            <a:ext cx="4024583" cy="35685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nevon fish catcher done">
            <a:extLst>
              <a:ext uri="{FF2B5EF4-FFF2-40B4-BE49-F238E27FC236}">
                <a16:creationId xmlns:a16="http://schemas.microsoft.com/office/drawing/2014/main" id="{6E4188A5-9265-4425-9FD5-954771DD9B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39" y="7102898"/>
            <a:ext cx="4713473" cy="259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37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E844-3661-42BF-BEC0-7464BEE7DE58}"/>
              </a:ext>
            </a:extLst>
          </p:cNvPr>
          <p:cNvSpPr>
            <a:spLocks noGrp="1"/>
          </p:cNvSpPr>
          <p:nvPr>
            <p:ph type="title"/>
          </p:nvPr>
        </p:nvSpPr>
        <p:spPr>
          <a:xfrm>
            <a:off x="534354" y="535520"/>
            <a:ext cx="6703695" cy="9052979"/>
          </a:xfrm>
        </p:spPr>
        <p:txBody>
          <a:bodyPr/>
          <a:lstStyle/>
          <a:p>
            <a:r>
              <a:rPr lang="en-GB" dirty="0"/>
              <a:t>Bill of Materials </a:t>
            </a:r>
            <a:br>
              <a:rPr lang="en-GB" dirty="0"/>
            </a:br>
            <a:br>
              <a:rPr lang="en-GB" dirty="0"/>
            </a:br>
            <a:r>
              <a:rPr lang="en-GB" dirty="0"/>
              <a:t>Major components – </a:t>
            </a:r>
            <a:br>
              <a:rPr lang="en-GB" dirty="0"/>
            </a:br>
            <a:r>
              <a:rPr lang="en-GB" sz="1800" dirty="0"/>
              <a:t>Drone Motors , Drone Frame , Drone Controller , Propellers – Rs 2300</a:t>
            </a:r>
            <a:br>
              <a:rPr lang="en-GB" sz="1800" dirty="0"/>
            </a:br>
            <a:r>
              <a:rPr lang="en-GB" sz="1800" dirty="0"/>
              <a:t> Fishing Hook – Rs 150 </a:t>
            </a:r>
            <a:br>
              <a:rPr lang="en-GB" sz="1800" dirty="0"/>
            </a:br>
            <a:r>
              <a:rPr lang="en-GB" sz="1800" dirty="0"/>
              <a:t> Fishing Wire – Rs 130</a:t>
            </a:r>
            <a:br>
              <a:rPr lang="en-GB" sz="1800" dirty="0"/>
            </a:br>
            <a:r>
              <a:rPr lang="en-GB" sz="1800" dirty="0"/>
              <a:t> Camera – Rs 600</a:t>
            </a:r>
            <a:br>
              <a:rPr lang="en-GB" sz="1800" dirty="0"/>
            </a:br>
            <a:br>
              <a:rPr lang="en-GB" dirty="0"/>
            </a:br>
            <a:r>
              <a:rPr lang="en-GB" dirty="0"/>
              <a:t>Readily available components - </a:t>
            </a:r>
            <a:br>
              <a:rPr lang="en-GB" dirty="0"/>
            </a:br>
            <a:r>
              <a:rPr lang="en-GB" sz="1800" dirty="0"/>
              <a:t>Electrical &amp; Wirings </a:t>
            </a:r>
            <a:br>
              <a:rPr lang="en-GB" sz="1800" dirty="0"/>
            </a:br>
            <a:r>
              <a:rPr lang="en-GB" sz="1800" dirty="0"/>
              <a:t> Mounts and Joints</a:t>
            </a:r>
            <a:br>
              <a:rPr lang="en-GB" sz="1800" dirty="0"/>
            </a:br>
            <a:r>
              <a:rPr lang="en-GB" sz="1800" dirty="0"/>
              <a:t> Base Frame</a:t>
            </a:r>
            <a:br>
              <a:rPr lang="en-GB" sz="1800" dirty="0"/>
            </a:br>
            <a:r>
              <a:rPr lang="en-GB" sz="1800" dirty="0"/>
              <a:t> Supporting Frame</a:t>
            </a:r>
            <a:br>
              <a:rPr lang="en-GB" sz="1800" dirty="0"/>
            </a:br>
            <a:r>
              <a:rPr lang="en-GB" sz="1800" dirty="0"/>
              <a:t> Screws and Fittings</a:t>
            </a:r>
            <a:br>
              <a:rPr lang="en-GB" sz="1800" dirty="0"/>
            </a:br>
            <a:endParaRPr lang="en-GB" dirty="0"/>
          </a:p>
        </p:txBody>
      </p:sp>
      <p:sp>
        <p:nvSpPr>
          <p:cNvPr id="3" name="Rectangle 2">
            <a:extLst>
              <a:ext uri="{FF2B5EF4-FFF2-40B4-BE49-F238E27FC236}">
                <a16:creationId xmlns:a16="http://schemas.microsoft.com/office/drawing/2014/main" id="{B85791B1-2439-4668-B7E7-F36290841A11}"/>
              </a:ext>
              <a:ext uri="{C183D7F6-B498-43B3-948B-1728B52AA6E4}">
                <adec:decorative xmlns:adec="http://schemas.microsoft.com/office/drawing/2017/decorative" val="1"/>
              </a:ext>
            </a:extLst>
          </p:cNvPr>
          <p:cNvSpPr/>
          <p:nvPr/>
        </p:nvSpPr>
        <p:spPr>
          <a:xfrm>
            <a:off x="374833" y="5381802"/>
            <a:ext cx="7022733" cy="420669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A83D787-BA8B-413C-B82C-79D255923437}"/>
              </a:ext>
              <a:ext uri="{C183D7F6-B498-43B3-948B-1728B52AA6E4}">
                <adec:decorative xmlns:adec="http://schemas.microsoft.com/office/drawing/2017/decorative" val="1"/>
              </a:ext>
            </a:extLst>
          </p:cNvPr>
          <p:cNvSpPr/>
          <p:nvPr/>
        </p:nvSpPr>
        <p:spPr>
          <a:xfrm>
            <a:off x="234898" y="5381801"/>
            <a:ext cx="7302601" cy="962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4E2134A-2914-4142-A36A-4B7288C5A233}"/>
              </a:ext>
            </a:extLst>
          </p:cNvPr>
          <p:cNvSpPr txBox="1"/>
          <p:nvPr/>
        </p:nvSpPr>
        <p:spPr>
          <a:xfrm>
            <a:off x="534351" y="5632424"/>
            <a:ext cx="3977640" cy="461665"/>
          </a:xfrm>
          <a:prstGeom prst="rect">
            <a:avLst/>
          </a:prstGeom>
          <a:noFill/>
        </p:spPr>
        <p:txBody>
          <a:bodyPr wrap="square" lIns="0" tIns="0" rIns="0" bIns="0" rtlCol="0">
            <a:spAutoFit/>
          </a:bodyPr>
          <a:lstStyle/>
          <a:p>
            <a:r>
              <a:rPr lang="en-US" sz="3000" b="1" spc="-150" dirty="0">
                <a:solidFill>
                  <a:schemeClr val="accent1"/>
                </a:solidFill>
                <a:latin typeface="+mj-lt"/>
              </a:rPr>
              <a:t>Responsibilities	</a:t>
            </a:r>
          </a:p>
        </p:txBody>
      </p:sp>
      <p:sp>
        <p:nvSpPr>
          <p:cNvPr id="6" name="TextBox 5">
            <a:extLst>
              <a:ext uri="{FF2B5EF4-FFF2-40B4-BE49-F238E27FC236}">
                <a16:creationId xmlns:a16="http://schemas.microsoft.com/office/drawing/2014/main" id="{DE63CBDE-8B5B-4A68-B5C4-E3920A0E3B8B}"/>
              </a:ext>
            </a:extLst>
          </p:cNvPr>
          <p:cNvSpPr txBox="1"/>
          <p:nvPr/>
        </p:nvSpPr>
        <p:spPr>
          <a:xfrm>
            <a:off x="534351" y="6478545"/>
            <a:ext cx="1571276" cy="1814237"/>
          </a:xfrm>
          <a:prstGeom prst="rect">
            <a:avLst/>
          </a:prstGeom>
          <a:noFill/>
        </p:spPr>
        <p:txBody>
          <a:bodyPr wrap="square" lIns="0" tIns="0" rIns="0" bIns="0" rtlCol="0">
            <a:noAutofit/>
          </a:bodyPr>
          <a:lstStyle/>
          <a:p>
            <a:r>
              <a:rPr lang="en-US" sz="1100" b="1" noProof="1">
                <a:solidFill>
                  <a:srgbClr val="FFFF00"/>
                </a:solidFill>
              </a:rPr>
              <a:t>MDM18B008</a:t>
            </a:r>
          </a:p>
          <a:p>
            <a:endParaRPr lang="en-US" sz="1100" noProof="1">
              <a:solidFill>
                <a:schemeClr val="bg1"/>
              </a:solidFill>
            </a:endParaRPr>
          </a:p>
          <a:p>
            <a:r>
              <a:rPr lang="en-US" sz="1100" noProof="1">
                <a:solidFill>
                  <a:schemeClr val="bg1"/>
                </a:solidFill>
              </a:rPr>
              <a:t>Planning</a:t>
            </a:r>
          </a:p>
          <a:p>
            <a:r>
              <a:rPr lang="en-US" sz="1100" noProof="1">
                <a:solidFill>
                  <a:schemeClr val="bg1"/>
                </a:solidFill>
              </a:rPr>
              <a:t>Implementation</a:t>
            </a:r>
          </a:p>
          <a:p>
            <a:r>
              <a:rPr lang="en-US" sz="1100" noProof="1">
                <a:solidFill>
                  <a:schemeClr val="bg1"/>
                </a:solidFill>
              </a:rPr>
              <a:t>Assembly</a:t>
            </a:r>
          </a:p>
          <a:p>
            <a:endParaRPr lang="en-US" sz="1100" noProof="1">
              <a:solidFill>
                <a:schemeClr val="bg1"/>
              </a:solidFill>
            </a:endParaRPr>
          </a:p>
          <a:p>
            <a:r>
              <a:rPr lang="en-US" sz="1100" b="1" noProof="1">
                <a:solidFill>
                  <a:srgbClr val="FFFF00"/>
                </a:solidFill>
              </a:rPr>
              <a:t>MDM18B011</a:t>
            </a:r>
          </a:p>
          <a:p>
            <a:r>
              <a:rPr lang="en-US" sz="1100" noProof="1">
                <a:solidFill>
                  <a:schemeClr val="bg1"/>
                </a:solidFill>
              </a:rPr>
              <a:t>Design</a:t>
            </a:r>
          </a:p>
          <a:p>
            <a:r>
              <a:rPr lang="en-US" sz="1100" noProof="1">
                <a:solidFill>
                  <a:schemeClr val="bg1"/>
                </a:solidFill>
              </a:rPr>
              <a:t>Setup</a:t>
            </a:r>
          </a:p>
          <a:p>
            <a:r>
              <a:rPr lang="en-US" sz="1100" noProof="1">
                <a:solidFill>
                  <a:schemeClr val="bg1"/>
                </a:solidFill>
              </a:rPr>
              <a:t>Assembly</a:t>
            </a:r>
          </a:p>
          <a:p>
            <a:endParaRPr lang="en-US" sz="1100" noProof="1">
              <a:solidFill>
                <a:schemeClr val="bg1"/>
              </a:solidFill>
            </a:endParaRPr>
          </a:p>
          <a:p>
            <a:r>
              <a:rPr lang="en-US" sz="1100" b="1" noProof="1">
                <a:solidFill>
                  <a:srgbClr val="FFFF00"/>
                </a:solidFill>
              </a:rPr>
              <a:t>MDM19B042</a:t>
            </a:r>
          </a:p>
          <a:p>
            <a:r>
              <a:rPr lang="en-US" sz="1100" noProof="1">
                <a:solidFill>
                  <a:schemeClr val="bg1"/>
                </a:solidFill>
              </a:rPr>
              <a:t>Design</a:t>
            </a:r>
          </a:p>
          <a:p>
            <a:r>
              <a:rPr lang="en-US" sz="1100" noProof="1">
                <a:solidFill>
                  <a:schemeClr val="bg1"/>
                </a:solidFill>
              </a:rPr>
              <a:t>Setup</a:t>
            </a:r>
          </a:p>
          <a:p>
            <a:r>
              <a:rPr lang="en-US" sz="1100" noProof="1">
                <a:solidFill>
                  <a:schemeClr val="bg1"/>
                </a:solidFill>
              </a:rPr>
              <a:t>Assembly</a:t>
            </a:r>
          </a:p>
          <a:p>
            <a:endParaRPr lang="en-US" sz="1100" noProof="1">
              <a:solidFill>
                <a:schemeClr val="bg1"/>
              </a:solidFill>
            </a:endParaRPr>
          </a:p>
        </p:txBody>
      </p:sp>
    </p:spTree>
    <p:extLst>
      <p:ext uri="{BB962C8B-B14F-4D97-AF65-F5344CB8AC3E}">
        <p14:creationId xmlns:p14="http://schemas.microsoft.com/office/powerpoint/2010/main" val="73481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9F6D13-9219-4280-AC2E-95A93A589C41}"/>
              </a:ext>
              <a:ext uri="{C183D7F6-B498-43B3-948B-1728B52AA6E4}">
                <adec:decorative xmlns:adec="http://schemas.microsoft.com/office/drawing/2017/decorative" val="1"/>
              </a:ext>
            </a:extLst>
          </p:cNvPr>
          <p:cNvSpPr/>
          <p:nvPr/>
        </p:nvSpPr>
        <p:spPr>
          <a:xfrm>
            <a:off x="235324" y="4822431"/>
            <a:ext cx="7295029" cy="25532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B2BDC-442E-46E9-A77D-629F74E3A57A}"/>
              </a:ext>
            </a:extLst>
          </p:cNvPr>
          <p:cNvSpPr>
            <a:spLocks noGrp="1"/>
          </p:cNvSpPr>
          <p:nvPr>
            <p:ph type="title"/>
          </p:nvPr>
        </p:nvSpPr>
        <p:spPr/>
        <p:txBody>
          <a:bodyPr/>
          <a:lstStyle/>
          <a:p>
            <a:r>
              <a:rPr lang="en-US" dirty="0"/>
              <a:t>GNATT Chart</a:t>
            </a:r>
            <a:endParaRPr lang="en-GB" dirty="0"/>
          </a:p>
        </p:txBody>
      </p:sp>
      <p:pic>
        <p:nvPicPr>
          <p:cNvPr id="4" name="Graphic 3">
            <a:extLst>
              <a:ext uri="{FF2B5EF4-FFF2-40B4-BE49-F238E27FC236}">
                <a16:creationId xmlns:a16="http://schemas.microsoft.com/office/drawing/2014/main" id="{D18317CF-D3B7-4878-B5C5-801232AAE3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324" y="1260911"/>
            <a:ext cx="7295029" cy="2826824"/>
          </a:xfrm>
          <a:prstGeom prst="rect">
            <a:avLst/>
          </a:prstGeom>
        </p:spPr>
      </p:pic>
      <p:graphicFrame>
        <p:nvGraphicFramePr>
          <p:cNvPr id="5" name="Table 4">
            <a:extLst>
              <a:ext uri="{FF2B5EF4-FFF2-40B4-BE49-F238E27FC236}">
                <a16:creationId xmlns:a16="http://schemas.microsoft.com/office/drawing/2014/main" id="{28764D5A-A35B-483F-B2DA-DEBA413E58C1}"/>
              </a:ext>
            </a:extLst>
          </p:cNvPr>
          <p:cNvGraphicFramePr>
            <a:graphicFrameLocks noGrp="1"/>
          </p:cNvGraphicFramePr>
          <p:nvPr>
            <p:extLst>
              <p:ext uri="{D42A27DB-BD31-4B8C-83A1-F6EECF244321}">
                <p14:modId xmlns:p14="http://schemas.microsoft.com/office/powerpoint/2010/main" val="3174891698"/>
              </p:ext>
            </p:extLst>
          </p:nvPr>
        </p:nvGraphicFramePr>
        <p:xfrm>
          <a:off x="456827" y="4293870"/>
          <a:ext cx="6905438" cy="3021327"/>
        </p:xfrm>
        <a:graphic>
          <a:graphicData uri="http://schemas.openxmlformats.org/drawingml/2006/table">
            <a:tbl>
              <a:tblPr/>
              <a:tblGrid>
                <a:gridCol w="3241114">
                  <a:extLst>
                    <a:ext uri="{9D8B030D-6E8A-4147-A177-3AD203B41FA5}">
                      <a16:colId xmlns:a16="http://schemas.microsoft.com/office/drawing/2014/main" val="3239745873"/>
                    </a:ext>
                  </a:extLst>
                </a:gridCol>
                <a:gridCol w="1277471">
                  <a:extLst>
                    <a:ext uri="{9D8B030D-6E8A-4147-A177-3AD203B41FA5}">
                      <a16:colId xmlns:a16="http://schemas.microsoft.com/office/drawing/2014/main" val="550529292"/>
                    </a:ext>
                  </a:extLst>
                </a:gridCol>
                <a:gridCol w="1223682">
                  <a:extLst>
                    <a:ext uri="{9D8B030D-6E8A-4147-A177-3AD203B41FA5}">
                      <a16:colId xmlns:a16="http://schemas.microsoft.com/office/drawing/2014/main" val="1808385311"/>
                    </a:ext>
                  </a:extLst>
                </a:gridCol>
                <a:gridCol w="1163171">
                  <a:extLst>
                    <a:ext uri="{9D8B030D-6E8A-4147-A177-3AD203B41FA5}">
                      <a16:colId xmlns:a16="http://schemas.microsoft.com/office/drawing/2014/main" val="906976035"/>
                    </a:ext>
                  </a:extLst>
                </a:gridCol>
              </a:tblGrid>
              <a:tr h="391364">
                <a:tc>
                  <a:txBody>
                    <a:bodyPr/>
                    <a:lstStyle/>
                    <a:p>
                      <a:pPr algn="ctr" fontAlgn="ctr"/>
                      <a:r>
                        <a:rPr lang="en-GB" sz="1800" b="1" i="0" u="none" strike="noStrike" dirty="0">
                          <a:solidFill>
                            <a:srgbClr val="FFFF00"/>
                          </a:solidFill>
                          <a:effectLst/>
                          <a:latin typeface="+mj-lt"/>
                        </a:rPr>
                        <a:t>Task</a:t>
                      </a:r>
                    </a:p>
                  </a:txBody>
                  <a:tcPr marR="7620" marT="7620" marB="0" anchor="ctr">
                    <a:lnL>
                      <a:noFill/>
                    </a:lnL>
                    <a:lnR>
                      <a:noFill/>
                    </a:lnR>
                    <a:lnT>
                      <a:noFill/>
                    </a:lnT>
                    <a:lnB>
                      <a:noFill/>
                    </a:lnB>
                  </a:tcPr>
                </a:tc>
                <a:tc>
                  <a:txBody>
                    <a:bodyPr/>
                    <a:lstStyle/>
                    <a:p>
                      <a:pPr algn="ctr" fontAlgn="b"/>
                      <a:r>
                        <a:rPr lang="en-GB" sz="1600" b="1" i="0" u="none" strike="noStrike" dirty="0">
                          <a:solidFill>
                            <a:srgbClr val="FFFF00"/>
                          </a:solidFill>
                          <a:effectLst/>
                          <a:latin typeface="+mj-lt"/>
                        </a:rPr>
                        <a:t>Time Start</a:t>
                      </a:r>
                    </a:p>
                  </a:txBody>
                  <a:tcPr marL="7620" marR="7620" marT="7620" marB="0" anchor="b">
                    <a:lnL>
                      <a:noFill/>
                    </a:lnL>
                    <a:lnR>
                      <a:noFill/>
                    </a:lnR>
                    <a:lnT>
                      <a:noFill/>
                    </a:lnT>
                    <a:lnB>
                      <a:noFill/>
                    </a:lnB>
                  </a:tcPr>
                </a:tc>
                <a:tc>
                  <a:txBody>
                    <a:bodyPr/>
                    <a:lstStyle/>
                    <a:p>
                      <a:pPr algn="ctr" fontAlgn="b"/>
                      <a:r>
                        <a:rPr lang="en-GB" sz="1600" b="1" i="0" u="none" strike="noStrike" dirty="0">
                          <a:solidFill>
                            <a:srgbClr val="FFFF00"/>
                          </a:solidFill>
                          <a:effectLst/>
                          <a:latin typeface="+mj-lt"/>
                        </a:rPr>
                        <a:t>Time End</a:t>
                      </a:r>
                    </a:p>
                  </a:txBody>
                  <a:tcPr marL="7620" marR="7620" marT="7620" marB="0" anchor="b">
                    <a:lnL>
                      <a:noFill/>
                    </a:lnL>
                    <a:lnR>
                      <a:noFill/>
                    </a:lnR>
                    <a:lnT>
                      <a:noFill/>
                    </a:lnT>
                    <a:lnB>
                      <a:noFill/>
                    </a:lnB>
                  </a:tcPr>
                </a:tc>
                <a:tc>
                  <a:txBody>
                    <a:bodyPr/>
                    <a:lstStyle/>
                    <a:p>
                      <a:pPr algn="ctr" fontAlgn="b"/>
                      <a:r>
                        <a:rPr lang="en-GB" sz="1600" b="1" i="0" u="none" strike="noStrike" dirty="0">
                          <a:solidFill>
                            <a:srgbClr val="FFFF00"/>
                          </a:solidFill>
                          <a:effectLst/>
                          <a:latin typeface="+mj-lt"/>
                        </a:rPr>
                        <a:t>Duration</a:t>
                      </a:r>
                    </a:p>
                  </a:txBody>
                  <a:tcPr marL="7620" marR="7620" marT="7620" marB="0" anchor="b">
                    <a:lnL>
                      <a:noFill/>
                    </a:lnL>
                    <a:lnR>
                      <a:noFill/>
                    </a:lnR>
                    <a:lnT>
                      <a:noFill/>
                    </a:lnT>
                    <a:lnB>
                      <a:noFill/>
                    </a:lnB>
                  </a:tcPr>
                </a:tc>
                <a:extLst>
                  <a:ext uri="{0D108BD9-81ED-4DB2-BD59-A6C34878D82A}">
                    <a16:rowId xmlns:a16="http://schemas.microsoft.com/office/drawing/2014/main" val="1803150811"/>
                  </a:ext>
                </a:extLst>
              </a:tr>
              <a:tr h="375709">
                <a:tc>
                  <a:txBody>
                    <a:bodyPr/>
                    <a:lstStyle/>
                    <a:p>
                      <a:pPr algn="ctr" fontAlgn="b"/>
                      <a:r>
                        <a:rPr lang="en-GB" sz="1400" b="0" i="0" u="none" strike="noStrike" dirty="0">
                          <a:solidFill>
                            <a:srgbClr val="FFFF00"/>
                          </a:solidFill>
                          <a:effectLst/>
                          <a:latin typeface="Calibri" panose="020F0502020204030204" pitchFamily="34" charset="0"/>
                        </a:rPr>
                        <a:t>Define Problem</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04-Jan-22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18-Jan-22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14</a:t>
                      </a:r>
                    </a:p>
                  </a:txBody>
                  <a:tcPr marL="7620" marR="7620" marT="7620" marB="0" anchor="b">
                    <a:lnL>
                      <a:noFill/>
                    </a:lnL>
                    <a:lnR>
                      <a:noFill/>
                    </a:lnR>
                    <a:lnT>
                      <a:noFill/>
                    </a:lnT>
                    <a:lnB>
                      <a:noFill/>
                    </a:lnB>
                  </a:tcPr>
                </a:tc>
                <a:extLst>
                  <a:ext uri="{0D108BD9-81ED-4DB2-BD59-A6C34878D82A}">
                    <a16:rowId xmlns:a16="http://schemas.microsoft.com/office/drawing/2014/main" val="3087266148"/>
                  </a:ext>
                </a:extLst>
              </a:tr>
              <a:tr h="375709">
                <a:tc>
                  <a:txBody>
                    <a:bodyPr/>
                    <a:lstStyle/>
                    <a:p>
                      <a:pPr algn="ctr" fontAlgn="b"/>
                      <a:r>
                        <a:rPr lang="en-GB" sz="1400" b="0" i="0" u="none" strike="noStrike" dirty="0">
                          <a:solidFill>
                            <a:srgbClr val="FFFF00"/>
                          </a:solidFill>
                          <a:effectLst/>
                          <a:latin typeface="Calibri" panose="020F0502020204030204" pitchFamily="34" charset="0"/>
                        </a:rPr>
                        <a:t>Brainstorm Possible Solutions</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18-Jan-22</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25-Jan-22</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7</a:t>
                      </a:r>
                    </a:p>
                  </a:txBody>
                  <a:tcPr marL="7620" marR="7620" marT="7620" marB="0" anchor="b">
                    <a:lnL>
                      <a:noFill/>
                    </a:lnL>
                    <a:lnR>
                      <a:noFill/>
                    </a:lnR>
                    <a:lnT>
                      <a:noFill/>
                    </a:lnT>
                    <a:lnB>
                      <a:noFill/>
                    </a:lnB>
                  </a:tcPr>
                </a:tc>
                <a:extLst>
                  <a:ext uri="{0D108BD9-81ED-4DB2-BD59-A6C34878D82A}">
                    <a16:rowId xmlns:a16="http://schemas.microsoft.com/office/drawing/2014/main" val="1355260079"/>
                  </a:ext>
                </a:extLst>
              </a:tr>
              <a:tr h="375709">
                <a:tc>
                  <a:txBody>
                    <a:bodyPr/>
                    <a:lstStyle/>
                    <a:p>
                      <a:pPr algn="ctr" fontAlgn="b"/>
                      <a:r>
                        <a:rPr lang="en-GB" sz="1400" b="0" i="0" u="none" strike="noStrike" dirty="0">
                          <a:solidFill>
                            <a:srgbClr val="FFFF00"/>
                          </a:solidFill>
                          <a:effectLst/>
                          <a:latin typeface="Calibri" panose="020F0502020204030204" pitchFamily="34" charset="0"/>
                        </a:rPr>
                        <a:t>Research Ideas/Hazard</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25-Jan-22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01-Feb-22</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7</a:t>
                      </a:r>
                    </a:p>
                  </a:txBody>
                  <a:tcPr marL="7620" marR="7620" marT="7620" marB="0" anchor="b">
                    <a:lnL>
                      <a:noFill/>
                    </a:lnL>
                    <a:lnR>
                      <a:noFill/>
                    </a:lnR>
                    <a:lnT>
                      <a:noFill/>
                    </a:lnT>
                    <a:lnB>
                      <a:noFill/>
                    </a:lnB>
                  </a:tcPr>
                </a:tc>
                <a:extLst>
                  <a:ext uri="{0D108BD9-81ED-4DB2-BD59-A6C34878D82A}">
                    <a16:rowId xmlns:a16="http://schemas.microsoft.com/office/drawing/2014/main" val="4110560107"/>
                  </a:ext>
                </a:extLst>
              </a:tr>
              <a:tr h="375709">
                <a:tc>
                  <a:txBody>
                    <a:bodyPr/>
                    <a:lstStyle/>
                    <a:p>
                      <a:pPr algn="ctr" fontAlgn="b"/>
                      <a:r>
                        <a:rPr lang="en-GB" sz="1400" b="0" i="0" u="none" strike="noStrike" dirty="0">
                          <a:solidFill>
                            <a:srgbClr val="FFFF00"/>
                          </a:solidFill>
                          <a:effectLst/>
                          <a:latin typeface="Calibri" panose="020F0502020204030204" pitchFamily="34" charset="0"/>
                        </a:rPr>
                        <a:t>Developing Creative/Conceptual Design</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01-Feb-22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22-Feb-22</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21</a:t>
                      </a:r>
                    </a:p>
                  </a:txBody>
                  <a:tcPr marL="7620" marR="7620" marT="7620" marB="0" anchor="b">
                    <a:lnL>
                      <a:noFill/>
                    </a:lnL>
                    <a:lnR>
                      <a:noFill/>
                    </a:lnR>
                    <a:lnT>
                      <a:noFill/>
                    </a:lnT>
                    <a:lnB>
                      <a:noFill/>
                    </a:lnB>
                  </a:tcPr>
                </a:tc>
                <a:extLst>
                  <a:ext uri="{0D108BD9-81ED-4DB2-BD59-A6C34878D82A}">
                    <a16:rowId xmlns:a16="http://schemas.microsoft.com/office/drawing/2014/main" val="8371125"/>
                  </a:ext>
                </a:extLst>
              </a:tr>
              <a:tr h="375709">
                <a:tc>
                  <a:txBody>
                    <a:bodyPr/>
                    <a:lstStyle/>
                    <a:p>
                      <a:pPr algn="ctr" fontAlgn="b"/>
                      <a:r>
                        <a:rPr lang="en-GB" sz="1400" b="0" i="0" u="none" strike="noStrike" dirty="0">
                          <a:solidFill>
                            <a:srgbClr val="FFFF00"/>
                          </a:solidFill>
                          <a:effectLst/>
                          <a:latin typeface="Calibri" panose="020F0502020204030204" pitchFamily="34" charset="0"/>
                        </a:rPr>
                        <a:t>Making a prototype </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22-Feb-22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15-Mar-22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21</a:t>
                      </a:r>
                    </a:p>
                  </a:txBody>
                  <a:tcPr marL="7620" marR="7620" marT="7620" marB="0" anchor="b">
                    <a:lnL>
                      <a:noFill/>
                    </a:lnL>
                    <a:lnR>
                      <a:noFill/>
                    </a:lnR>
                    <a:lnT>
                      <a:noFill/>
                    </a:lnT>
                    <a:lnB>
                      <a:noFill/>
                    </a:lnB>
                  </a:tcPr>
                </a:tc>
                <a:extLst>
                  <a:ext uri="{0D108BD9-81ED-4DB2-BD59-A6C34878D82A}">
                    <a16:rowId xmlns:a16="http://schemas.microsoft.com/office/drawing/2014/main" val="3529485509"/>
                  </a:ext>
                </a:extLst>
              </a:tr>
              <a:tr h="375709">
                <a:tc>
                  <a:txBody>
                    <a:bodyPr/>
                    <a:lstStyle/>
                    <a:p>
                      <a:pPr algn="ctr" fontAlgn="b"/>
                      <a:r>
                        <a:rPr lang="en-GB" sz="1400" b="0" i="0" u="none" strike="noStrike" dirty="0">
                          <a:solidFill>
                            <a:srgbClr val="FFFF00"/>
                          </a:solidFill>
                          <a:effectLst/>
                          <a:latin typeface="Calibri" panose="020F0502020204030204" pitchFamily="34" charset="0"/>
                        </a:rPr>
                        <a:t>Product Analysis/Testing</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15-Mar-22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05-Apr-22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21</a:t>
                      </a:r>
                    </a:p>
                  </a:txBody>
                  <a:tcPr marL="7620" marR="7620" marT="7620" marB="0" anchor="b">
                    <a:lnL>
                      <a:noFill/>
                    </a:lnL>
                    <a:lnR>
                      <a:noFill/>
                    </a:lnR>
                    <a:lnT>
                      <a:noFill/>
                    </a:lnT>
                    <a:lnB>
                      <a:noFill/>
                    </a:lnB>
                  </a:tcPr>
                </a:tc>
                <a:extLst>
                  <a:ext uri="{0D108BD9-81ED-4DB2-BD59-A6C34878D82A}">
                    <a16:rowId xmlns:a16="http://schemas.microsoft.com/office/drawing/2014/main" val="4000371627"/>
                  </a:ext>
                </a:extLst>
              </a:tr>
              <a:tr h="375709">
                <a:tc>
                  <a:txBody>
                    <a:bodyPr/>
                    <a:lstStyle/>
                    <a:p>
                      <a:pPr algn="ctr" fontAlgn="b"/>
                      <a:r>
                        <a:rPr lang="en-GB" sz="1400" b="0" i="0" u="none" strike="noStrike" dirty="0">
                          <a:solidFill>
                            <a:srgbClr val="FFFF00"/>
                          </a:solidFill>
                          <a:effectLst/>
                          <a:latin typeface="Calibri" panose="020F0502020204030204" pitchFamily="34" charset="0"/>
                        </a:rPr>
                        <a:t>Improve/redesign</a:t>
                      </a:r>
                    </a:p>
                  </a:txBody>
                  <a:tcPr marL="7620" marR="7620" marT="7620" marB="0" anchor="b">
                    <a:lnL>
                      <a:noFill/>
                    </a:lnL>
                    <a:lnR>
                      <a:noFill/>
                    </a:lnR>
                    <a:lnT>
                      <a:noFill/>
                    </a:lnT>
                    <a:lnB>
                      <a:noFill/>
                    </a:lnB>
                  </a:tcPr>
                </a:tc>
                <a:tc>
                  <a:txBody>
                    <a:bodyPr/>
                    <a:lstStyle/>
                    <a:p>
                      <a:pPr algn="ctr" fontAlgn="b"/>
                      <a:r>
                        <a:rPr lang="en-GB" sz="1400" b="0" i="0" u="none" strike="noStrike">
                          <a:solidFill>
                            <a:srgbClr val="FFFF00"/>
                          </a:solidFill>
                          <a:effectLst/>
                          <a:latin typeface="Calibri" panose="020F0502020204030204" pitchFamily="34" charset="0"/>
                        </a:rPr>
                        <a:t>05-Apr-22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27-Apr-22</a:t>
                      </a:r>
                    </a:p>
                  </a:txBody>
                  <a:tcPr marL="7620" marR="7620" marT="7620" marB="0" anchor="b">
                    <a:lnL>
                      <a:noFill/>
                    </a:lnL>
                    <a:lnR>
                      <a:noFill/>
                    </a:lnR>
                    <a:lnT>
                      <a:noFill/>
                    </a:lnT>
                    <a:lnB>
                      <a:noFill/>
                    </a:lnB>
                  </a:tcPr>
                </a:tc>
                <a:tc>
                  <a:txBody>
                    <a:bodyPr/>
                    <a:lstStyle/>
                    <a:p>
                      <a:pPr algn="ctr" fontAlgn="b"/>
                      <a:r>
                        <a:rPr lang="en-GB" sz="1400" b="0" i="0" u="none" strike="noStrike" dirty="0">
                          <a:solidFill>
                            <a:srgbClr val="FFFF00"/>
                          </a:solidFill>
                          <a:effectLst/>
                          <a:latin typeface="Calibri" panose="020F0502020204030204" pitchFamily="34" charset="0"/>
                        </a:rPr>
                        <a:t>22</a:t>
                      </a:r>
                    </a:p>
                  </a:txBody>
                  <a:tcPr marL="7620" marR="7620" marT="7620" marB="0" anchor="b">
                    <a:lnL>
                      <a:noFill/>
                    </a:lnL>
                    <a:lnR>
                      <a:noFill/>
                    </a:lnR>
                    <a:lnT>
                      <a:noFill/>
                    </a:lnT>
                    <a:lnB>
                      <a:noFill/>
                    </a:lnB>
                  </a:tcPr>
                </a:tc>
                <a:extLst>
                  <a:ext uri="{0D108BD9-81ED-4DB2-BD59-A6C34878D82A}">
                    <a16:rowId xmlns:a16="http://schemas.microsoft.com/office/drawing/2014/main" val="2814599673"/>
                  </a:ext>
                </a:extLst>
              </a:tr>
            </a:tbl>
          </a:graphicData>
        </a:graphic>
      </p:graphicFrame>
    </p:spTree>
    <p:extLst>
      <p:ext uri="{BB962C8B-B14F-4D97-AF65-F5344CB8AC3E}">
        <p14:creationId xmlns:p14="http://schemas.microsoft.com/office/powerpoint/2010/main" val="4022416930"/>
      </p:ext>
    </p:extLst>
  </p:cSld>
  <p:clrMapOvr>
    <a:masterClrMapping/>
  </p:clrMapOvr>
</p:sld>
</file>

<file path=ppt/theme/theme1.xml><?xml version="1.0" encoding="utf-8"?>
<a:theme xmlns:a="http://schemas.openxmlformats.org/drawingml/2006/main" name="Resume">
  <a:themeElements>
    <a:clrScheme name="Custom 222">
      <a:dk1>
        <a:srgbClr val="000000"/>
      </a:dk1>
      <a:lt1>
        <a:srgbClr val="FFFFFF"/>
      </a:lt1>
      <a:dk2>
        <a:srgbClr val="A7A7A7"/>
      </a:dk2>
      <a:lt2>
        <a:srgbClr val="535353"/>
      </a:lt2>
      <a:accent1>
        <a:srgbClr val="233343"/>
      </a:accent1>
      <a:accent2>
        <a:srgbClr val="FAED10"/>
      </a:accent2>
      <a:accent3>
        <a:srgbClr val="0EBEFC"/>
      </a:accent3>
      <a:accent4>
        <a:srgbClr val="FC850E"/>
      </a:accent4>
      <a:accent5>
        <a:srgbClr val="90FA10"/>
      </a:accent5>
      <a:accent6>
        <a:srgbClr val="FF0B79"/>
      </a:accent6>
      <a:hlink>
        <a:srgbClr val="FAED10"/>
      </a:hlink>
      <a:folHlink>
        <a:srgbClr val="FAED10"/>
      </a:folHlink>
    </a:clrScheme>
    <a:fontScheme name="Rock">
      <a:majorFont>
        <a:latin typeface="Rockwell"/>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373653_Tech infographic resume_CLR_v2" id="{656D11F5-38FF-4CA1-90DD-185FAA038562}" vid="{7301C0B4-12E1-4086-A201-83B8098209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5A0B78-1160-403F-9742-F7F517B1DC6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4DD13F-EA68-4C9E-A670-88CDD9366166}">
  <ds:schemaRefs>
    <ds:schemaRef ds:uri="http://schemas.microsoft.com/sharepoint/v3/contenttype/forms"/>
  </ds:schemaRefs>
</ds:datastoreItem>
</file>

<file path=customXml/itemProps3.xml><?xml version="1.0" encoding="utf-8"?>
<ds:datastoreItem xmlns:ds="http://schemas.openxmlformats.org/officeDocument/2006/customXml" ds:itemID="{E2730F7F-537E-4DD0-B42A-59D9A988F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infographic resume</Template>
  <TotalTime>74</TotalTime>
  <Words>455</Words>
  <Application>Microsoft Office PowerPoint</Application>
  <PresentationFormat>Custom</PresentationFormat>
  <Paragraphs>94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Resume</vt:lpstr>
      <vt:lpstr>Infographic Resume</vt:lpstr>
      <vt:lpstr>Renders (3D)</vt:lpstr>
      <vt:lpstr>Bill of Materials   Major components –  Drone Motors , Drone Frame , Drone Controller , Propellers – Rs 2300  Fishing Hook – Rs 150   Fishing Wire – Rs 130  Camera – Rs 600  Readily available components -  Electrical &amp; Wirings   Mounts and Joints  Base Frame  Supporting Frame  Screws and Fittings </vt:lpstr>
      <vt:lpstr>GNATT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 Resume</dc:title>
  <dc:creator>Aryan Reddy</dc:creator>
  <cp:lastModifiedBy>Aryan Reddy</cp:lastModifiedBy>
  <cp:revision>4</cp:revision>
  <dcterms:created xsi:type="dcterms:W3CDTF">2022-02-01T09:26:29Z</dcterms:created>
  <dcterms:modified xsi:type="dcterms:W3CDTF">2022-05-02T12:31:44Z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