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91" r:id="rId4"/>
    <p:sldId id="293" r:id="rId5"/>
    <p:sldId id="292" r:id="rId6"/>
  </p:sldIdLst>
  <p:sldSz cx="9144000" cy="5143500" type="screen16x9"/>
  <p:notesSz cx="6858000" cy="9144000"/>
  <p:embeddedFontLst>
    <p:embeddedFont>
      <p:font typeface="Fira Sans Condensed" panose="020F0502020204030204" pitchFamily="34" charset="0"/>
      <p:regular r:id="rId8"/>
      <p:bold r:id="rId9"/>
      <p:italic r:id="rId10"/>
      <p:boldItalic r:id="rId11"/>
    </p:embeddedFont>
    <p:embeddedFont>
      <p:font typeface="Fira Sans Condensed Light" panose="020F0302020204030204" pitchFamily="34" charset="0"/>
      <p:regular r:id="rId12"/>
      <p:bold r:id=""/>
      <p:italic r:id="rId13"/>
      <p:boldItalic r:id=""/>
    </p:embeddedFont>
    <p:embeddedFont>
      <p:font typeface="Rajdhani" panose="02000000000000000000" pitchFamily="2" charset="77"/>
      <p:regular r:id=""/>
      <p:bold r:id=""/>
    </p:embeddedFont>
    <p:embeddedFont>
      <p:font typeface="Roboto Condensed Light" panose="020F0302020204030204" pitchFamily="34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BEE20A-A257-44E2-987A-E917CA07DB9D}">
  <a:tblStyle styleId="{75BEE20A-A257-44E2-987A-E917CA07DB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 varScale="1">
        <p:scale>
          <a:sx n="165" d="100"/>
          <a:sy n="165" d="100"/>
        </p:scale>
        <p:origin x="224" y="176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00BA77A7-43EC-73FB-F487-942EE7BBD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>
            <a:extLst>
              <a:ext uri="{FF2B5EF4-FFF2-40B4-BE49-F238E27FC236}">
                <a16:creationId xmlns:a16="http://schemas.microsoft.com/office/drawing/2014/main" id="{CDA6D607-CC0E-1A61-6C93-8D13B9B1A6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>
            <a:extLst>
              <a:ext uri="{FF2B5EF4-FFF2-40B4-BE49-F238E27FC236}">
                <a16:creationId xmlns:a16="http://schemas.microsoft.com/office/drawing/2014/main" id="{213C061F-00B1-98C0-86B1-D587D291E8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89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A5B0BCD7-2B39-44E8-A53B-3D7AF065F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>
            <a:extLst>
              <a:ext uri="{FF2B5EF4-FFF2-40B4-BE49-F238E27FC236}">
                <a16:creationId xmlns:a16="http://schemas.microsoft.com/office/drawing/2014/main" id="{3A455D68-294B-5B4E-4F76-D2E12D10BF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>
            <a:extLst>
              <a:ext uri="{FF2B5EF4-FFF2-40B4-BE49-F238E27FC236}">
                <a16:creationId xmlns:a16="http://schemas.microsoft.com/office/drawing/2014/main" id="{162E07FA-3F30-FFE6-9A59-496D931033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37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0BD05C39-EA2A-3C02-077F-10C724702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>
            <a:extLst>
              <a:ext uri="{FF2B5EF4-FFF2-40B4-BE49-F238E27FC236}">
                <a16:creationId xmlns:a16="http://schemas.microsoft.com/office/drawing/2014/main" id="{E1D6381D-5474-5A65-184F-3C577E04B4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>
            <a:extLst>
              <a:ext uri="{FF2B5EF4-FFF2-40B4-BE49-F238E27FC236}">
                <a16:creationId xmlns:a16="http://schemas.microsoft.com/office/drawing/2014/main" id="{0F61A8B5-2211-8C24-D50C-84F3284407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23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642489" y="494986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CECS 327</a:t>
            </a:r>
            <a:br>
              <a:rPr lang="en-US" sz="3400" dirty="0"/>
            </a:br>
            <a:r>
              <a:rPr lang="en-US" sz="3400" dirty="0"/>
              <a:t>End-to-End IoT System</a:t>
            </a:r>
            <a:br>
              <a:rPr lang="en-US" sz="3400" dirty="0"/>
            </a:br>
            <a:br>
              <a:rPr lang="en-US" sz="3400" dirty="0"/>
            </a:br>
            <a:r>
              <a:rPr lang="en-US" sz="2500" dirty="0"/>
              <a:t>Namra Chaklashiya</a:t>
            </a:r>
            <a:endParaRPr sz="2500"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Objective &amp; Queries</a:t>
            </a:r>
            <a:endParaRPr sz="3000" dirty="0"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1048071" y="1411772"/>
            <a:ext cx="7047858" cy="23199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-US" dirty="0"/>
              <a:t>Built an IoT system that connects a TCP client to a server</a:t>
            </a:r>
            <a:endParaRPr dirty="0">
              <a:solidFill>
                <a:schemeClr val="lt2"/>
              </a:solidFill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-US" dirty="0"/>
              <a:t>Fetches live IoT sensor data from </a:t>
            </a:r>
            <a:r>
              <a:rPr lang="en-US" dirty="0" err="1"/>
              <a:t>NeonDB</a:t>
            </a:r>
            <a:r>
              <a:rPr lang="en-US" dirty="0"/>
              <a:t> (via </a:t>
            </a:r>
            <a:r>
              <a:rPr lang="en-US" dirty="0" err="1"/>
              <a:t>Dataniz</a:t>
            </a:r>
            <a:r>
              <a:rPr lang="en-US" dirty="0"/>
              <a:t>)</a:t>
            </a:r>
            <a:endParaRPr dirty="0">
              <a:solidFill>
                <a:schemeClr val="lt2"/>
              </a:solidFill>
            </a:endParaRPr>
          </a:p>
          <a:p>
            <a:pPr>
              <a:spcBef>
                <a:spcPts val="1000"/>
              </a:spcBef>
              <a:buClr>
                <a:schemeClr val="lt2"/>
              </a:buClr>
              <a:buFont typeface="Fira Sans Condensed"/>
              <a:buChar char="●"/>
            </a:pPr>
            <a:r>
              <a:rPr lang="en-US" dirty="0">
                <a:solidFill>
                  <a:schemeClr val="lt2"/>
                </a:solidFill>
              </a:rPr>
              <a:t>Queries supported:</a:t>
            </a:r>
          </a:p>
          <a:p>
            <a:pPr marL="139700" indent="0">
              <a:spcBef>
                <a:spcPts val="1000"/>
              </a:spcBef>
              <a:buClr>
                <a:schemeClr val="lt2"/>
              </a:buClr>
              <a:buNone/>
            </a:pPr>
            <a:r>
              <a:rPr lang="en-US" dirty="0">
                <a:solidFill>
                  <a:schemeClr val="lt2"/>
                </a:solidFill>
              </a:rPr>
              <a:t>       1) What is the average moisture inside my kitchen fridge in the past three hours?</a:t>
            </a:r>
          </a:p>
          <a:p>
            <a:pPr marL="139700" indent="0">
              <a:spcBef>
                <a:spcPts val="1000"/>
              </a:spcBef>
              <a:buClr>
                <a:schemeClr val="lt2"/>
              </a:buClr>
              <a:buNone/>
            </a:pPr>
            <a:r>
              <a:rPr lang="en-US" dirty="0">
                <a:solidFill>
                  <a:schemeClr val="lt2"/>
                </a:solidFill>
              </a:rPr>
              <a:t>       2) What is the average water consumption per cycle in my smart dishwasher?</a:t>
            </a:r>
          </a:p>
          <a:p>
            <a:pPr marL="139700" indent="0">
              <a:spcBef>
                <a:spcPts val="1000"/>
              </a:spcBef>
              <a:buClr>
                <a:schemeClr val="lt2"/>
              </a:buClr>
              <a:buNone/>
            </a:pPr>
            <a:r>
              <a:rPr lang="en-US" dirty="0">
                <a:solidFill>
                  <a:schemeClr val="lt2"/>
                </a:solidFill>
              </a:rPr>
              <a:t>       3</a:t>
            </a:r>
            <a:r>
              <a:rPr lang="en-US">
                <a:solidFill>
                  <a:schemeClr val="lt2"/>
                </a:solidFill>
              </a:rPr>
              <a:t>) Which device consumed more electricity among my three IoT devices?"</a:t>
            </a:r>
          </a:p>
          <a:p>
            <a:pPr marL="139700" indent="0">
              <a:spcBef>
                <a:spcPts val="1000"/>
              </a:spcBef>
              <a:buClr>
                <a:schemeClr val="lt2"/>
              </a:buClr>
              <a:buNone/>
            </a:pPr>
            <a:endParaRPr lang="en-US" dirty="0">
              <a:solidFill>
                <a:schemeClr val="lt2"/>
              </a:solidFill>
            </a:endParaRPr>
          </a:p>
          <a:p>
            <a:pPr>
              <a:spcBef>
                <a:spcPts val="1000"/>
              </a:spcBef>
              <a:buClr>
                <a:schemeClr val="lt2"/>
              </a:buClr>
              <a:buFont typeface="Fira Sans Condensed"/>
              <a:buChar char="●"/>
            </a:pPr>
            <a:endParaRPr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>
          <a:extLst>
            <a:ext uri="{FF2B5EF4-FFF2-40B4-BE49-F238E27FC236}">
              <a16:creationId xmlns:a16="http://schemas.microsoft.com/office/drawing/2014/main" id="{D3650017-2634-23A1-BF34-4B5E4B820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>
            <a:extLst>
              <a:ext uri="{FF2B5EF4-FFF2-40B4-BE49-F238E27FC236}">
                <a16:creationId xmlns:a16="http://schemas.microsoft.com/office/drawing/2014/main" id="{E28D93D6-9AEB-049F-F042-8D7BD8D80F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82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Functionality</a:t>
            </a:r>
            <a:endParaRPr sz="3000" dirty="0"/>
          </a:p>
        </p:txBody>
      </p:sp>
      <p:sp>
        <p:nvSpPr>
          <p:cNvPr id="65" name="Google Shape;65;p16">
            <a:extLst>
              <a:ext uri="{FF2B5EF4-FFF2-40B4-BE49-F238E27FC236}">
                <a16:creationId xmlns:a16="http://schemas.microsoft.com/office/drawing/2014/main" id="{0BDB8912-43EB-9218-0E1D-E17AD8C990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1034" y="1112200"/>
            <a:ext cx="6955834" cy="30103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-US" b="1" dirty="0"/>
              <a:t>Client Input</a:t>
            </a:r>
            <a:r>
              <a:rPr lang="en-US" dirty="0"/>
              <a:t> in natural-language query</a:t>
            </a:r>
            <a:endParaRPr lang="en-US" dirty="0">
              <a:solidFill>
                <a:schemeClr val="lt2"/>
              </a:solidFill>
            </a:endParaRPr>
          </a:p>
          <a:p>
            <a:pPr>
              <a:spcBef>
                <a:spcPts val="1000"/>
              </a:spcBef>
              <a:buClr>
                <a:schemeClr val="lt2"/>
              </a:buClr>
              <a:buFont typeface="Fira Sans Condensed"/>
              <a:buChar char="●"/>
            </a:pPr>
            <a:r>
              <a:rPr lang="en-US" b="1" dirty="0"/>
              <a:t>Server Processing</a:t>
            </a:r>
            <a:r>
              <a:rPr lang="en-US" dirty="0"/>
              <a:t>: Recognizes query from predefined list, Maps it to a handler function, Connects to </a:t>
            </a:r>
            <a:r>
              <a:rPr lang="en-US" dirty="0" err="1"/>
              <a:t>NeonDB</a:t>
            </a:r>
            <a:r>
              <a:rPr lang="en-US" dirty="0"/>
              <a:t> using psycopg2, Targets the correct device table and sensor key via metadata</a:t>
            </a:r>
            <a:endParaRPr lang="en-US" dirty="0">
              <a:solidFill>
                <a:schemeClr val="lt2"/>
              </a:solidFill>
            </a:endParaRPr>
          </a:p>
          <a:p>
            <a:pPr>
              <a:spcBef>
                <a:spcPts val="1000"/>
              </a:spcBef>
              <a:buClr>
                <a:schemeClr val="lt2"/>
              </a:buClr>
              <a:buFont typeface="Fira Sans Condensed"/>
              <a:buChar char="●"/>
            </a:pPr>
            <a:r>
              <a:rPr lang="en-US" b="1" dirty="0">
                <a:solidFill>
                  <a:schemeClr val="lt2"/>
                </a:solidFill>
              </a:rPr>
              <a:t>Data Conversion</a:t>
            </a:r>
            <a:r>
              <a:rPr lang="en-US" dirty="0">
                <a:solidFill>
                  <a:schemeClr val="lt2"/>
                </a:solidFill>
              </a:rPr>
              <a:t>: Moisture → RH%, Water (liters) → gallons, Electricity (amps) → kWh (based on 120V)</a:t>
            </a:r>
          </a:p>
          <a:p>
            <a:pPr>
              <a:spcBef>
                <a:spcPts val="1000"/>
              </a:spcBef>
              <a:buClr>
                <a:schemeClr val="lt2"/>
              </a:buClr>
              <a:buFont typeface="Fira Sans Condensed"/>
              <a:buChar char="●"/>
            </a:pPr>
            <a:r>
              <a:rPr lang="en-US" b="1" dirty="0">
                <a:solidFill>
                  <a:schemeClr val="lt2"/>
                </a:solidFill>
              </a:rPr>
              <a:t>Server Response</a:t>
            </a:r>
            <a:r>
              <a:rPr lang="en-US" dirty="0">
                <a:solidFill>
                  <a:schemeClr val="lt2"/>
                </a:solidFill>
              </a:rPr>
              <a:t>: Constructs a human-readable message, Sends it back to the client over TCP</a:t>
            </a:r>
          </a:p>
          <a:p>
            <a:pPr>
              <a:spcBef>
                <a:spcPts val="1000"/>
              </a:spcBef>
              <a:buClr>
                <a:schemeClr val="lt2"/>
              </a:buClr>
              <a:buFont typeface="Fira Sans Condensed"/>
              <a:buChar char="●"/>
            </a:pPr>
            <a:r>
              <a:rPr lang="en-US" b="1" dirty="0"/>
              <a:t>Error Handling</a:t>
            </a:r>
            <a:r>
              <a:rPr lang="en-US" dirty="0"/>
              <a:t>: If the user enters any query outside the predefined supported set, the client detects it and responds with a clear, polite message guiding the user to re-enter one of the valid queries.</a:t>
            </a:r>
            <a:endParaRPr lang="en-US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23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>
          <a:extLst>
            <a:ext uri="{FF2B5EF4-FFF2-40B4-BE49-F238E27FC236}">
              <a16:creationId xmlns:a16="http://schemas.microsoft.com/office/drawing/2014/main" id="{7914A2D7-36AB-B707-24BC-E5BF6BC94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>
            <a:extLst>
              <a:ext uri="{FF2B5EF4-FFF2-40B4-BE49-F238E27FC236}">
                <a16:creationId xmlns:a16="http://schemas.microsoft.com/office/drawing/2014/main" id="{8018A7D6-ED81-07FE-8A50-2B98E1BE9F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Challenges</a:t>
            </a:r>
            <a:endParaRPr sz="3000" dirty="0"/>
          </a:p>
        </p:txBody>
      </p:sp>
      <p:sp>
        <p:nvSpPr>
          <p:cNvPr id="65" name="Google Shape;65;p16">
            <a:extLst>
              <a:ext uri="{FF2B5EF4-FFF2-40B4-BE49-F238E27FC236}">
                <a16:creationId xmlns:a16="http://schemas.microsoft.com/office/drawing/2014/main" id="{1E98ABAB-BC67-4880-F05A-BDBCB9E2EE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51636" y="1458266"/>
            <a:ext cx="4240727" cy="1517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-US" sz="1600" dirty="0"/>
              <a:t>Had to Restart from Scratch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-US" sz="1600" dirty="0"/>
              <a:t>Rebuilt </a:t>
            </a:r>
            <a:r>
              <a:rPr lang="en-US" sz="1600" dirty="0" err="1"/>
              <a:t>NeonDB</a:t>
            </a:r>
            <a:r>
              <a:rPr lang="en-US" sz="1600" dirty="0"/>
              <a:t> from Scratch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-US" sz="1600" dirty="0"/>
              <a:t>Custom Device Creation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-US" sz="1600" dirty="0"/>
              <a:t>Improved Structure Helped Debugging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-US" sz="1600" dirty="0"/>
              <a:t>High Attention to Detail in Code (</a:t>
            </a:r>
            <a:r>
              <a:rPr lang="en-US" sz="1600" dirty="0" err="1"/>
              <a:t>server.py</a:t>
            </a:r>
            <a:r>
              <a:rPr lang="en-US" sz="1600" dirty="0"/>
              <a:t>)</a:t>
            </a:r>
            <a:endParaRPr lang="en-US" sz="1600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0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>
          <a:extLst>
            <a:ext uri="{FF2B5EF4-FFF2-40B4-BE49-F238E27FC236}">
              <a16:creationId xmlns:a16="http://schemas.microsoft.com/office/drawing/2014/main" id="{9A1CC685-4093-FEA8-491C-14D01944E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>
            <a:extLst>
              <a:ext uri="{FF2B5EF4-FFF2-40B4-BE49-F238E27FC236}">
                <a16:creationId xmlns:a16="http://schemas.microsoft.com/office/drawing/2014/main" id="{F3BEF1D0-0C2B-BB34-F332-942AADF4BC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Feedback on </a:t>
            </a:r>
            <a:r>
              <a:rPr lang="en" sz="3000" dirty="0" err="1"/>
              <a:t>Dataniz</a:t>
            </a:r>
            <a:endParaRPr sz="3000" dirty="0"/>
          </a:p>
        </p:txBody>
      </p:sp>
      <p:sp>
        <p:nvSpPr>
          <p:cNvPr id="65" name="Google Shape;65;p16">
            <a:extLst>
              <a:ext uri="{FF2B5EF4-FFF2-40B4-BE49-F238E27FC236}">
                <a16:creationId xmlns:a16="http://schemas.microsoft.com/office/drawing/2014/main" id="{1766588F-B05F-24A0-18FA-F9F755E895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21688" y="1419521"/>
            <a:ext cx="6900624" cy="2304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-US" dirty="0"/>
              <a:t>While working with </a:t>
            </a:r>
            <a:r>
              <a:rPr lang="en-US" dirty="0" err="1"/>
              <a:t>Dataniz</a:t>
            </a:r>
            <a:r>
              <a:rPr lang="en-US" dirty="0"/>
              <a:t>, I encountered several validation or configuration errors during device setup and testing. However, the error messages were often too generic. More detailed or specific error descriptions (e.g., pointing to a missing field, an invalid sensor, or a broken connection) would help users resolve issues more efficiently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lang="en-US" dirty="0"/>
              <a:t>When duplicating IoT devices, the automatically generated names are not very intuitive. Instead of assigning long UUID-like strings, a sequential naming pattern such as Fridge Copy 1, Fridge Copy 2, etc. — similar to how operating systems name duplicate files — would make it easier to organize and identify virtual devices in complex setups</a:t>
            </a:r>
            <a:endParaRPr lang="en-US" dirty="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399271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357</Words>
  <Application>Microsoft Macintosh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Fira Sans Condensed</vt:lpstr>
      <vt:lpstr>Fira Sans Condensed Light</vt:lpstr>
      <vt:lpstr>Arial</vt:lpstr>
      <vt:lpstr>Rajdhani</vt:lpstr>
      <vt:lpstr>Roboto Condensed Light</vt:lpstr>
      <vt:lpstr>Anaheim</vt:lpstr>
      <vt:lpstr>AI Tech Agency Infographics by Slidesgo</vt:lpstr>
      <vt:lpstr>CECS 327 End-to-End IoT System  Namra Chaklashiya</vt:lpstr>
      <vt:lpstr>System Objective &amp; Queries</vt:lpstr>
      <vt:lpstr>Functionality</vt:lpstr>
      <vt:lpstr>Challenges</vt:lpstr>
      <vt:lpstr>Feedback on Dataniz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Namra Rajeshbhai Chaklashiya</cp:lastModifiedBy>
  <cp:revision>4</cp:revision>
  <dcterms:modified xsi:type="dcterms:W3CDTF">2025-05-02T20:55:44Z</dcterms:modified>
</cp:coreProperties>
</file>