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8" r:id="rId2"/>
    <p:sldId id="260" r:id="rId3"/>
    <p:sldId id="262" r:id="rId4"/>
    <p:sldId id="283" r:id="rId5"/>
    <p:sldId id="261" r:id="rId6"/>
    <p:sldId id="265" r:id="rId7"/>
    <p:sldId id="266" r:id="rId8"/>
    <p:sldId id="264" r:id="rId9"/>
    <p:sldId id="267" r:id="rId10"/>
    <p:sldId id="268" r:id="rId11"/>
    <p:sldId id="279" r:id="rId12"/>
    <p:sldId id="269" r:id="rId13"/>
    <p:sldId id="270" r:id="rId14"/>
    <p:sldId id="273" r:id="rId15"/>
    <p:sldId id="274" r:id="rId16"/>
    <p:sldId id="271" r:id="rId17"/>
    <p:sldId id="272" r:id="rId18"/>
    <p:sldId id="275" r:id="rId19"/>
    <p:sldId id="282" r:id="rId20"/>
    <p:sldId id="278" r:id="rId21"/>
    <p:sldId id="280" r:id="rId22"/>
    <p:sldId id="276" r:id="rId23"/>
    <p:sldId id="27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3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3739F-3E8E-4E4D-BD9C-119954084C7B}" v="111" dt="2023-12-19T21:02:48.305"/>
    <p1510:client id="{4170EDE1-74A4-3671-8BFC-743D95BFCA69}" v="1196" dt="2023-12-19T21:31:07.963"/>
    <p1510:client id="{49D9C7F2-D204-F334-2A7E-24D61547E2EB}" v="2074" dt="2023-12-19T17:24:42.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72055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5126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74112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055113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12/19/2023</a:t>
            </a:fld>
            <a:endParaRPr lang="en-US"/>
          </a:p>
        </p:txBody>
      </p:sp>
      <p:sp>
        <p:nvSpPr>
          <p:cNvPr id="5" name="Footer Placeholder 4"/>
          <p:cNvSpPr>
            <a:spLocks noGrp="1"/>
          </p:cNvSpPr>
          <p:nvPr>
            <p:ph type="ftr" sz="quarter" idx="11"/>
          </p:nvPr>
        </p:nvSpPr>
        <p:spPr/>
        <p:txBody>
          <a:bodyPr/>
          <a:lstStyle/>
          <a:p>
            <a:r>
              <a:rPr lang="en-US"/>
              <a:t>1</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06233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41597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12/19/2023</a:t>
            </a:fld>
            <a:endParaRPr lang="en-US"/>
          </a:p>
        </p:txBody>
      </p:sp>
      <p:sp>
        <p:nvSpPr>
          <p:cNvPr id="8" name="Footer Placeholder 7"/>
          <p:cNvSpPr>
            <a:spLocks noGrp="1"/>
          </p:cNvSpPr>
          <p:nvPr>
            <p:ph type="ftr" sz="quarter" idx="11"/>
          </p:nvPr>
        </p:nvSpPr>
        <p:spPr/>
        <p:txBody>
          <a:bodyPr/>
          <a:lstStyle/>
          <a:p>
            <a:r>
              <a:rPr lang="en-US"/>
              <a:t>1</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691480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12/19/2023</a:t>
            </a:fld>
            <a:endParaRPr lang="en-US"/>
          </a:p>
        </p:txBody>
      </p:sp>
      <p:sp>
        <p:nvSpPr>
          <p:cNvPr id="4" name="Footer Placeholder 3"/>
          <p:cNvSpPr>
            <a:spLocks noGrp="1"/>
          </p:cNvSpPr>
          <p:nvPr>
            <p:ph type="ftr" sz="quarter" idx="11"/>
          </p:nvPr>
        </p:nvSpPr>
        <p:spPr/>
        <p:txBody>
          <a:bodyPr/>
          <a:lstStyle/>
          <a:p>
            <a:r>
              <a:rPr lang="en-US"/>
              <a:t>1</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045528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12/19/2023</a:t>
            </a:fld>
            <a:endParaRPr lang="en-US"/>
          </a:p>
        </p:txBody>
      </p:sp>
      <p:sp>
        <p:nvSpPr>
          <p:cNvPr id="3" name="Footer Placeholder 2"/>
          <p:cNvSpPr>
            <a:spLocks noGrp="1"/>
          </p:cNvSpPr>
          <p:nvPr>
            <p:ph type="ftr" sz="quarter" idx="11"/>
          </p:nvPr>
        </p:nvSpPr>
        <p:spPr/>
        <p:txBody>
          <a:bodyPr/>
          <a:lstStyle/>
          <a:p>
            <a:r>
              <a:rPr lang="en-US"/>
              <a:t>1</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8348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678816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12/19/2023</a:t>
            </a:fld>
            <a:endParaRPr lang="en-US"/>
          </a:p>
        </p:txBody>
      </p:sp>
      <p:sp>
        <p:nvSpPr>
          <p:cNvPr id="6" name="Footer Placeholder 5"/>
          <p:cNvSpPr>
            <a:spLocks noGrp="1"/>
          </p:cNvSpPr>
          <p:nvPr>
            <p:ph type="ftr" sz="quarter" idx="11"/>
          </p:nvPr>
        </p:nvSpPr>
        <p:spPr/>
        <p:txBody>
          <a:bodyPr/>
          <a:lstStyle/>
          <a:p>
            <a:r>
              <a:rPr lang="en-US"/>
              <a:t>1</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6166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84382982"/>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iatoday.in/information/story/amazon-great-indian-festival-2020-sale-great-offers-on-smartphones-tv-and-electronics-1732252-2020-10-16" TargetMode="External"/><Relationship Id="rId7" Type="http://schemas.openxmlformats.org/officeDocument/2006/relationships/hyperlink" Target="https://sell.amazon.in/grow-your-business/amazon-global-selling/blogs/top-10-indian-states-for-exports#:~:text=New%20Delhi%20is%20one%20of,Amazon%20Global%20Selling%20%E2%80%94%20over%2020%2C000" TargetMode="External"/><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en.wikipedia.org/wiki/COVID-19_pandemic_cases_in_February_2020"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ehttps:/weather.visualcrossing.com" TargetMode="External"/><Relationship Id="rId1" Type="http://schemas.openxmlformats.org/officeDocument/2006/relationships/slideLayout" Target="../slideLayouts/slideLayout2.xml"/><Relationship Id="rId6" Type="http://schemas.openxmlformats.org/officeDocument/2006/relationships/hyperlink" Target="https://press.aboutamazon.com/2020/10/amazon-prime-day-2020-marked-the-two-biggest-days-ever-for-small-medium-businesses-in-amazons-stores-worldwide"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python.org/3/library/logging.html" TargetMode="External"/><Relationship Id="rId2" Type="http://schemas.openxmlformats.org/officeDocument/2006/relationships/hyperlink" Target="https://openweathermap.org/history" TargetMode="External"/><Relationship Id="rId1" Type="http://schemas.openxmlformats.org/officeDocument/2006/relationships/slideLayout" Target="../slideLayouts/slideLayout2.xml"/><Relationship Id="rId6" Type="http://schemas.openxmlformats.org/officeDocument/2006/relationships/hyperlink" Target="https://towardsdatascience.com/feature-engineering-in-python-part-i-the-most-powerful-way-of-dealing-with-data-8e2447e7c69e" TargetMode="External"/><Relationship Id="rId5" Type="http://schemas.openxmlformats.org/officeDocument/2006/relationships/hyperlink" Target="https://builtin.com/data-science/pandas-pivot-tables" TargetMode="External"/><Relationship Id="rId4" Type="http://schemas.openxmlformats.org/officeDocument/2006/relationships/hyperlink" Target="https://hevodata.com/learn/mysql-to-postgresql/"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Namrata-Patel/AIM-5001/tree/master/Final_Proj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10218-1719-5BEE-18E4-A26570958AA7}"/>
              </a:ext>
            </a:extLst>
          </p:cNvPr>
          <p:cNvSpPr>
            <a:spLocks noGrp="1"/>
          </p:cNvSpPr>
          <p:nvPr>
            <p:ph type="title"/>
          </p:nvPr>
        </p:nvSpPr>
        <p:spPr>
          <a:xfrm>
            <a:off x="399060" y="896285"/>
            <a:ext cx="5242373" cy="1128068"/>
          </a:xfrm>
        </p:spPr>
        <p:txBody>
          <a:bodyPr vert="horz" lIns="91440" tIns="45720" rIns="91440" bIns="45720" rtlCol="0" anchor="ctr">
            <a:normAutofit fontScale="90000"/>
          </a:bodyPr>
          <a:lstStyle/>
          <a:p>
            <a:pPr algn="ctr"/>
            <a:r>
              <a:rPr lang="en-US" sz="3600" b="1">
                <a:solidFill>
                  <a:schemeClr val="accent2">
                    <a:lumMod val="50000"/>
                  </a:schemeClr>
                </a:solidFill>
                <a:latin typeface="Calibri"/>
                <a:cs typeface="Calibri"/>
              </a:rPr>
              <a:t>BUDGET SALES ANALYSIS</a:t>
            </a:r>
            <a:br>
              <a:rPr lang="en-US" sz="1900" b="1">
                <a:solidFill>
                  <a:schemeClr val="accent2">
                    <a:lumMod val="50000"/>
                  </a:schemeClr>
                </a:solidFill>
              </a:rPr>
            </a:br>
            <a:r>
              <a:rPr lang="en-US" sz="2000" b="1">
                <a:cs typeface="Calibri Light"/>
              </a:rPr>
              <a:t>OF</a:t>
            </a:r>
            <a:br>
              <a:rPr lang="en-US" sz="2000" b="1">
                <a:cs typeface="Calibri Light"/>
              </a:rPr>
            </a:br>
            <a:r>
              <a:rPr lang="en-US" sz="2000" b="1">
                <a:cs typeface="Calibri Light"/>
              </a:rPr>
              <a:t>COMPUTER HARDWARE MANUFACTURER</a:t>
            </a:r>
          </a:p>
          <a:p>
            <a:pPr algn="ctr"/>
            <a:endParaRPr lang="en-US" sz="1900" b="1"/>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 name="Rectangle 1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FFBCA1-CEF9-85DC-EFB5-F6360121D61E}"/>
              </a:ext>
            </a:extLst>
          </p:cNvPr>
          <p:cNvSpPr txBox="1"/>
          <p:nvPr/>
        </p:nvSpPr>
        <p:spPr>
          <a:xfrm>
            <a:off x="590719" y="4827057"/>
            <a:ext cx="5050714" cy="14830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20000"/>
          </a:bodyPr>
          <a:lstStyle/>
          <a:p>
            <a:pPr algn="ctr">
              <a:lnSpc>
                <a:spcPct val="90000"/>
              </a:lnSpc>
              <a:spcAft>
                <a:spcPts val="600"/>
              </a:spcAft>
            </a:pPr>
            <a:r>
              <a:rPr lang="en-US" sz="2000" b="1"/>
              <a:t>By</a:t>
            </a:r>
            <a:endParaRPr lang="en-US">
              <a:cs typeface="Calibri" panose="020F0502020204030204"/>
            </a:endParaRPr>
          </a:p>
          <a:p>
            <a:pPr algn="ctr">
              <a:lnSpc>
                <a:spcPct val="90000"/>
              </a:lnSpc>
              <a:spcAft>
                <a:spcPts val="600"/>
              </a:spcAft>
            </a:pPr>
            <a:endParaRPr lang="en-US" sz="2000" b="1">
              <a:cs typeface="Calibri" panose="020F0502020204030204"/>
            </a:endParaRPr>
          </a:p>
          <a:p>
            <a:pPr algn="ctr">
              <a:lnSpc>
                <a:spcPct val="90000"/>
              </a:lnSpc>
              <a:spcAft>
                <a:spcPts val="600"/>
              </a:spcAft>
            </a:pPr>
            <a:r>
              <a:rPr lang="en-US" sz="2000" b="1"/>
              <a:t>Sahil Kumar</a:t>
            </a:r>
            <a:endParaRPr lang="en-US" sz="2000" b="1">
              <a:cs typeface="Calibri" panose="020F0502020204030204"/>
            </a:endParaRPr>
          </a:p>
          <a:p>
            <a:pPr algn="ctr">
              <a:lnSpc>
                <a:spcPct val="90000"/>
              </a:lnSpc>
              <a:spcAft>
                <a:spcPts val="600"/>
              </a:spcAft>
            </a:pPr>
            <a:r>
              <a:rPr lang="en-US" sz="2000" b="1"/>
              <a:t>Namrata Patel</a:t>
            </a:r>
            <a:endParaRPr lang="en-US" sz="2000" b="1">
              <a:cs typeface="Calibri" panose="020F0502020204030204"/>
            </a:endParaRPr>
          </a:p>
          <a:p>
            <a:pPr algn="ctr">
              <a:lnSpc>
                <a:spcPct val="90000"/>
              </a:lnSpc>
              <a:spcAft>
                <a:spcPts val="600"/>
              </a:spcAft>
            </a:pPr>
            <a:r>
              <a:rPr lang="en-US" sz="2000" b="1"/>
              <a:t>Pinal Gajjar</a:t>
            </a:r>
            <a:endParaRPr lang="en-US" sz="2000" b="1">
              <a:cs typeface="Calibri" panose="020F0502020204030204"/>
            </a:endParaRPr>
          </a:p>
        </p:txBody>
      </p:sp>
      <p:sp>
        <p:nvSpPr>
          <p:cNvPr id="25" name="Rectangle 2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rgbClr val="123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circle with white text and a logo&#10;&#10;Description automatically generated">
            <a:extLst>
              <a:ext uri="{FF2B5EF4-FFF2-40B4-BE49-F238E27FC236}">
                <a16:creationId xmlns:a16="http://schemas.microsoft.com/office/drawing/2014/main" id="{94418904-01EF-0F7F-7D4F-B757370F5B9C}"/>
              </a:ext>
            </a:extLst>
          </p:cNvPr>
          <p:cNvPicPr>
            <a:picLocks noChangeAspect="1"/>
          </p:cNvPicPr>
          <p:nvPr/>
        </p:nvPicPr>
        <p:blipFill rotWithShape="1">
          <a:blip r:embed="rId2"/>
          <a:srcRect l="669" r="1073" b="1"/>
          <a:stretch/>
        </p:blipFill>
        <p:spPr>
          <a:xfrm>
            <a:off x="5977788" y="799352"/>
            <a:ext cx="5425410" cy="5259296"/>
          </a:xfrm>
          <a:prstGeom prst="rect">
            <a:avLst/>
          </a:prstGeom>
        </p:spPr>
      </p:pic>
    </p:spTree>
    <p:extLst>
      <p:ext uri="{BB962C8B-B14F-4D97-AF65-F5344CB8AC3E}">
        <p14:creationId xmlns:p14="http://schemas.microsoft.com/office/powerpoint/2010/main" val="251690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8A015-856C-FE7A-1DE1-C1C4D7E7BD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6F3BB1-4039-D9EC-B7BF-C57D3B36E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863A8E-9CC2-6ED9-FDEF-67B108D30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474DC-FAE6-1AAB-A89D-79C283CB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57F776F-B353-B805-4849-18536154632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6B2C913C-9E9D-D95D-B855-0B71F2597A6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193DC03-FB39-A20C-887A-60DBDC4E55BE}"/>
              </a:ext>
            </a:extLst>
          </p:cNvPr>
          <p:cNvSpPr>
            <a:spLocks noGrp="1"/>
          </p:cNvSpPr>
          <p:nvPr>
            <p:ph type="sldNum" sz="quarter" idx="12"/>
          </p:nvPr>
        </p:nvSpPr>
        <p:spPr/>
        <p:txBody>
          <a:bodyPr/>
          <a:lstStyle/>
          <a:p>
            <a:r>
              <a:rPr lang="en-US">
                <a:solidFill>
                  <a:schemeClr val="bg1"/>
                </a:solidFill>
                <a:cs typeface="Calibri"/>
              </a:rPr>
              <a:t>10</a:t>
            </a:r>
          </a:p>
        </p:txBody>
      </p:sp>
      <p:sp>
        <p:nvSpPr>
          <p:cNvPr id="5" name="TextBox 4">
            <a:extLst>
              <a:ext uri="{FF2B5EF4-FFF2-40B4-BE49-F238E27FC236}">
                <a16:creationId xmlns:a16="http://schemas.microsoft.com/office/drawing/2014/main" id="{72AF9E4C-BBE8-322A-BDB5-4A55C6A43D3A}"/>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Net Sales vs Gross Margin By Customer</a:t>
            </a:r>
            <a:endParaRPr lang="en-US">
              <a:solidFill>
                <a:schemeClr val="accent1">
                  <a:lumMod val="50000"/>
                </a:schemeClr>
              </a:solidFill>
            </a:endParaRPr>
          </a:p>
        </p:txBody>
      </p:sp>
      <p:pic>
        <p:nvPicPr>
          <p:cNvPr id="3" name="Picture 2">
            <a:extLst>
              <a:ext uri="{FF2B5EF4-FFF2-40B4-BE49-F238E27FC236}">
                <a16:creationId xmlns:a16="http://schemas.microsoft.com/office/drawing/2014/main" id="{39575C8E-45D0-173B-3833-371BF2803EF1}"/>
              </a:ext>
            </a:extLst>
          </p:cNvPr>
          <p:cNvPicPr>
            <a:picLocks noChangeAspect="1"/>
          </p:cNvPicPr>
          <p:nvPr/>
        </p:nvPicPr>
        <p:blipFill>
          <a:blip r:embed="rId2"/>
          <a:stretch>
            <a:fillRect/>
          </a:stretch>
        </p:blipFill>
        <p:spPr>
          <a:xfrm>
            <a:off x="300878" y="1945622"/>
            <a:ext cx="5019675" cy="3190875"/>
          </a:xfrm>
          <a:prstGeom prst="rect">
            <a:avLst/>
          </a:prstGeom>
        </p:spPr>
      </p:pic>
      <p:pic>
        <p:nvPicPr>
          <p:cNvPr id="4" name="Picture 3" descr="A list of colored circles with text&#10;&#10;Description automatically generated">
            <a:extLst>
              <a:ext uri="{FF2B5EF4-FFF2-40B4-BE49-F238E27FC236}">
                <a16:creationId xmlns:a16="http://schemas.microsoft.com/office/drawing/2014/main" id="{547FBBB4-FF1A-F6CD-6E84-B48548E2DB33}"/>
              </a:ext>
            </a:extLst>
          </p:cNvPr>
          <p:cNvPicPr>
            <a:picLocks noChangeAspect="1"/>
          </p:cNvPicPr>
          <p:nvPr/>
        </p:nvPicPr>
        <p:blipFill>
          <a:blip r:embed="rId3"/>
          <a:stretch>
            <a:fillRect/>
          </a:stretch>
        </p:blipFill>
        <p:spPr>
          <a:xfrm>
            <a:off x="6248400" y="1485900"/>
            <a:ext cx="1628775" cy="4362450"/>
          </a:xfrm>
          <a:prstGeom prst="rect">
            <a:avLst/>
          </a:prstGeom>
        </p:spPr>
      </p:pic>
      <p:pic>
        <p:nvPicPr>
          <p:cNvPr id="6" name="Picture 5" descr="A screenshot of a phone&#10;&#10;Description automatically generated">
            <a:extLst>
              <a:ext uri="{FF2B5EF4-FFF2-40B4-BE49-F238E27FC236}">
                <a16:creationId xmlns:a16="http://schemas.microsoft.com/office/drawing/2014/main" id="{3940E832-62D7-8159-B2FA-A5A58F538E09}"/>
              </a:ext>
            </a:extLst>
          </p:cNvPr>
          <p:cNvPicPr>
            <a:picLocks noChangeAspect="1"/>
          </p:cNvPicPr>
          <p:nvPr/>
        </p:nvPicPr>
        <p:blipFill>
          <a:blip r:embed="rId4"/>
          <a:stretch>
            <a:fillRect/>
          </a:stretch>
        </p:blipFill>
        <p:spPr>
          <a:xfrm>
            <a:off x="7943850" y="1547813"/>
            <a:ext cx="1562100" cy="4429125"/>
          </a:xfrm>
          <a:prstGeom prst="rect">
            <a:avLst/>
          </a:prstGeom>
        </p:spPr>
      </p:pic>
      <p:pic>
        <p:nvPicPr>
          <p:cNvPr id="9" name="Picture 8" descr="A screen shot of a list of stores&#10;&#10;Description automatically generated">
            <a:extLst>
              <a:ext uri="{FF2B5EF4-FFF2-40B4-BE49-F238E27FC236}">
                <a16:creationId xmlns:a16="http://schemas.microsoft.com/office/drawing/2014/main" id="{65224842-5876-2B89-413D-1234A86EBA3E}"/>
              </a:ext>
            </a:extLst>
          </p:cNvPr>
          <p:cNvPicPr>
            <a:picLocks noChangeAspect="1"/>
          </p:cNvPicPr>
          <p:nvPr/>
        </p:nvPicPr>
        <p:blipFill>
          <a:blip r:embed="rId5"/>
          <a:stretch>
            <a:fillRect/>
          </a:stretch>
        </p:blipFill>
        <p:spPr>
          <a:xfrm>
            <a:off x="9501188" y="1547813"/>
            <a:ext cx="1790700" cy="2667000"/>
          </a:xfrm>
          <a:prstGeom prst="rect">
            <a:avLst/>
          </a:prstGeom>
        </p:spPr>
      </p:pic>
      <p:sp>
        <p:nvSpPr>
          <p:cNvPr id="2" name="TextBox 1">
            <a:extLst>
              <a:ext uri="{FF2B5EF4-FFF2-40B4-BE49-F238E27FC236}">
                <a16:creationId xmlns:a16="http://schemas.microsoft.com/office/drawing/2014/main" id="{2B7A4759-CD70-C531-C855-DA9B142FEB99}"/>
              </a:ext>
            </a:extLst>
          </p:cNvPr>
          <p:cNvSpPr txBox="1"/>
          <p:nvPr/>
        </p:nvSpPr>
        <p:spPr>
          <a:xfrm>
            <a:off x="200909" y="5080038"/>
            <a:ext cx="5883796" cy="14773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a:ea typeface="+mn-lt"/>
                <a:cs typeface="+mn-lt"/>
              </a:rPr>
              <a:t>High Net Sales with Moderate Margin</a:t>
            </a:r>
            <a:endParaRPr lang="en-US">
              <a:cs typeface="Calibri"/>
            </a:endParaRPr>
          </a:p>
          <a:p>
            <a:pPr marL="285750" indent="-285750">
              <a:buFont typeface="Arial"/>
              <a:buChar char="•"/>
            </a:pPr>
            <a:r>
              <a:rPr lang="en-US">
                <a:ea typeface="+mn-lt"/>
                <a:cs typeface="+mn-lt"/>
              </a:rPr>
              <a:t>Low Net Sales, Decent Margins</a:t>
            </a:r>
            <a:endParaRPr lang="en-US">
              <a:cs typeface="Calibri"/>
            </a:endParaRPr>
          </a:p>
          <a:p>
            <a:pPr marL="285750" indent="-285750">
              <a:buFont typeface="Arial"/>
              <a:buChar char="•"/>
            </a:pPr>
            <a:r>
              <a:rPr lang="en-US">
                <a:ea typeface="+mn-lt"/>
                <a:cs typeface="+mn-lt"/>
              </a:rPr>
              <a:t>High Sales with High Margins</a:t>
            </a:r>
            <a:endParaRPr lang="en-US">
              <a:cs typeface="Calibri"/>
            </a:endParaRPr>
          </a:p>
          <a:p>
            <a:pPr marL="285750" indent="-285750">
              <a:buFont typeface="Arial"/>
              <a:buChar char="•"/>
            </a:pPr>
            <a:r>
              <a:rPr lang="en-US">
                <a:ea typeface="+mn-lt"/>
                <a:cs typeface="+mn-lt"/>
              </a:rPr>
              <a:t>Marginal or Negative Performance</a:t>
            </a:r>
            <a:endParaRPr lang="en-US">
              <a:cs typeface="Calibri"/>
            </a:endParaRPr>
          </a:p>
          <a:p>
            <a:pPr marL="285750" indent="-285750">
              <a:buFont typeface="Arial"/>
              <a:buChar char="•"/>
            </a:pPr>
            <a:endParaRPr lang="en-US" b="1">
              <a:latin typeface="Calibri Light"/>
              <a:cs typeface="Calibri"/>
            </a:endParaRPr>
          </a:p>
        </p:txBody>
      </p:sp>
    </p:spTree>
    <p:extLst>
      <p:ext uri="{BB962C8B-B14F-4D97-AF65-F5344CB8AC3E}">
        <p14:creationId xmlns:p14="http://schemas.microsoft.com/office/powerpoint/2010/main" val="66272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3429-5E40-5A4B-6262-F9DC225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A601F8-41C2-15F2-008A-ADC6D8432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B62968-9B79-5DAE-FA44-4D481E41D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06F1E5-6EDE-021F-A464-6AF7CADFC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E287E4B-17D5-397A-C47D-27A5E892812C}"/>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Budget Sales Analysis</a:t>
            </a:r>
          </a:p>
        </p:txBody>
      </p:sp>
      <p:cxnSp>
        <p:nvCxnSpPr>
          <p:cNvPr id="11" name="Straight Arrow Connector 10">
            <a:extLst>
              <a:ext uri="{FF2B5EF4-FFF2-40B4-BE49-F238E27FC236}">
                <a16:creationId xmlns:a16="http://schemas.microsoft.com/office/drawing/2014/main" id="{4CAF8940-8E36-D6A0-4D96-F2E2A982A271}"/>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3B85569-E634-18C9-95E7-817D7A29AFEF}"/>
              </a:ext>
            </a:extLst>
          </p:cNvPr>
          <p:cNvSpPr>
            <a:spLocks noGrp="1"/>
          </p:cNvSpPr>
          <p:nvPr>
            <p:ph type="sldNum" sz="quarter" idx="12"/>
          </p:nvPr>
        </p:nvSpPr>
        <p:spPr/>
        <p:txBody>
          <a:bodyPr/>
          <a:lstStyle/>
          <a:p>
            <a:r>
              <a:rPr lang="en-US">
                <a:solidFill>
                  <a:schemeClr val="bg1"/>
                </a:solidFill>
                <a:cs typeface="Calibri"/>
              </a:rPr>
              <a:t>11</a:t>
            </a:r>
          </a:p>
        </p:txBody>
      </p:sp>
      <p:sp>
        <p:nvSpPr>
          <p:cNvPr id="5" name="TextBox 4">
            <a:extLst>
              <a:ext uri="{FF2B5EF4-FFF2-40B4-BE49-F238E27FC236}">
                <a16:creationId xmlns:a16="http://schemas.microsoft.com/office/drawing/2014/main" id="{4DCC9FEC-C49F-4BCE-67D9-A9850924A86E}"/>
              </a:ext>
            </a:extLst>
          </p:cNvPr>
          <p:cNvSpPr txBox="1"/>
          <p:nvPr/>
        </p:nvSpPr>
        <p:spPr>
          <a:xfrm>
            <a:off x="301762" y="1415715"/>
            <a:ext cx="5135950"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Net Sales vs Gross Margin </a:t>
            </a:r>
            <a:endParaRPr lang="en-US">
              <a:solidFill>
                <a:schemeClr val="accent1">
                  <a:lumMod val="50000"/>
                </a:schemeClr>
              </a:solidFill>
              <a:latin typeface="Calibri" panose="020F0502020204030204"/>
              <a:cs typeface="Calibri"/>
            </a:endParaRPr>
          </a:p>
          <a:p>
            <a:r>
              <a:rPr lang="en-US" sz="2800" b="1">
                <a:solidFill>
                  <a:schemeClr val="accent1">
                    <a:lumMod val="50000"/>
                  </a:schemeClr>
                </a:solidFill>
                <a:latin typeface="Calibri Light"/>
                <a:cs typeface="Calibri"/>
              </a:rPr>
              <a:t>By Market</a:t>
            </a:r>
            <a:endParaRPr lang="en-US">
              <a:solidFill>
                <a:schemeClr val="accent1">
                  <a:lumMod val="50000"/>
                </a:schemeClr>
              </a:solidFill>
              <a:cs typeface="Calibri"/>
            </a:endParaRPr>
          </a:p>
        </p:txBody>
      </p:sp>
      <p:pic>
        <p:nvPicPr>
          <p:cNvPr id="2" name="Picture 1" descr="A graph with many colored dots&#10;&#10;Description automatically generated">
            <a:extLst>
              <a:ext uri="{FF2B5EF4-FFF2-40B4-BE49-F238E27FC236}">
                <a16:creationId xmlns:a16="http://schemas.microsoft.com/office/drawing/2014/main" id="{8E439922-A86E-53C2-B3A8-273E5C85F38B}"/>
              </a:ext>
            </a:extLst>
          </p:cNvPr>
          <p:cNvPicPr>
            <a:picLocks noChangeAspect="1"/>
          </p:cNvPicPr>
          <p:nvPr/>
        </p:nvPicPr>
        <p:blipFill>
          <a:blip r:embed="rId2"/>
          <a:stretch>
            <a:fillRect/>
          </a:stretch>
        </p:blipFill>
        <p:spPr>
          <a:xfrm>
            <a:off x="5361424" y="1359876"/>
            <a:ext cx="6364942" cy="4323438"/>
          </a:xfrm>
          <a:prstGeom prst="rect">
            <a:avLst/>
          </a:prstGeom>
        </p:spPr>
      </p:pic>
      <p:sp>
        <p:nvSpPr>
          <p:cNvPr id="15" name="TextBox 14">
            <a:extLst>
              <a:ext uri="{FF2B5EF4-FFF2-40B4-BE49-F238E27FC236}">
                <a16:creationId xmlns:a16="http://schemas.microsoft.com/office/drawing/2014/main" id="{52B5BD1D-C3E4-408E-BE67-FE691E204238}"/>
              </a:ext>
            </a:extLst>
          </p:cNvPr>
          <p:cNvSpPr txBox="1"/>
          <p:nvPr/>
        </p:nvSpPr>
        <p:spPr>
          <a:xfrm>
            <a:off x="301762" y="3275891"/>
            <a:ext cx="5883796" cy="23698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Arial"/>
              <a:buChar char="•"/>
            </a:pPr>
            <a:r>
              <a:rPr lang="en-US">
                <a:ea typeface="+mn-lt"/>
                <a:cs typeface="+mn-lt"/>
              </a:rPr>
              <a:t>High Sales with Strong Margins</a:t>
            </a:r>
          </a:p>
          <a:p>
            <a:pPr>
              <a:buFont typeface="Arial"/>
              <a:buChar char="•"/>
            </a:pPr>
            <a:r>
              <a:rPr lang="en-US">
                <a:ea typeface="+mn-lt"/>
                <a:cs typeface="+mn-lt"/>
              </a:rPr>
              <a:t>Balanced Performance</a:t>
            </a:r>
            <a:endParaRPr lang="en-US">
              <a:cs typeface="Calibri"/>
            </a:endParaRPr>
          </a:p>
          <a:p>
            <a:pPr>
              <a:buFont typeface="Arial"/>
              <a:buChar char="•"/>
            </a:pPr>
            <a:r>
              <a:rPr lang="en-US">
                <a:ea typeface="+mn-lt"/>
                <a:cs typeface="+mn-lt"/>
              </a:rPr>
              <a:t>Varying Sales and Margins</a:t>
            </a:r>
          </a:p>
          <a:p>
            <a:pPr>
              <a:buFont typeface="Arial"/>
              <a:buChar char="•"/>
            </a:pPr>
            <a:r>
              <a:rPr lang="en-US">
                <a:ea typeface="+mn-lt"/>
                <a:cs typeface="+mn-lt"/>
              </a:rPr>
              <a:t>European Markets</a:t>
            </a:r>
            <a:endParaRPr lang="en-US">
              <a:cs typeface="Calibri"/>
            </a:endParaRPr>
          </a:p>
          <a:p>
            <a:pPr>
              <a:buFont typeface="Arial"/>
              <a:buChar char="•"/>
            </a:pPr>
            <a:r>
              <a:rPr lang="en-US">
                <a:ea typeface="+mn-lt"/>
                <a:cs typeface="+mn-lt"/>
              </a:rPr>
              <a:t>Underperforming Markets</a:t>
            </a:r>
            <a:endParaRPr lang="en-US">
              <a:cs typeface="Calibri"/>
            </a:endParaRPr>
          </a:p>
          <a:p>
            <a:pPr>
              <a:buFont typeface="Arial"/>
              <a:buChar char="•"/>
            </a:pPr>
            <a:r>
              <a:rPr lang="en-US">
                <a:ea typeface="+mn-lt"/>
                <a:cs typeface="+mn-lt"/>
              </a:rPr>
              <a:t>Very Low Performance</a:t>
            </a:r>
          </a:p>
          <a:p>
            <a:pPr marL="285750" indent="-285750">
              <a:buFont typeface="Arial"/>
              <a:buChar char="•"/>
            </a:pPr>
            <a:endParaRPr lang="en-US" sz="4000">
              <a:latin typeface="Calibri"/>
              <a:cs typeface="Calibri"/>
            </a:endParaRPr>
          </a:p>
        </p:txBody>
      </p:sp>
    </p:spTree>
    <p:extLst>
      <p:ext uri="{BB962C8B-B14F-4D97-AF65-F5344CB8AC3E}">
        <p14:creationId xmlns:p14="http://schemas.microsoft.com/office/powerpoint/2010/main" val="43673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A3A-D0B9-128E-CFE0-4448E2BD5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FCE8F-9428-0F4E-0202-8EB139311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3037C2-E11E-E38A-E6E8-B7ECEABB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7B677E-0CF1-C689-87EE-E7CE34997B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D6A0DBD-07F2-5E0E-39C9-1E0D1F4B16E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Budget Sales Analysis</a:t>
            </a:r>
            <a:endParaRPr lang="en-US"/>
          </a:p>
        </p:txBody>
      </p:sp>
      <p:cxnSp>
        <p:nvCxnSpPr>
          <p:cNvPr id="11" name="Straight Arrow Connector 10">
            <a:extLst>
              <a:ext uri="{FF2B5EF4-FFF2-40B4-BE49-F238E27FC236}">
                <a16:creationId xmlns:a16="http://schemas.microsoft.com/office/drawing/2014/main" id="{72F13CBB-DE94-85A9-822C-41D602482EC2}"/>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E60AE77F-732A-640B-EE04-6F0270C001F5}"/>
              </a:ext>
            </a:extLst>
          </p:cNvPr>
          <p:cNvSpPr>
            <a:spLocks noGrp="1"/>
          </p:cNvSpPr>
          <p:nvPr>
            <p:ph type="sldNum" sz="quarter" idx="12"/>
          </p:nvPr>
        </p:nvSpPr>
        <p:spPr/>
        <p:txBody>
          <a:bodyPr/>
          <a:lstStyle/>
          <a:p>
            <a:r>
              <a:rPr lang="en-US">
                <a:solidFill>
                  <a:schemeClr val="bg1"/>
                </a:solidFill>
                <a:cs typeface="Calibri"/>
              </a:rPr>
              <a:t>12</a:t>
            </a:r>
          </a:p>
        </p:txBody>
      </p:sp>
      <p:pic>
        <p:nvPicPr>
          <p:cNvPr id="3" name="Picture 2" descr="A chart with numbers and numbers&#10;&#10;Description automatically generated">
            <a:extLst>
              <a:ext uri="{FF2B5EF4-FFF2-40B4-BE49-F238E27FC236}">
                <a16:creationId xmlns:a16="http://schemas.microsoft.com/office/drawing/2014/main" id="{2546B2BB-D9A1-63CC-8927-C71F20F6C5C8}"/>
              </a:ext>
            </a:extLst>
          </p:cNvPr>
          <p:cNvPicPr>
            <a:picLocks noChangeAspect="1"/>
          </p:cNvPicPr>
          <p:nvPr/>
        </p:nvPicPr>
        <p:blipFill>
          <a:blip r:embed="rId2"/>
          <a:stretch>
            <a:fillRect/>
          </a:stretch>
        </p:blipFill>
        <p:spPr>
          <a:xfrm>
            <a:off x="4006144" y="1285874"/>
            <a:ext cx="7721509" cy="5111416"/>
          </a:xfrm>
          <a:prstGeom prst="rect">
            <a:avLst/>
          </a:prstGeom>
        </p:spPr>
      </p:pic>
      <p:sp>
        <p:nvSpPr>
          <p:cNvPr id="4" name="TextBox 3">
            <a:extLst>
              <a:ext uri="{FF2B5EF4-FFF2-40B4-BE49-F238E27FC236}">
                <a16:creationId xmlns:a16="http://schemas.microsoft.com/office/drawing/2014/main" id="{362F9E3D-920E-02C3-2513-E659EDEFF4FB}"/>
              </a:ext>
            </a:extLst>
          </p:cNvPr>
          <p:cNvSpPr txBox="1"/>
          <p:nvPr/>
        </p:nvSpPr>
        <p:spPr>
          <a:xfrm>
            <a:off x="301762" y="1415715"/>
            <a:ext cx="5624291" cy="138499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Correlation </a:t>
            </a:r>
          </a:p>
          <a:p>
            <a:r>
              <a:rPr lang="en-US" sz="2800" b="1">
                <a:solidFill>
                  <a:schemeClr val="accent1">
                    <a:lumMod val="50000"/>
                  </a:schemeClr>
                </a:solidFill>
                <a:latin typeface="Calibri Light"/>
                <a:cs typeface="Calibri"/>
              </a:rPr>
              <a:t>Market vs </a:t>
            </a:r>
            <a:endParaRPr lang="en-US" sz="2800" b="1">
              <a:solidFill>
                <a:schemeClr val="accent1">
                  <a:lumMod val="50000"/>
                </a:schemeClr>
              </a:solidFill>
              <a:latin typeface="Calibri Light"/>
              <a:ea typeface="Calibri Light"/>
              <a:cs typeface="Calibri"/>
            </a:endParaRPr>
          </a:p>
          <a:p>
            <a:r>
              <a:rPr lang="en-US" sz="2800" b="1">
                <a:solidFill>
                  <a:schemeClr val="accent1">
                    <a:lumMod val="50000"/>
                  </a:schemeClr>
                </a:solidFill>
                <a:latin typeface="Calibri Light"/>
                <a:cs typeface="Calibri"/>
              </a:rPr>
              <a:t>Product Categories </a:t>
            </a:r>
            <a:endParaRPr lang="en-US">
              <a:solidFill>
                <a:schemeClr val="accent1">
                  <a:lumMod val="50000"/>
                </a:schemeClr>
              </a:solidFill>
            </a:endParaRPr>
          </a:p>
        </p:txBody>
      </p:sp>
    </p:spTree>
    <p:extLst>
      <p:ext uri="{BB962C8B-B14F-4D97-AF65-F5344CB8AC3E}">
        <p14:creationId xmlns:p14="http://schemas.microsoft.com/office/powerpoint/2010/main" val="361099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9A5DDD-7D1B-B877-94C7-6D205894F7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5C4132-3881-2469-F8DC-C5BF1415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7D1A95-A28D-BCE5-1ACE-542F09314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1207C4-BBDF-A0C4-926A-E9447F728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9C8585C-9D23-03DE-6F57-30D31EE856A5}"/>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Seasonal Trends in USA And India</a:t>
            </a:r>
            <a:endParaRPr lang="en-US"/>
          </a:p>
        </p:txBody>
      </p:sp>
      <p:cxnSp>
        <p:nvCxnSpPr>
          <p:cNvPr id="11" name="Straight Arrow Connector 10">
            <a:extLst>
              <a:ext uri="{FF2B5EF4-FFF2-40B4-BE49-F238E27FC236}">
                <a16:creationId xmlns:a16="http://schemas.microsoft.com/office/drawing/2014/main" id="{8B74CE49-088B-E090-B92B-E460587FA069}"/>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8E5B58F-86A1-CF8C-4F3C-F4663ABE0E5F}"/>
              </a:ext>
            </a:extLst>
          </p:cNvPr>
          <p:cNvSpPr>
            <a:spLocks noGrp="1"/>
          </p:cNvSpPr>
          <p:nvPr>
            <p:ph type="sldNum" sz="quarter" idx="12"/>
          </p:nvPr>
        </p:nvSpPr>
        <p:spPr/>
        <p:txBody>
          <a:bodyPr/>
          <a:lstStyle/>
          <a:p>
            <a:r>
              <a:rPr lang="en-US">
                <a:solidFill>
                  <a:schemeClr val="bg1"/>
                </a:solidFill>
                <a:cs typeface="Calibri"/>
              </a:rPr>
              <a:t>13</a:t>
            </a:r>
          </a:p>
        </p:txBody>
      </p:sp>
      <p:pic>
        <p:nvPicPr>
          <p:cNvPr id="9" name="Picture 8" descr="A graph with a line and a line&#10;&#10;Description automatically generated">
            <a:extLst>
              <a:ext uri="{FF2B5EF4-FFF2-40B4-BE49-F238E27FC236}">
                <a16:creationId xmlns:a16="http://schemas.microsoft.com/office/drawing/2014/main" id="{BE8A6802-6571-2B45-ACB0-C277F1F65345}"/>
              </a:ext>
            </a:extLst>
          </p:cNvPr>
          <p:cNvPicPr>
            <a:picLocks noChangeAspect="1"/>
          </p:cNvPicPr>
          <p:nvPr/>
        </p:nvPicPr>
        <p:blipFill>
          <a:blip r:embed="rId2"/>
          <a:stretch>
            <a:fillRect/>
          </a:stretch>
        </p:blipFill>
        <p:spPr>
          <a:xfrm>
            <a:off x="228600" y="1509713"/>
            <a:ext cx="5457825" cy="3181350"/>
          </a:xfrm>
          <a:prstGeom prst="rect">
            <a:avLst/>
          </a:prstGeom>
        </p:spPr>
      </p:pic>
      <p:sp>
        <p:nvSpPr>
          <p:cNvPr id="15" name="TextBox 14">
            <a:extLst>
              <a:ext uri="{FF2B5EF4-FFF2-40B4-BE49-F238E27FC236}">
                <a16:creationId xmlns:a16="http://schemas.microsoft.com/office/drawing/2014/main" id="{452BBB23-0F0D-9A92-3A79-3A51EB2CEA0E}"/>
              </a:ext>
            </a:extLst>
          </p:cNvPr>
          <p:cNvSpPr txBox="1"/>
          <p:nvPr/>
        </p:nvSpPr>
        <p:spPr>
          <a:xfrm>
            <a:off x="2176462" y="5162549"/>
            <a:ext cx="1338262"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1F3864"/>
                </a:solidFill>
                <a:latin typeface="Fira Code Retina"/>
                <a:ea typeface="Fira Code Retina"/>
                <a:cs typeface="Fira Code Retina"/>
              </a:rPr>
              <a:t>USA</a:t>
            </a:r>
            <a:endParaRPr lang="en-US" sz="4400">
              <a:cs typeface="Calibri" panose="020F0502020204030204"/>
            </a:endParaRPr>
          </a:p>
        </p:txBody>
      </p:sp>
      <p:pic>
        <p:nvPicPr>
          <p:cNvPr id="16" name="Picture 15" descr="A graph with a line and a line&#10;&#10;Description automatically generated">
            <a:extLst>
              <a:ext uri="{FF2B5EF4-FFF2-40B4-BE49-F238E27FC236}">
                <a16:creationId xmlns:a16="http://schemas.microsoft.com/office/drawing/2014/main" id="{A400F37F-D22F-69EF-6890-C6D9DE09CB34}"/>
              </a:ext>
            </a:extLst>
          </p:cNvPr>
          <p:cNvPicPr>
            <a:picLocks noChangeAspect="1"/>
          </p:cNvPicPr>
          <p:nvPr/>
        </p:nvPicPr>
        <p:blipFill>
          <a:blip r:embed="rId3"/>
          <a:stretch>
            <a:fillRect/>
          </a:stretch>
        </p:blipFill>
        <p:spPr>
          <a:xfrm>
            <a:off x="6153150" y="1576388"/>
            <a:ext cx="5029200" cy="3171825"/>
          </a:xfrm>
          <a:prstGeom prst="rect">
            <a:avLst/>
          </a:prstGeom>
        </p:spPr>
      </p:pic>
      <p:sp>
        <p:nvSpPr>
          <p:cNvPr id="17" name="TextBox 16">
            <a:extLst>
              <a:ext uri="{FF2B5EF4-FFF2-40B4-BE49-F238E27FC236}">
                <a16:creationId xmlns:a16="http://schemas.microsoft.com/office/drawing/2014/main" id="{2F4ACF91-B757-19C2-3302-A69164BEFFD7}"/>
              </a:ext>
            </a:extLst>
          </p:cNvPr>
          <p:cNvSpPr txBox="1"/>
          <p:nvPr/>
        </p:nvSpPr>
        <p:spPr>
          <a:xfrm>
            <a:off x="7862887" y="5038724"/>
            <a:ext cx="2166937"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rgbClr val="1F3864"/>
                </a:solidFill>
                <a:latin typeface="Fira Code Retina"/>
                <a:ea typeface="Fira Code Retina"/>
                <a:cs typeface="Fira Code Retina"/>
              </a:rPr>
              <a:t>India</a:t>
            </a:r>
            <a:endParaRPr lang="en-US"/>
          </a:p>
        </p:txBody>
      </p:sp>
    </p:spTree>
    <p:extLst>
      <p:ext uri="{BB962C8B-B14F-4D97-AF65-F5344CB8AC3E}">
        <p14:creationId xmlns:p14="http://schemas.microsoft.com/office/powerpoint/2010/main" val="210455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CB859A-0ED9-7791-FE9C-7944172453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A458BB2-E0CE-20F8-AA2F-A998C42CA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98796A-E22B-17C6-7968-9EAFAC338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3008C0-719C-3440-F7B5-C54F6B8AA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2A46BEB-2465-3953-7FC6-ADB162994A7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Seasonal Trends in India For Sales Increase</a:t>
            </a:r>
            <a:endParaRPr lang="en-US"/>
          </a:p>
        </p:txBody>
      </p:sp>
      <p:cxnSp>
        <p:nvCxnSpPr>
          <p:cNvPr id="11" name="Straight Arrow Connector 10">
            <a:extLst>
              <a:ext uri="{FF2B5EF4-FFF2-40B4-BE49-F238E27FC236}">
                <a16:creationId xmlns:a16="http://schemas.microsoft.com/office/drawing/2014/main" id="{1D9965B1-12CC-A5CA-D2AD-3336F9AE6A0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80A4BA3-5704-672B-B13E-86623D56DF79}"/>
              </a:ext>
            </a:extLst>
          </p:cNvPr>
          <p:cNvSpPr>
            <a:spLocks noGrp="1"/>
          </p:cNvSpPr>
          <p:nvPr>
            <p:ph type="sldNum" sz="quarter" idx="12"/>
          </p:nvPr>
        </p:nvSpPr>
        <p:spPr/>
        <p:txBody>
          <a:bodyPr/>
          <a:lstStyle/>
          <a:p>
            <a:r>
              <a:rPr lang="en-US">
                <a:solidFill>
                  <a:schemeClr val="bg1"/>
                </a:solidFill>
                <a:cs typeface="Calibri"/>
              </a:rPr>
              <a:t>14</a:t>
            </a:r>
          </a:p>
        </p:txBody>
      </p:sp>
      <p:grpSp>
        <p:nvGrpSpPr>
          <p:cNvPr id="6" name="Group 5">
            <a:extLst>
              <a:ext uri="{FF2B5EF4-FFF2-40B4-BE49-F238E27FC236}">
                <a16:creationId xmlns:a16="http://schemas.microsoft.com/office/drawing/2014/main" id="{20286F1E-F3F7-83D1-1DA0-6C7147280C1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E114A3F9-2270-51FB-A614-3F91A3303412}"/>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a:solidFill>
                    <a:srgbClr val="A31515"/>
                  </a:solidFill>
                  <a:latin typeface="Fira Code Retina"/>
                  <a:ea typeface="Fira Code Retina"/>
                  <a:cs typeface="Fira Code Retina"/>
                </a:rPr>
                <a:t>s</a:t>
              </a:r>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a:solidFill>
                    <a:srgbClr val="A31515"/>
                  </a:solidFill>
                  <a:latin typeface="Fira Code Retina"/>
                  <a:ea typeface="Fira Code Retina"/>
                  <a:cs typeface="Fira Code Retina"/>
                </a:rPr>
                <a:t>/</a:t>
              </a:r>
              <a:endParaRPr lang="en-US">
                <a:cs typeface="Calibri"/>
              </a:endParaRPr>
            </a:p>
            <a:p>
              <a:pPr algn="l"/>
              <a:endParaRPr lang="en-US">
                <a:cs typeface="Calibri"/>
              </a:endParaRPr>
            </a:p>
          </p:txBody>
        </p:sp>
        <p:sp>
          <p:nvSpPr>
            <p:cNvPr id="5" name="TextBox 4">
              <a:extLst>
                <a:ext uri="{FF2B5EF4-FFF2-40B4-BE49-F238E27FC236}">
                  <a16:creationId xmlns:a16="http://schemas.microsoft.com/office/drawing/2014/main" id="{504C149B-1117-DDDA-F65B-020982207C12}"/>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90D78F95-E0AD-47B5-F932-343056CBB704}"/>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a:solidFill>
                  <a:srgbClr val="1F3864"/>
                </a:solidFill>
                <a:latin typeface="Fira Code Retina"/>
                <a:ea typeface="Fira Code Retina"/>
                <a:cs typeface="Fira Code Retina"/>
              </a:rPr>
              <a:t>Weather Conditions Vs Net Sales Performance Observation between Aug 2020- October 2020 in India For Gujarat and New Delhi</a:t>
            </a:r>
          </a:p>
        </p:txBody>
      </p:sp>
      <p:grpSp>
        <p:nvGrpSpPr>
          <p:cNvPr id="22" name="Group 21">
            <a:extLst>
              <a:ext uri="{FF2B5EF4-FFF2-40B4-BE49-F238E27FC236}">
                <a16:creationId xmlns:a16="http://schemas.microsoft.com/office/drawing/2014/main" id="{A0F2DE2C-CAA3-5C03-B6BB-EC6A9797E197}"/>
              </a:ext>
            </a:extLst>
          </p:cNvPr>
          <p:cNvGrpSpPr/>
          <p:nvPr/>
        </p:nvGrpSpPr>
        <p:grpSpPr>
          <a:xfrm>
            <a:off x="8667750" y="1916905"/>
            <a:ext cx="3276600" cy="1307813"/>
            <a:chOff x="1428750" y="4869656"/>
            <a:chExt cx="3276600" cy="1307813"/>
          </a:xfrm>
        </p:grpSpPr>
        <p:sp>
          <p:nvSpPr>
            <p:cNvPr id="23" name="TextBox 22">
              <a:extLst>
                <a:ext uri="{FF2B5EF4-FFF2-40B4-BE49-F238E27FC236}">
                  <a16:creationId xmlns:a16="http://schemas.microsoft.com/office/drawing/2014/main" id="{DAE92628-F2FE-CE85-D696-1089A0E3DD6E}"/>
                </a:ext>
              </a:extLst>
            </p:cNvPr>
            <p:cNvSpPr txBox="1"/>
            <p:nvPr/>
          </p:nvSpPr>
          <p:spPr>
            <a:xfrm>
              <a:off x="1428750" y="5238750"/>
              <a:ext cx="327660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0000FF"/>
                  </a:solidFill>
                  <a:latin typeface="Fira Code Retina"/>
                  <a:ea typeface="Fira Code Retina"/>
                  <a:cs typeface="Fira Code Retina"/>
                  <a:hlinkClick r:id="rId3"/>
                </a:rPr>
                <a:t>https://www.indiatoday.in/information/story/amazon-great-indian-festival-2020-sale-great-offers-on-smartphones-tv-and-electronics-1732252-2020-10-16</a:t>
              </a:r>
              <a:endParaRPr lang="en-US"/>
            </a:p>
          </p:txBody>
        </p:sp>
        <p:sp>
          <p:nvSpPr>
            <p:cNvPr id="24" name="TextBox 23">
              <a:extLst>
                <a:ext uri="{FF2B5EF4-FFF2-40B4-BE49-F238E27FC236}">
                  <a16:creationId xmlns:a16="http://schemas.microsoft.com/office/drawing/2014/main" id="{0064B2DB-8C2B-64F9-ECC9-3DA4D53123A3}"/>
                </a:ext>
              </a:extLst>
            </p:cNvPr>
            <p:cNvSpPr txBox="1"/>
            <p:nvPr/>
          </p:nvSpPr>
          <p:spPr>
            <a:xfrm>
              <a:off x="1428750" y="4869656"/>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Amazon News – Great Indian Festival</a:t>
              </a:r>
            </a:p>
          </p:txBody>
        </p:sp>
      </p:grpSp>
      <p:pic>
        <p:nvPicPr>
          <p:cNvPr id="2" name="Picture 1" descr="A graph with red line and blue line&#10;&#10;Description automatically generated">
            <a:extLst>
              <a:ext uri="{FF2B5EF4-FFF2-40B4-BE49-F238E27FC236}">
                <a16:creationId xmlns:a16="http://schemas.microsoft.com/office/drawing/2014/main" id="{E44E3953-BE01-5BD3-BEDC-47D1859B17EF}"/>
              </a:ext>
            </a:extLst>
          </p:cNvPr>
          <p:cNvPicPr>
            <a:picLocks noChangeAspect="1"/>
          </p:cNvPicPr>
          <p:nvPr/>
        </p:nvPicPr>
        <p:blipFill>
          <a:blip r:embed="rId4"/>
          <a:stretch>
            <a:fillRect/>
          </a:stretch>
        </p:blipFill>
        <p:spPr>
          <a:xfrm>
            <a:off x="4219575" y="2114550"/>
            <a:ext cx="4019550" cy="24288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A3D129E-6096-976C-02E1-7AA5C9527933}"/>
              </a:ext>
            </a:extLst>
          </p:cNvPr>
          <p:cNvPicPr>
            <a:picLocks noChangeAspect="1"/>
          </p:cNvPicPr>
          <p:nvPr/>
        </p:nvPicPr>
        <p:blipFill>
          <a:blip r:embed="rId5"/>
          <a:stretch>
            <a:fillRect/>
          </a:stretch>
        </p:blipFill>
        <p:spPr>
          <a:xfrm>
            <a:off x="300038" y="1538288"/>
            <a:ext cx="3924300" cy="2447925"/>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650D65C1-DE1B-8FDD-5314-794C450D783E}"/>
              </a:ext>
            </a:extLst>
          </p:cNvPr>
          <p:cNvPicPr>
            <a:picLocks noChangeAspect="1"/>
          </p:cNvPicPr>
          <p:nvPr/>
        </p:nvPicPr>
        <p:blipFill>
          <a:blip r:embed="rId6"/>
          <a:stretch>
            <a:fillRect/>
          </a:stretch>
        </p:blipFill>
        <p:spPr>
          <a:xfrm>
            <a:off x="495300" y="3767138"/>
            <a:ext cx="3733800" cy="2276475"/>
          </a:xfrm>
          <a:prstGeom prst="rect">
            <a:avLst/>
          </a:prstGeom>
        </p:spPr>
      </p:pic>
      <p:grpSp>
        <p:nvGrpSpPr>
          <p:cNvPr id="21" name="Group 20">
            <a:extLst>
              <a:ext uri="{FF2B5EF4-FFF2-40B4-BE49-F238E27FC236}">
                <a16:creationId xmlns:a16="http://schemas.microsoft.com/office/drawing/2014/main" id="{A69C9794-27DC-8449-8F52-CB6E9DA11A3D}"/>
              </a:ext>
            </a:extLst>
          </p:cNvPr>
          <p:cNvGrpSpPr/>
          <p:nvPr/>
        </p:nvGrpSpPr>
        <p:grpSpPr>
          <a:xfrm>
            <a:off x="8667749" y="3431380"/>
            <a:ext cx="3276600" cy="1815644"/>
            <a:chOff x="1428750" y="4869656"/>
            <a:chExt cx="3276600" cy="1815644"/>
          </a:xfrm>
        </p:grpSpPr>
        <p:sp>
          <p:nvSpPr>
            <p:cNvPr id="25" name="TextBox 24">
              <a:extLst>
                <a:ext uri="{FF2B5EF4-FFF2-40B4-BE49-F238E27FC236}">
                  <a16:creationId xmlns:a16="http://schemas.microsoft.com/office/drawing/2014/main" id="{F5C3366A-AFCF-FDAF-A6AA-949EE3370309}"/>
                </a:ext>
              </a:extLst>
            </p:cNvPr>
            <p:cNvSpPr txBox="1"/>
            <p:nvPr/>
          </p:nvSpPr>
          <p:spPr>
            <a:xfrm>
              <a:off x="1428750" y="5238750"/>
              <a:ext cx="32766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0000FF"/>
                  </a:solidFill>
                  <a:latin typeface="Fira Code Retina"/>
                  <a:ea typeface="Fira Code Retina"/>
                  <a:cs typeface="Fira Code Retina"/>
                  <a:hlinkClick r:id="rId7"/>
                </a:rPr>
                <a:t>https://sell.amazon.in/grow-your-business/amazon-global-selling/blogs/top-10-indian-states-for-exports#:~:text=New%20Delhi%20is%20one%20of,Amazon%20Global%20Selling%20%E2%80%94%20over%2020%2C000</a:t>
              </a:r>
              <a:endParaRPr lang="en-US"/>
            </a:p>
            <a:p>
              <a:endParaRPr lang="en-US" sz="1100">
                <a:solidFill>
                  <a:srgbClr val="0000FF"/>
                </a:solidFill>
                <a:latin typeface="Fira Code Retina"/>
                <a:ea typeface="Fira Code Retina"/>
                <a:cs typeface="Fira Code Retina"/>
              </a:endParaRPr>
            </a:p>
          </p:txBody>
        </p:sp>
        <p:sp>
          <p:nvSpPr>
            <p:cNvPr id="26" name="TextBox 25">
              <a:extLst>
                <a:ext uri="{FF2B5EF4-FFF2-40B4-BE49-F238E27FC236}">
                  <a16:creationId xmlns:a16="http://schemas.microsoft.com/office/drawing/2014/main" id="{8A590730-39C1-CBCC-8647-10A50289D7CB}"/>
                </a:ext>
              </a:extLst>
            </p:cNvPr>
            <p:cNvSpPr txBox="1"/>
            <p:nvPr/>
          </p:nvSpPr>
          <p:spPr>
            <a:xfrm>
              <a:off x="1428750" y="4869656"/>
              <a:ext cx="2743200"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Amazon: High performing Cities of India : Gujarat, New </a:t>
              </a:r>
              <a:r>
                <a:rPr lang="en-US" sz="1100">
                  <a:solidFill>
                    <a:srgbClr val="3B3B3B"/>
                  </a:solidFill>
                  <a:latin typeface="Fira Code Retina"/>
                  <a:ea typeface="Fira Code Retina"/>
                  <a:cs typeface="Fira Code Retina"/>
                </a:rPr>
                <a:t>Delhi</a:t>
              </a:r>
              <a:endParaRPr lang="en-US"/>
            </a:p>
            <a:p>
              <a:endParaRPr lang="en-US" sz="1100">
                <a:solidFill>
                  <a:schemeClr val="accent1">
                    <a:lumMod val="50000"/>
                  </a:schemeClr>
                </a:solidFill>
                <a:latin typeface="Fira Code Retina"/>
                <a:ea typeface="Fira Code Retina"/>
                <a:cs typeface="Fira Code Retina"/>
              </a:endParaRPr>
            </a:p>
          </p:txBody>
        </p:sp>
      </p:grpSp>
    </p:spTree>
    <p:extLst>
      <p:ext uri="{BB962C8B-B14F-4D97-AF65-F5344CB8AC3E}">
        <p14:creationId xmlns:p14="http://schemas.microsoft.com/office/powerpoint/2010/main" val="91106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9D029-0044-1E9C-B1B1-848D7C34DF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842BF3-4845-B2FE-F9A5-211D2AAC4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A8B0E1-2E09-05B4-650C-94C73308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F6F6EF-A39B-50E5-E594-DFEC7C561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3CB6AE-74CF-AD31-566F-89E9885B1D4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Seasonal Trends in India For Sales Decrease</a:t>
            </a:r>
            <a:endParaRPr lang="en-US"/>
          </a:p>
        </p:txBody>
      </p:sp>
      <p:cxnSp>
        <p:nvCxnSpPr>
          <p:cNvPr id="11" name="Straight Arrow Connector 10">
            <a:extLst>
              <a:ext uri="{FF2B5EF4-FFF2-40B4-BE49-F238E27FC236}">
                <a16:creationId xmlns:a16="http://schemas.microsoft.com/office/drawing/2014/main" id="{B4D9817D-F964-DF5F-ADBC-CB087D1D99DE}"/>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09A6753-229A-25FD-CE4C-9E881B0D9183}"/>
              </a:ext>
            </a:extLst>
          </p:cNvPr>
          <p:cNvSpPr>
            <a:spLocks noGrp="1"/>
          </p:cNvSpPr>
          <p:nvPr>
            <p:ph type="sldNum" sz="quarter" idx="12"/>
          </p:nvPr>
        </p:nvSpPr>
        <p:spPr/>
        <p:txBody>
          <a:bodyPr/>
          <a:lstStyle/>
          <a:p>
            <a:r>
              <a:rPr lang="en-US">
                <a:solidFill>
                  <a:schemeClr val="bg1"/>
                </a:solidFill>
                <a:cs typeface="Calibri"/>
              </a:rPr>
              <a:t>15</a:t>
            </a:r>
          </a:p>
        </p:txBody>
      </p:sp>
      <p:grpSp>
        <p:nvGrpSpPr>
          <p:cNvPr id="6" name="Group 5">
            <a:extLst>
              <a:ext uri="{FF2B5EF4-FFF2-40B4-BE49-F238E27FC236}">
                <a16:creationId xmlns:a16="http://schemas.microsoft.com/office/drawing/2014/main" id="{2126871E-74FA-FDA0-45A8-B672B16CA16A}"/>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873E450F-FE8C-3526-B93C-7BC74E0805D9}"/>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a:solidFill>
                    <a:srgbClr val="A31515"/>
                  </a:solidFill>
                  <a:latin typeface="Fira Code Retina"/>
                  <a:ea typeface="Fira Code Retina"/>
                  <a:cs typeface="Fira Code Retina"/>
                </a:rPr>
                <a:t>s</a:t>
              </a:r>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a:solidFill>
                    <a:srgbClr val="A31515"/>
                  </a:solidFill>
                  <a:latin typeface="Fira Code Retina"/>
                  <a:ea typeface="Fira Code Retina"/>
                  <a:cs typeface="Fira Code Retina"/>
                </a:rPr>
                <a:t>/</a:t>
              </a:r>
              <a:endParaRPr lang="en-US">
                <a:cs typeface="Calibri"/>
              </a:endParaRPr>
            </a:p>
            <a:p>
              <a:pPr algn="l"/>
              <a:endParaRPr lang="en-US">
                <a:cs typeface="Calibri"/>
              </a:endParaRPr>
            </a:p>
          </p:txBody>
        </p:sp>
        <p:sp>
          <p:nvSpPr>
            <p:cNvPr id="5" name="TextBox 4">
              <a:extLst>
                <a:ext uri="{FF2B5EF4-FFF2-40B4-BE49-F238E27FC236}">
                  <a16:creationId xmlns:a16="http://schemas.microsoft.com/office/drawing/2014/main" id="{9CB8CBC0-9BFA-2457-2989-F074BDC6021D}"/>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C6F57BE9-0AF7-1E66-C4CD-81304A21594E}"/>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a:solidFill>
                  <a:srgbClr val="1F3864"/>
                </a:solidFill>
                <a:latin typeface="Fira Code Retina"/>
                <a:ea typeface="Fira Code Retina"/>
                <a:cs typeface="Fira Code Retina"/>
              </a:rPr>
              <a:t>Weather Conditions Vs Net Sales Performance Observation between Feb 2020- March 2020 in India For Gujarat And New Delhi</a:t>
            </a:r>
          </a:p>
        </p:txBody>
      </p:sp>
      <p:pic>
        <p:nvPicPr>
          <p:cNvPr id="16" name="Picture 15" descr="A graph with a line and a red line&#10;&#10;Description automatically generated">
            <a:extLst>
              <a:ext uri="{FF2B5EF4-FFF2-40B4-BE49-F238E27FC236}">
                <a16:creationId xmlns:a16="http://schemas.microsoft.com/office/drawing/2014/main" id="{EFB95D35-DD38-8C41-D142-7BD36E6CF065}"/>
              </a:ext>
            </a:extLst>
          </p:cNvPr>
          <p:cNvPicPr>
            <a:picLocks noChangeAspect="1"/>
          </p:cNvPicPr>
          <p:nvPr/>
        </p:nvPicPr>
        <p:blipFill>
          <a:blip r:embed="rId3"/>
          <a:stretch>
            <a:fillRect/>
          </a:stretch>
        </p:blipFill>
        <p:spPr>
          <a:xfrm>
            <a:off x="4643438" y="1938338"/>
            <a:ext cx="4219575" cy="2466975"/>
          </a:xfrm>
          <a:prstGeom prst="rect">
            <a:avLst/>
          </a:prstGeom>
        </p:spPr>
      </p:pic>
      <p:pic>
        <p:nvPicPr>
          <p:cNvPr id="24" name="Picture 23" descr="A graph showing the weather conditions&#10;&#10;Description automatically generated">
            <a:extLst>
              <a:ext uri="{FF2B5EF4-FFF2-40B4-BE49-F238E27FC236}">
                <a16:creationId xmlns:a16="http://schemas.microsoft.com/office/drawing/2014/main" id="{38972CD1-5EAB-0404-8133-5F1C7D4DA5BB}"/>
              </a:ext>
            </a:extLst>
          </p:cNvPr>
          <p:cNvPicPr>
            <a:picLocks noChangeAspect="1"/>
          </p:cNvPicPr>
          <p:nvPr/>
        </p:nvPicPr>
        <p:blipFill>
          <a:blip r:embed="rId4"/>
          <a:stretch>
            <a:fillRect/>
          </a:stretch>
        </p:blipFill>
        <p:spPr>
          <a:xfrm>
            <a:off x="647700" y="1771650"/>
            <a:ext cx="3505200" cy="1990725"/>
          </a:xfrm>
          <a:prstGeom prst="rect">
            <a:avLst/>
          </a:prstGeom>
        </p:spPr>
      </p:pic>
      <p:pic>
        <p:nvPicPr>
          <p:cNvPr id="25" name="Picture 24" descr="A graph of different colored squares&#10;&#10;Description automatically generated">
            <a:extLst>
              <a:ext uri="{FF2B5EF4-FFF2-40B4-BE49-F238E27FC236}">
                <a16:creationId xmlns:a16="http://schemas.microsoft.com/office/drawing/2014/main" id="{20A9459A-7890-3C59-E328-9FA6AB4D2574}"/>
              </a:ext>
            </a:extLst>
          </p:cNvPr>
          <p:cNvPicPr>
            <a:picLocks noChangeAspect="1"/>
          </p:cNvPicPr>
          <p:nvPr/>
        </p:nvPicPr>
        <p:blipFill>
          <a:blip r:embed="rId5"/>
          <a:stretch>
            <a:fillRect/>
          </a:stretch>
        </p:blipFill>
        <p:spPr>
          <a:xfrm>
            <a:off x="742950" y="3829050"/>
            <a:ext cx="3467100" cy="2076450"/>
          </a:xfrm>
          <a:prstGeom prst="rect">
            <a:avLst/>
          </a:prstGeom>
        </p:spPr>
      </p:pic>
      <p:sp>
        <p:nvSpPr>
          <p:cNvPr id="28" name="TextBox 27">
            <a:extLst>
              <a:ext uri="{FF2B5EF4-FFF2-40B4-BE49-F238E27FC236}">
                <a16:creationId xmlns:a16="http://schemas.microsoft.com/office/drawing/2014/main" id="{A9B4E637-C7F7-DF25-068F-1011A84E0DCE}"/>
              </a:ext>
            </a:extLst>
          </p:cNvPr>
          <p:cNvSpPr txBox="1"/>
          <p:nvPr/>
        </p:nvSpPr>
        <p:spPr>
          <a:xfrm>
            <a:off x="8972550" y="1935955"/>
            <a:ext cx="3076575"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1">
                    <a:lumMod val="50000"/>
                  </a:schemeClr>
                </a:solidFill>
                <a:latin typeface="Fira Code Retina"/>
                <a:ea typeface="Fira Code Retina"/>
                <a:cs typeface="Fira Code Retina"/>
              </a:rPr>
              <a:t>Probably due to other factors Like Covid-19 cases started to increase in India after February 2020</a:t>
            </a:r>
          </a:p>
          <a:p>
            <a:endParaRPr lang="en-US" sz="1600">
              <a:solidFill>
                <a:schemeClr val="accent1">
                  <a:lumMod val="50000"/>
                </a:schemeClr>
              </a:solidFill>
              <a:latin typeface="Fira Code Retina"/>
              <a:ea typeface="Fira Code Retina"/>
              <a:cs typeface="Fira Code Retina"/>
            </a:endParaRPr>
          </a:p>
          <a:p>
            <a:r>
              <a:rPr lang="en-US" sz="1600">
                <a:solidFill>
                  <a:schemeClr val="accent1">
                    <a:lumMod val="50000"/>
                  </a:schemeClr>
                </a:solidFill>
                <a:latin typeface="Fira Code Retina"/>
                <a:ea typeface="Fira Code Retina"/>
                <a:cs typeface="Fira Code Retina"/>
              </a:rPr>
              <a:t>Probably due to hardware imports from China, as China was severely affected by Covid-19 during that period</a:t>
            </a:r>
          </a:p>
        </p:txBody>
      </p:sp>
      <p:sp>
        <p:nvSpPr>
          <p:cNvPr id="30" name="TextBox 29">
            <a:extLst>
              <a:ext uri="{FF2B5EF4-FFF2-40B4-BE49-F238E27FC236}">
                <a16:creationId xmlns:a16="http://schemas.microsoft.com/office/drawing/2014/main" id="{6FC0DC46-6D3B-064D-805F-23930F156091}"/>
              </a:ext>
            </a:extLst>
          </p:cNvPr>
          <p:cNvSpPr txBox="1"/>
          <p:nvPr/>
        </p:nvSpPr>
        <p:spPr>
          <a:xfrm>
            <a:off x="4076700" y="5905500"/>
            <a:ext cx="4648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hlinkClick r:id="rId6"/>
              </a:rPr>
              <a:t>COVID-19 pandemic cases in February 2020 - Wikipedia</a:t>
            </a:r>
            <a:endParaRPr lang="en-US" sz="1400">
              <a:cs typeface="Calibri"/>
            </a:endParaRPr>
          </a:p>
        </p:txBody>
      </p:sp>
    </p:spTree>
    <p:extLst>
      <p:ext uri="{BB962C8B-B14F-4D97-AF65-F5344CB8AC3E}">
        <p14:creationId xmlns:p14="http://schemas.microsoft.com/office/powerpoint/2010/main" val="289945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9139C8-49F5-005D-F7E6-F3D12A9F23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09DC85-85C6-4633-80B4-191B9739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91DEF9-5C30-2AF1-3732-E396E954E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1487C2-D564-171F-474B-7AF98F18B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2DBE69B9-8854-CF2B-1286-FBD065A552B9}"/>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Seasonal Trends in USA For Sales Increase</a:t>
            </a:r>
            <a:endParaRPr lang="en-US"/>
          </a:p>
        </p:txBody>
      </p:sp>
      <p:cxnSp>
        <p:nvCxnSpPr>
          <p:cNvPr id="11" name="Straight Arrow Connector 10">
            <a:extLst>
              <a:ext uri="{FF2B5EF4-FFF2-40B4-BE49-F238E27FC236}">
                <a16:creationId xmlns:a16="http://schemas.microsoft.com/office/drawing/2014/main" id="{C0FC23F4-17A9-4001-A4A3-72FB9FDED88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3228647B-7B48-3347-8B3D-564DD8D41035}"/>
              </a:ext>
            </a:extLst>
          </p:cNvPr>
          <p:cNvSpPr>
            <a:spLocks noGrp="1"/>
          </p:cNvSpPr>
          <p:nvPr>
            <p:ph type="sldNum" sz="quarter" idx="12"/>
          </p:nvPr>
        </p:nvSpPr>
        <p:spPr/>
        <p:txBody>
          <a:bodyPr/>
          <a:lstStyle/>
          <a:p>
            <a:r>
              <a:rPr lang="en-US">
                <a:solidFill>
                  <a:schemeClr val="bg1"/>
                </a:solidFill>
                <a:cs typeface="Calibri"/>
              </a:rPr>
              <a:t>16</a:t>
            </a:r>
          </a:p>
        </p:txBody>
      </p:sp>
      <p:grpSp>
        <p:nvGrpSpPr>
          <p:cNvPr id="6" name="Group 5">
            <a:extLst>
              <a:ext uri="{FF2B5EF4-FFF2-40B4-BE49-F238E27FC236}">
                <a16:creationId xmlns:a16="http://schemas.microsoft.com/office/drawing/2014/main" id="{BD0C2519-26CF-FDE8-976A-5DEE6AA3369F}"/>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00FB9765-53B3-5595-69D6-0BB51EF98E5D}"/>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a:solidFill>
                    <a:srgbClr val="A31515"/>
                  </a:solidFill>
                  <a:latin typeface="Fira Code Retina"/>
                  <a:ea typeface="Fira Code Retina"/>
                  <a:cs typeface="Fira Code Retina"/>
                </a:rPr>
                <a:t>s</a:t>
              </a:r>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a:solidFill>
                    <a:srgbClr val="A31515"/>
                  </a:solidFill>
                  <a:latin typeface="Fira Code Retina"/>
                  <a:ea typeface="Fira Code Retina"/>
                  <a:cs typeface="Fira Code Retina"/>
                </a:rPr>
                <a:t>/</a:t>
              </a:r>
              <a:endParaRPr lang="en-US">
                <a:cs typeface="Calibri"/>
              </a:endParaRPr>
            </a:p>
            <a:p>
              <a:pPr algn="l"/>
              <a:endParaRPr lang="en-US">
                <a:cs typeface="Calibri"/>
              </a:endParaRPr>
            </a:p>
          </p:txBody>
        </p:sp>
        <p:sp>
          <p:nvSpPr>
            <p:cNvPr id="5" name="TextBox 4">
              <a:extLst>
                <a:ext uri="{FF2B5EF4-FFF2-40B4-BE49-F238E27FC236}">
                  <a16:creationId xmlns:a16="http://schemas.microsoft.com/office/drawing/2014/main" id="{9F1B0D1A-5A9D-59A0-0C05-E3F414FCC4AF}"/>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 API</a:t>
              </a:r>
              <a:endParaRPr lang="en-US">
                <a:solidFill>
                  <a:schemeClr val="accent1">
                    <a:lumMod val="50000"/>
                  </a:schemeClr>
                </a:solidFill>
                <a:cs typeface="Calibri"/>
              </a:endParaRPr>
            </a:p>
          </p:txBody>
        </p:sp>
      </p:grpSp>
      <p:pic>
        <p:nvPicPr>
          <p:cNvPr id="16" name="Picture 15" descr="A graph with a line in red and blue&#10;&#10;Description automatically generated">
            <a:extLst>
              <a:ext uri="{FF2B5EF4-FFF2-40B4-BE49-F238E27FC236}">
                <a16:creationId xmlns:a16="http://schemas.microsoft.com/office/drawing/2014/main" id="{B7C60B20-62E1-E76C-8BB9-1768F4458C4D}"/>
              </a:ext>
            </a:extLst>
          </p:cNvPr>
          <p:cNvPicPr>
            <a:picLocks noChangeAspect="1"/>
          </p:cNvPicPr>
          <p:nvPr/>
        </p:nvPicPr>
        <p:blipFill>
          <a:blip r:embed="rId3"/>
          <a:stretch>
            <a:fillRect/>
          </a:stretch>
        </p:blipFill>
        <p:spPr>
          <a:xfrm>
            <a:off x="4076700" y="2419350"/>
            <a:ext cx="4352925" cy="2657475"/>
          </a:xfrm>
          <a:prstGeom prst="rect">
            <a:avLst/>
          </a:prstGeom>
        </p:spPr>
      </p:pic>
      <p:pic>
        <p:nvPicPr>
          <p:cNvPr id="17" name="Picture 16" descr="A graph showing different weather conditions&#10;&#10;Description automatically generated">
            <a:extLst>
              <a:ext uri="{FF2B5EF4-FFF2-40B4-BE49-F238E27FC236}">
                <a16:creationId xmlns:a16="http://schemas.microsoft.com/office/drawing/2014/main" id="{51674589-C9B7-7C54-DCEE-942CCBE065C6}"/>
              </a:ext>
            </a:extLst>
          </p:cNvPr>
          <p:cNvPicPr>
            <a:picLocks noChangeAspect="1"/>
          </p:cNvPicPr>
          <p:nvPr/>
        </p:nvPicPr>
        <p:blipFill>
          <a:blip r:embed="rId4"/>
          <a:stretch>
            <a:fillRect/>
          </a:stretch>
        </p:blipFill>
        <p:spPr>
          <a:xfrm>
            <a:off x="242888" y="1714500"/>
            <a:ext cx="3733800" cy="2381250"/>
          </a:xfrm>
          <a:prstGeom prst="rect">
            <a:avLst/>
          </a:prstGeom>
        </p:spPr>
      </p:pic>
      <p:pic>
        <p:nvPicPr>
          <p:cNvPr id="18" name="Picture 17" descr="A graph of a weather condition&#10;&#10;Description automatically generated">
            <a:extLst>
              <a:ext uri="{FF2B5EF4-FFF2-40B4-BE49-F238E27FC236}">
                <a16:creationId xmlns:a16="http://schemas.microsoft.com/office/drawing/2014/main" id="{C18B9B8A-F545-2E63-D61A-373E7664B1B6}"/>
              </a:ext>
            </a:extLst>
          </p:cNvPr>
          <p:cNvPicPr>
            <a:picLocks noChangeAspect="1"/>
          </p:cNvPicPr>
          <p:nvPr/>
        </p:nvPicPr>
        <p:blipFill>
          <a:blip r:embed="rId5"/>
          <a:stretch>
            <a:fillRect/>
          </a:stretch>
        </p:blipFill>
        <p:spPr>
          <a:xfrm>
            <a:off x="242888" y="4019550"/>
            <a:ext cx="3933825" cy="2381250"/>
          </a:xfrm>
          <a:prstGeom prst="rect">
            <a:avLst/>
          </a:prstGeom>
        </p:spPr>
      </p:pic>
      <p:sp>
        <p:nvSpPr>
          <p:cNvPr id="19" name="TextBox 1">
            <a:extLst>
              <a:ext uri="{FF2B5EF4-FFF2-40B4-BE49-F238E27FC236}">
                <a16:creationId xmlns:a16="http://schemas.microsoft.com/office/drawing/2014/main" id="{9A87E423-72EC-9465-307F-59EC39614F4C}"/>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a:solidFill>
                  <a:srgbClr val="1F3864"/>
                </a:solidFill>
                <a:latin typeface="Fira Code Retina"/>
                <a:ea typeface="Fira Code Retina"/>
                <a:cs typeface="Fira Code Retina"/>
              </a:rPr>
              <a:t>Weather Conditions Vs Net Sales Performance Observation between Aug 2020- October 2020 in USA For New York And Los Angeles</a:t>
            </a:r>
          </a:p>
        </p:txBody>
      </p:sp>
      <p:grpSp>
        <p:nvGrpSpPr>
          <p:cNvPr id="22" name="Group 21">
            <a:extLst>
              <a:ext uri="{FF2B5EF4-FFF2-40B4-BE49-F238E27FC236}">
                <a16:creationId xmlns:a16="http://schemas.microsoft.com/office/drawing/2014/main" id="{8691CFA6-4550-8166-A07A-866D83539D6E}"/>
              </a:ext>
            </a:extLst>
          </p:cNvPr>
          <p:cNvGrpSpPr/>
          <p:nvPr/>
        </p:nvGrpSpPr>
        <p:grpSpPr>
          <a:xfrm>
            <a:off x="8667750" y="1916905"/>
            <a:ext cx="3276600" cy="1477090"/>
            <a:chOff x="1428750" y="4869656"/>
            <a:chExt cx="3276600" cy="1477090"/>
          </a:xfrm>
        </p:grpSpPr>
        <p:sp>
          <p:nvSpPr>
            <p:cNvPr id="23" name="TextBox 22">
              <a:extLst>
                <a:ext uri="{FF2B5EF4-FFF2-40B4-BE49-F238E27FC236}">
                  <a16:creationId xmlns:a16="http://schemas.microsoft.com/office/drawing/2014/main" id="{28C6375E-F9D1-7E96-B216-F59145BFE2DE}"/>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a:solidFill>
                  <a:srgbClr val="A31515"/>
                </a:solidFill>
                <a:latin typeface="Fira Code Retina"/>
                <a:ea typeface="Fira Code Retina"/>
                <a:cs typeface="Fira Code Retina"/>
              </a:endParaRPr>
            </a:p>
          </p:txBody>
        </p:sp>
        <p:sp>
          <p:nvSpPr>
            <p:cNvPr id="24" name="TextBox 23">
              <a:extLst>
                <a:ext uri="{FF2B5EF4-FFF2-40B4-BE49-F238E27FC236}">
                  <a16:creationId xmlns:a16="http://schemas.microsoft.com/office/drawing/2014/main" id="{473654BA-3F05-417F-64AF-9DF59A056240}"/>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67277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CD8C2-348B-FA46-5E56-E773A7DEA4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C07A41-A2E6-7848-213D-E8C0D7265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DFED88-A45E-DCB1-E7E6-1B6DE4A95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3C07AFA-5FAD-6721-06FB-3A3B5C52B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55F3A9A0-A69B-74EA-45A4-D74033C49D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Seasonal Trends in USA For Sales Decrease</a:t>
            </a:r>
            <a:endParaRPr lang="en-US"/>
          </a:p>
        </p:txBody>
      </p:sp>
      <p:cxnSp>
        <p:nvCxnSpPr>
          <p:cNvPr id="11" name="Straight Arrow Connector 10">
            <a:extLst>
              <a:ext uri="{FF2B5EF4-FFF2-40B4-BE49-F238E27FC236}">
                <a16:creationId xmlns:a16="http://schemas.microsoft.com/office/drawing/2014/main" id="{9077990C-4867-1E7C-15FB-5EA657C7A3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8B0BC23-633F-D734-18FC-DA254AE723B3}"/>
              </a:ext>
            </a:extLst>
          </p:cNvPr>
          <p:cNvSpPr>
            <a:spLocks noGrp="1"/>
          </p:cNvSpPr>
          <p:nvPr>
            <p:ph type="sldNum" sz="quarter" idx="12"/>
          </p:nvPr>
        </p:nvSpPr>
        <p:spPr/>
        <p:txBody>
          <a:bodyPr/>
          <a:lstStyle/>
          <a:p>
            <a:r>
              <a:rPr lang="en-US">
                <a:solidFill>
                  <a:schemeClr val="bg1"/>
                </a:solidFill>
                <a:cs typeface="Calibri"/>
              </a:rPr>
              <a:t>17</a:t>
            </a:r>
          </a:p>
        </p:txBody>
      </p:sp>
      <p:grpSp>
        <p:nvGrpSpPr>
          <p:cNvPr id="6" name="Group 5">
            <a:extLst>
              <a:ext uri="{FF2B5EF4-FFF2-40B4-BE49-F238E27FC236}">
                <a16:creationId xmlns:a16="http://schemas.microsoft.com/office/drawing/2014/main" id="{8AA4CEBA-0700-658B-DEDD-62137422EB4C}"/>
              </a:ext>
            </a:extLst>
          </p:cNvPr>
          <p:cNvGrpSpPr/>
          <p:nvPr/>
        </p:nvGrpSpPr>
        <p:grpSpPr>
          <a:xfrm>
            <a:off x="8772525" y="5488781"/>
            <a:ext cx="3276600" cy="907703"/>
            <a:chOff x="1428750" y="4869656"/>
            <a:chExt cx="3276600" cy="907703"/>
          </a:xfrm>
        </p:grpSpPr>
        <p:sp>
          <p:nvSpPr>
            <p:cNvPr id="4" name="TextBox 3">
              <a:extLst>
                <a:ext uri="{FF2B5EF4-FFF2-40B4-BE49-F238E27FC236}">
                  <a16:creationId xmlns:a16="http://schemas.microsoft.com/office/drawing/2014/main" id="{B64A7FC7-96FE-AD53-B7A6-356CB6142220}"/>
                </a:ext>
              </a:extLst>
            </p:cNvPr>
            <p:cNvSpPr txBox="1"/>
            <p:nvPr/>
          </p:nvSpPr>
          <p:spPr>
            <a:xfrm>
              <a:off x="1428750" y="5238750"/>
              <a:ext cx="3276600"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http</a:t>
              </a:r>
              <a:r>
                <a:rPr lang="en-US" sz="1100">
                  <a:solidFill>
                    <a:srgbClr val="A31515"/>
                  </a:solidFill>
                  <a:latin typeface="Fira Code Retina"/>
                  <a:ea typeface="Fira Code Retina"/>
                  <a:cs typeface="Fira Code Retina"/>
                </a:rPr>
                <a:t>s</a:t>
              </a:r>
              <a:r>
                <a:rPr lang="en-US" sz="1100">
                  <a:solidFill>
                    <a:srgbClr val="A31515"/>
                  </a:solidFill>
                  <a:latin typeface="Fira Code Retina"/>
                  <a:ea typeface="Fira Code Retina"/>
                  <a:cs typeface="Fira Code Retina"/>
                  <a:hlinkClick r:id="rId2">
                    <a:extLst>
                      <a:ext uri="{A12FA001-AC4F-418D-AE19-62706E023703}">
                        <ahyp:hlinkClr xmlns:ahyp="http://schemas.microsoft.com/office/drawing/2018/hyperlinkcolor" val="tx"/>
                      </a:ext>
                    </a:extLst>
                  </a:hlinkClick>
                </a:rPr>
                <a:t>://weather.visualcrossing.com</a:t>
              </a:r>
              <a:r>
                <a:rPr lang="en-US" sz="1100">
                  <a:solidFill>
                    <a:srgbClr val="A31515"/>
                  </a:solidFill>
                  <a:latin typeface="Fira Code Retina"/>
                  <a:ea typeface="Fira Code Retina"/>
                  <a:cs typeface="Fira Code Retina"/>
                </a:rPr>
                <a:t>/</a:t>
              </a:r>
              <a:endParaRPr lang="en-US">
                <a:cs typeface="Calibri"/>
              </a:endParaRPr>
            </a:p>
            <a:p>
              <a:pPr algn="l"/>
              <a:endParaRPr lang="en-US">
                <a:cs typeface="Calibri"/>
              </a:endParaRPr>
            </a:p>
          </p:txBody>
        </p:sp>
        <p:sp>
          <p:nvSpPr>
            <p:cNvPr id="5" name="TextBox 4">
              <a:extLst>
                <a:ext uri="{FF2B5EF4-FFF2-40B4-BE49-F238E27FC236}">
                  <a16:creationId xmlns:a16="http://schemas.microsoft.com/office/drawing/2014/main" id="{B278BE70-28EC-D783-C508-93125D0D9511}"/>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Weather API</a:t>
              </a:r>
              <a:endParaRPr lang="en-US">
                <a:solidFill>
                  <a:schemeClr val="accent1">
                    <a:lumMod val="50000"/>
                  </a:schemeClr>
                </a:solidFill>
                <a:cs typeface="Calibri"/>
              </a:endParaRPr>
            </a:p>
          </p:txBody>
        </p:sp>
      </p:grpSp>
      <p:sp>
        <p:nvSpPr>
          <p:cNvPr id="19" name="TextBox 1">
            <a:extLst>
              <a:ext uri="{FF2B5EF4-FFF2-40B4-BE49-F238E27FC236}">
                <a16:creationId xmlns:a16="http://schemas.microsoft.com/office/drawing/2014/main" id="{A83C5893-8585-C68C-9073-2EE195EE14BF}"/>
              </a:ext>
            </a:extLst>
          </p:cNvPr>
          <p:cNvSpPr txBox="1"/>
          <p:nvPr/>
        </p:nvSpPr>
        <p:spPr>
          <a:xfrm>
            <a:off x="300037" y="1285874"/>
            <a:ext cx="10587037"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a:solidFill>
                  <a:srgbClr val="1F3864"/>
                </a:solidFill>
                <a:latin typeface="Fira Code Retina"/>
                <a:ea typeface="Fira Code Retina"/>
                <a:cs typeface="Fira Code Retina"/>
              </a:rPr>
              <a:t>Weather Conditions Vs Net Sales Performance Observation between Feb 2020- March 2020 in USA For New York And Los Angeles</a:t>
            </a:r>
          </a:p>
        </p:txBody>
      </p:sp>
      <p:pic>
        <p:nvPicPr>
          <p:cNvPr id="2" name="Picture 1" descr="A graph with a red line&#10;&#10;Description automatically generated">
            <a:extLst>
              <a:ext uri="{FF2B5EF4-FFF2-40B4-BE49-F238E27FC236}">
                <a16:creationId xmlns:a16="http://schemas.microsoft.com/office/drawing/2014/main" id="{9937391D-FB9E-79E4-D9D5-511FFF614DAA}"/>
              </a:ext>
            </a:extLst>
          </p:cNvPr>
          <p:cNvPicPr>
            <a:picLocks noChangeAspect="1"/>
          </p:cNvPicPr>
          <p:nvPr/>
        </p:nvPicPr>
        <p:blipFill>
          <a:blip r:embed="rId3"/>
          <a:stretch>
            <a:fillRect/>
          </a:stretch>
        </p:blipFill>
        <p:spPr>
          <a:xfrm>
            <a:off x="4719638" y="2486025"/>
            <a:ext cx="3705225" cy="2314575"/>
          </a:xfrm>
          <a:prstGeom prst="rect">
            <a:avLst/>
          </a:prstGeom>
        </p:spPr>
      </p:pic>
      <p:pic>
        <p:nvPicPr>
          <p:cNvPr id="3" name="Picture 2" descr="A graph of different colored squares&#10;&#10;Description automatically generated">
            <a:extLst>
              <a:ext uri="{FF2B5EF4-FFF2-40B4-BE49-F238E27FC236}">
                <a16:creationId xmlns:a16="http://schemas.microsoft.com/office/drawing/2014/main" id="{4136844D-738E-4A56-0B0C-2FE9CB440FDF}"/>
              </a:ext>
            </a:extLst>
          </p:cNvPr>
          <p:cNvPicPr>
            <a:picLocks noChangeAspect="1"/>
          </p:cNvPicPr>
          <p:nvPr/>
        </p:nvPicPr>
        <p:blipFill>
          <a:blip r:embed="rId4"/>
          <a:stretch>
            <a:fillRect/>
          </a:stretch>
        </p:blipFill>
        <p:spPr>
          <a:xfrm>
            <a:off x="347663" y="1614488"/>
            <a:ext cx="3829050" cy="2409825"/>
          </a:xfrm>
          <a:prstGeom prst="rect">
            <a:avLst/>
          </a:prstGeom>
        </p:spPr>
      </p:pic>
      <p:pic>
        <p:nvPicPr>
          <p:cNvPr id="9" name="Picture 8" descr="A graph showing the weather conditions&#10;&#10;Description automatically generated">
            <a:extLst>
              <a:ext uri="{FF2B5EF4-FFF2-40B4-BE49-F238E27FC236}">
                <a16:creationId xmlns:a16="http://schemas.microsoft.com/office/drawing/2014/main" id="{047AAD03-5077-D1A8-FFF9-AA235E737F4A}"/>
              </a:ext>
            </a:extLst>
          </p:cNvPr>
          <p:cNvPicPr>
            <a:picLocks noChangeAspect="1"/>
          </p:cNvPicPr>
          <p:nvPr/>
        </p:nvPicPr>
        <p:blipFill>
          <a:blip r:embed="rId5"/>
          <a:stretch>
            <a:fillRect/>
          </a:stretch>
        </p:blipFill>
        <p:spPr>
          <a:xfrm>
            <a:off x="352425" y="3990975"/>
            <a:ext cx="3886200" cy="2409825"/>
          </a:xfrm>
          <a:prstGeom prst="rect">
            <a:avLst/>
          </a:prstGeom>
        </p:spPr>
      </p:pic>
      <p:grpSp>
        <p:nvGrpSpPr>
          <p:cNvPr id="21" name="Group 20">
            <a:extLst>
              <a:ext uri="{FF2B5EF4-FFF2-40B4-BE49-F238E27FC236}">
                <a16:creationId xmlns:a16="http://schemas.microsoft.com/office/drawing/2014/main" id="{7A8F9B86-59E3-1EE3-E584-9E806B93D14C}"/>
              </a:ext>
            </a:extLst>
          </p:cNvPr>
          <p:cNvGrpSpPr/>
          <p:nvPr/>
        </p:nvGrpSpPr>
        <p:grpSpPr>
          <a:xfrm>
            <a:off x="8667750" y="1916905"/>
            <a:ext cx="3276600" cy="1477090"/>
            <a:chOff x="1428750" y="4869656"/>
            <a:chExt cx="3276600" cy="1477090"/>
          </a:xfrm>
        </p:grpSpPr>
        <p:sp>
          <p:nvSpPr>
            <p:cNvPr id="15" name="TextBox 14">
              <a:extLst>
                <a:ext uri="{FF2B5EF4-FFF2-40B4-BE49-F238E27FC236}">
                  <a16:creationId xmlns:a16="http://schemas.microsoft.com/office/drawing/2014/main" id="{F4FB8CA7-17FC-2927-88A3-49CC9D7066B8}"/>
                </a:ext>
              </a:extLst>
            </p:cNvPr>
            <p:cNvSpPr txBox="1"/>
            <p:nvPr/>
          </p:nvSpPr>
          <p:spPr>
            <a:xfrm>
              <a:off x="1428750" y="5238750"/>
              <a:ext cx="32766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rgbClr val="0000FF"/>
                  </a:solidFill>
                  <a:latin typeface="Fira Code Retina"/>
                  <a:ea typeface="Fira Code Retina"/>
                  <a:cs typeface="Fira Code Retina"/>
                  <a:hlinkClick r:id="rId6"/>
                </a:rPr>
                <a:t>https://press.aboutamazon.com/2020/10/amazon-prime-day-2020-marked-the-two-biggest-days-ever-for-small-medium-businesses-in-amazons-stores-worldwide</a:t>
              </a:r>
              <a:endParaRPr lang="en-US"/>
            </a:p>
            <a:p>
              <a:endParaRPr lang="en-US" sz="1100">
                <a:solidFill>
                  <a:srgbClr val="A31515"/>
                </a:solidFill>
                <a:latin typeface="Fira Code Retina"/>
                <a:ea typeface="Fira Code Retina"/>
                <a:cs typeface="Fira Code Retina"/>
              </a:endParaRPr>
            </a:p>
          </p:txBody>
        </p:sp>
        <p:sp>
          <p:nvSpPr>
            <p:cNvPr id="20" name="TextBox 19">
              <a:extLst>
                <a:ext uri="{FF2B5EF4-FFF2-40B4-BE49-F238E27FC236}">
                  <a16:creationId xmlns:a16="http://schemas.microsoft.com/office/drawing/2014/main" id="{64DBD36A-F3E0-0C2D-46F1-905DD54E27C9}"/>
                </a:ext>
              </a:extLst>
            </p:cNvPr>
            <p:cNvSpPr txBox="1"/>
            <p:nvPr/>
          </p:nvSpPr>
          <p:spPr>
            <a:xfrm>
              <a:off x="1428750" y="4869656"/>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accent1">
                      <a:lumMod val="50000"/>
                    </a:schemeClr>
                  </a:solidFill>
                  <a:latin typeface="Fira Code Retina"/>
                  <a:ea typeface="Fira Code Retina"/>
                  <a:cs typeface="Fira Code Retina"/>
                </a:rPr>
                <a:t>Amazon News</a:t>
              </a:r>
            </a:p>
          </p:txBody>
        </p:sp>
      </p:grpSp>
    </p:spTree>
    <p:extLst>
      <p:ext uri="{BB962C8B-B14F-4D97-AF65-F5344CB8AC3E}">
        <p14:creationId xmlns:p14="http://schemas.microsoft.com/office/powerpoint/2010/main" val="113039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66239-E218-867F-42F6-489DF6AFDB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EAC4A1-7312-9E39-2B16-2E270C801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8326E9-B11F-D43A-4CB9-78E3E85C2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794A5-BDBB-9D2E-3434-9B857807F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8C98607D-2D12-850E-1694-34B0AEA469B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Additional Features</a:t>
            </a:r>
            <a:endParaRPr lang="en-US"/>
          </a:p>
        </p:txBody>
      </p:sp>
      <p:cxnSp>
        <p:nvCxnSpPr>
          <p:cNvPr id="11" name="Straight Arrow Connector 10">
            <a:extLst>
              <a:ext uri="{FF2B5EF4-FFF2-40B4-BE49-F238E27FC236}">
                <a16:creationId xmlns:a16="http://schemas.microsoft.com/office/drawing/2014/main" id="{6B2C50F7-457E-E0B0-35AF-EF5C85B3B6A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5CAB7041-9276-CAFA-5206-DDA12D920013}"/>
              </a:ext>
            </a:extLst>
          </p:cNvPr>
          <p:cNvSpPr>
            <a:spLocks noGrp="1"/>
          </p:cNvSpPr>
          <p:nvPr>
            <p:ph type="sldNum" sz="quarter" idx="12"/>
          </p:nvPr>
        </p:nvSpPr>
        <p:spPr/>
        <p:txBody>
          <a:bodyPr/>
          <a:lstStyle/>
          <a:p>
            <a:r>
              <a:rPr lang="en-US">
                <a:solidFill>
                  <a:schemeClr val="bg1"/>
                </a:solidFill>
                <a:cs typeface="Calibri"/>
              </a:rPr>
              <a:t>18</a:t>
            </a:r>
          </a:p>
        </p:txBody>
      </p:sp>
      <p:pic>
        <p:nvPicPr>
          <p:cNvPr id="2" name="Picture 1" descr="A line graph with numbers and text&#10;&#10;Description automatically generated">
            <a:extLst>
              <a:ext uri="{FF2B5EF4-FFF2-40B4-BE49-F238E27FC236}">
                <a16:creationId xmlns:a16="http://schemas.microsoft.com/office/drawing/2014/main" id="{4374925E-49E5-757C-523E-665A1AE92EF5}"/>
              </a:ext>
            </a:extLst>
          </p:cNvPr>
          <p:cNvPicPr>
            <a:picLocks noChangeAspect="1"/>
          </p:cNvPicPr>
          <p:nvPr/>
        </p:nvPicPr>
        <p:blipFill>
          <a:blip r:embed="rId2"/>
          <a:stretch>
            <a:fillRect/>
          </a:stretch>
        </p:blipFill>
        <p:spPr>
          <a:xfrm>
            <a:off x="1928430" y="1996490"/>
            <a:ext cx="7901651" cy="4353043"/>
          </a:xfrm>
          <a:prstGeom prst="rect">
            <a:avLst/>
          </a:prstGeom>
        </p:spPr>
      </p:pic>
      <p:sp>
        <p:nvSpPr>
          <p:cNvPr id="4" name="TextBox 3">
            <a:extLst>
              <a:ext uri="{FF2B5EF4-FFF2-40B4-BE49-F238E27FC236}">
                <a16:creationId xmlns:a16="http://schemas.microsoft.com/office/drawing/2014/main" id="{DAE26B59-2B8F-DFE8-06A5-A304B6E3637C}"/>
              </a:ext>
            </a:extLst>
          </p:cNvPr>
          <p:cNvSpPr txBox="1"/>
          <p:nvPr/>
        </p:nvSpPr>
        <p:spPr>
          <a:xfrm>
            <a:off x="2330027" y="130365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Time Series : Forecasting Net Sales Amount</a:t>
            </a:r>
            <a:endParaRPr lang="en-US">
              <a:solidFill>
                <a:schemeClr val="accent1">
                  <a:lumMod val="50000"/>
                </a:schemeClr>
              </a:solidFill>
            </a:endParaRPr>
          </a:p>
        </p:txBody>
      </p:sp>
    </p:spTree>
    <p:extLst>
      <p:ext uri="{BB962C8B-B14F-4D97-AF65-F5344CB8AC3E}">
        <p14:creationId xmlns:p14="http://schemas.microsoft.com/office/powerpoint/2010/main" val="254653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2555D-9C68-CFC2-C383-56EC2ED515E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B33486-EE71-4481-F524-43E549EC59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5F2E77-1653-3FA4-B241-D9C480B96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64AA3B-7814-DC61-C10B-137A06EA2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65F7487D-05E7-39D3-A9D0-2C9C4594404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Challanges</a:t>
            </a:r>
          </a:p>
        </p:txBody>
      </p:sp>
      <p:cxnSp>
        <p:nvCxnSpPr>
          <p:cNvPr id="11" name="Straight Arrow Connector 10">
            <a:extLst>
              <a:ext uri="{FF2B5EF4-FFF2-40B4-BE49-F238E27FC236}">
                <a16:creationId xmlns:a16="http://schemas.microsoft.com/office/drawing/2014/main" id="{E0AACB9E-E0FB-2EFA-B7A8-0FA82856AEBF}"/>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B6C20E2-F65F-CE41-5F46-1694B9F476C8}"/>
              </a:ext>
            </a:extLst>
          </p:cNvPr>
          <p:cNvSpPr>
            <a:spLocks noGrp="1"/>
          </p:cNvSpPr>
          <p:nvPr>
            <p:ph type="sldNum" sz="quarter" idx="12"/>
          </p:nvPr>
        </p:nvSpPr>
        <p:spPr/>
        <p:txBody>
          <a:bodyPr/>
          <a:lstStyle/>
          <a:p>
            <a:r>
              <a:rPr lang="en-US">
                <a:solidFill>
                  <a:schemeClr val="bg1"/>
                </a:solidFill>
                <a:cs typeface="Calibri"/>
              </a:rPr>
              <a:t>19</a:t>
            </a:r>
          </a:p>
        </p:txBody>
      </p:sp>
      <p:sp>
        <p:nvSpPr>
          <p:cNvPr id="3" name="TextBox 2">
            <a:extLst>
              <a:ext uri="{FF2B5EF4-FFF2-40B4-BE49-F238E27FC236}">
                <a16:creationId xmlns:a16="http://schemas.microsoft.com/office/drawing/2014/main" id="{4AA7F27E-9EFD-1C96-9442-C5B48C8B9E36}"/>
              </a:ext>
            </a:extLst>
          </p:cNvPr>
          <p:cNvSpPr txBox="1"/>
          <p:nvPr/>
        </p:nvSpPr>
        <p:spPr>
          <a:xfrm>
            <a:off x="156086" y="1449333"/>
            <a:ext cx="11687851"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a:buChar char="•"/>
            </a:pPr>
            <a:r>
              <a:rPr lang="en-US" sz="2000">
                <a:ea typeface="+mn-lt"/>
                <a:cs typeface="+mn-lt"/>
              </a:rPr>
              <a:t>My </a:t>
            </a:r>
            <a:r>
              <a:rPr lang="en-US" sz="2000" err="1">
                <a:ea typeface="+mn-lt"/>
                <a:cs typeface="+mn-lt"/>
              </a:rPr>
              <a:t>Sql</a:t>
            </a:r>
            <a:r>
              <a:rPr lang="en-US" sz="2000">
                <a:ea typeface="+mn-lt"/>
                <a:cs typeface="+mn-lt"/>
              </a:rPr>
              <a:t> to Postgres Data Migration</a:t>
            </a:r>
            <a:endParaRPr lang="en-US" sz="2000">
              <a:cs typeface="Calibri"/>
            </a:endParaRPr>
          </a:p>
          <a:p>
            <a:pPr marL="342900" indent="-342900" algn="just">
              <a:buFont typeface="Arial"/>
              <a:buChar char="•"/>
            </a:pPr>
            <a:endParaRPr lang="en-US" sz="2000">
              <a:cs typeface="Calibri"/>
            </a:endParaRPr>
          </a:p>
          <a:p>
            <a:pPr marL="342900" indent="-342900" algn="just">
              <a:buFont typeface="Arial"/>
              <a:buChar char="•"/>
            </a:pPr>
            <a:r>
              <a:rPr lang="en-US" sz="2000">
                <a:ea typeface="+mn-lt"/>
                <a:cs typeface="+mn-lt"/>
              </a:rPr>
              <a:t>Seasonal Trends using Weather API</a:t>
            </a:r>
            <a:endParaRPr lang="en-US" sz="2000">
              <a:cs typeface="Calibri"/>
            </a:endParaRPr>
          </a:p>
          <a:p>
            <a:pPr marL="342900" indent="-342900" algn="just">
              <a:buFont typeface="Arial"/>
              <a:buChar char="•"/>
            </a:pPr>
            <a:endParaRPr lang="en-US" sz="2000">
              <a:cs typeface="Calibri"/>
            </a:endParaRPr>
          </a:p>
          <a:p>
            <a:pPr marL="342900" indent="-342900" algn="just">
              <a:buFont typeface="Arial"/>
              <a:buChar char="•"/>
            </a:pPr>
            <a:r>
              <a:rPr lang="en-US" sz="2000">
                <a:cs typeface="Calibri"/>
              </a:rPr>
              <a:t>Domain Knowledge regarding sales </a:t>
            </a:r>
          </a:p>
          <a:p>
            <a:pPr marL="342900" indent="-342900" algn="just">
              <a:buFont typeface="Arial"/>
              <a:buChar char="•"/>
            </a:pPr>
            <a:endParaRPr lang="en-US" sz="2000">
              <a:latin typeface="Calibri"/>
              <a:ea typeface="Fira Code Retina"/>
              <a:cs typeface="Calibri"/>
            </a:endParaRPr>
          </a:p>
          <a:p>
            <a:pPr algn="just"/>
            <a:endParaRPr lang="en-US" sz="2000">
              <a:cs typeface="Calibri"/>
            </a:endParaRPr>
          </a:p>
        </p:txBody>
      </p:sp>
    </p:spTree>
    <p:extLst>
      <p:ext uri="{BB962C8B-B14F-4D97-AF65-F5344CB8AC3E}">
        <p14:creationId xmlns:p14="http://schemas.microsoft.com/office/powerpoint/2010/main" val="5582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A5836D-E569-26D2-CFA4-AA5588F55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50B980-0AF8-317A-D61F-D6FAB7819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2BB3F5-62DE-9992-3808-530B9D963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6EA054-BF9B-2F45-AFAF-B2EAE4D3E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A301F4B3-3C5F-FCE0-90BB-70BDAC754D8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Abstract</a:t>
            </a:r>
          </a:p>
        </p:txBody>
      </p:sp>
      <p:cxnSp>
        <p:nvCxnSpPr>
          <p:cNvPr id="11" name="Straight Arrow Connector 10">
            <a:extLst>
              <a:ext uri="{FF2B5EF4-FFF2-40B4-BE49-F238E27FC236}">
                <a16:creationId xmlns:a16="http://schemas.microsoft.com/office/drawing/2014/main" id="{B04BDF85-67DC-AD22-DAE7-3A0A7C95FFF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91C943C-0ECC-19E6-E4DA-31C7F4A93EE0}"/>
              </a:ext>
            </a:extLst>
          </p:cNvPr>
          <p:cNvSpPr>
            <a:spLocks noGrp="1"/>
          </p:cNvSpPr>
          <p:nvPr>
            <p:ph type="sldNum" sz="quarter" idx="12"/>
          </p:nvPr>
        </p:nvSpPr>
        <p:spPr/>
        <p:txBody>
          <a:bodyPr/>
          <a:lstStyle/>
          <a:p>
            <a:r>
              <a:rPr lang="en-US">
                <a:solidFill>
                  <a:schemeClr val="bg1"/>
                </a:solidFill>
              </a:rPr>
              <a:t>2</a:t>
            </a:r>
          </a:p>
        </p:txBody>
      </p:sp>
      <p:sp>
        <p:nvSpPr>
          <p:cNvPr id="16" name="TextBox 15">
            <a:extLst>
              <a:ext uri="{FF2B5EF4-FFF2-40B4-BE49-F238E27FC236}">
                <a16:creationId xmlns:a16="http://schemas.microsoft.com/office/drawing/2014/main" id="{BA158097-D090-4D35-AE39-6F0E4A06A05D}"/>
              </a:ext>
            </a:extLst>
          </p:cNvPr>
          <p:cNvSpPr txBox="1"/>
          <p:nvPr/>
        </p:nvSpPr>
        <p:spPr>
          <a:xfrm>
            <a:off x="546286" y="1711699"/>
            <a:ext cx="1113584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err="1">
                <a:ea typeface="+mn-lt"/>
                <a:cs typeface="+mn-lt"/>
              </a:rPr>
              <a:t>AtliQ</a:t>
            </a:r>
            <a:r>
              <a:rPr lang="en-US" sz="2200">
                <a:ea typeface="+mn-lt"/>
                <a:cs typeface="+mn-lt"/>
              </a:rPr>
              <a:t> Hardware Technologies, established in 2017, is an IT services company operating in the United States and India. </a:t>
            </a:r>
            <a:endParaRPr lang="en-US" sz="2200">
              <a:cs typeface="Calibri"/>
            </a:endParaRPr>
          </a:p>
          <a:p>
            <a:endParaRPr lang="en-US" sz="2200">
              <a:ea typeface="+mn-lt"/>
              <a:cs typeface="+mn-lt"/>
            </a:endParaRPr>
          </a:p>
          <a:p>
            <a:r>
              <a:rPr lang="en-US" sz="2200">
                <a:ea typeface="+mn-lt"/>
                <a:cs typeface="+mn-lt"/>
              </a:rPr>
              <a:t>Over the past 6 years, </a:t>
            </a:r>
            <a:r>
              <a:rPr lang="en-US" sz="2200" err="1">
                <a:ea typeface="+mn-lt"/>
                <a:cs typeface="+mn-lt"/>
              </a:rPr>
              <a:t>AtliQ</a:t>
            </a:r>
            <a:r>
              <a:rPr lang="en-US" sz="2200">
                <a:ea typeface="+mn-lt"/>
                <a:cs typeface="+mn-lt"/>
              </a:rPr>
              <a:t> has provided customized solutions to businesses worldwide, enhancing efficiency, reducing costs, and fostering growth. As a multinational firm, they prioritize data-driven decision-making and aim to embed analytical tools in their work culture. </a:t>
            </a:r>
            <a:endParaRPr lang="en-US" sz="2200">
              <a:cs typeface="Calibri"/>
            </a:endParaRPr>
          </a:p>
          <a:p>
            <a:endParaRPr lang="en-US" sz="2200">
              <a:cs typeface="Calibri"/>
            </a:endParaRPr>
          </a:p>
          <a:p>
            <a:r>
              <a:rPr lang="en-US" sz="2200">
                <a:ea typeface="+mn-lt"/>
                <a:cs typeface="+mn-lt"/>
              </a:rPr>
              <a:t>To enhance their market strategies, </a:t>
            </a:r>
            <a:r>
              <a:rPr lang="en-US" sz="2200" err="1">
                <a:ea typeface="+mn-lt"/>
                <a:cs typeface="+mn-lt"/>
              </a:rPr>
              <a:t>AtliQ</a:t>
            </a:r>
            <a:r>
              <a:rPr lang="en-US" sz="2200">
                <a:ea typeface="+mn-lt"/>
                <a:cs typeface="+mn-lt"/>
              </a:rPr>
              <a:t> is undertaking a project to leverage data insights for smarter decision-making in the competitive tech industry. By exploring the potential impact of weather conditions on sales through data analysis, they seek to uncover correlations between weather patterns and sales performance. The ultimate goal is to empower </a:t>
            </a:r>
            <a:r>
              <a:rPr lang="en-US" sz="2200" err="1">
                <a:ea typeface="+mn-lt"/>
                <a:cs typeface="+mn-lt"/>
              </a:rPr>
              <a:t>AtliQ</a:t>
            </a:r>
            <a:r>
              <a:rPr lang="en-US" sz="2200">
                <a:ea typeface="+mn-lt"/>
                <a:cs typeface="+mn-lt"/>
              </a:rPr>
              <a:t> to make informed decisions, adapt to market changes, and foster innovation for sustained success. </a:t>
            </a:r>
            <a:endParaRPr lang="en-US" sz="2200">
              <a:cs typeface="Calibri"/>
            </a:endParaRPr>
          </a:p>
        </p:txBody>
      </p:sp>
    </p:spTree>
    <p:extLst>
      <p:ext uri="{BB962C8B-B14F-4D97-AF65-F5344CB8AC3E}">
        <p14:creationId xmlns:p14="http://schemas.microsoft.com/office/powerpoint/2010/main" val="269149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C87344-BF7F-FBDE-7736-2C6112A2C4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ED5100-35A2-D094-4BC6-94A6D6E6D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C3CFF3-8CF4-D314-ED0A-1447CE78D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374D-1702-FE25-1394-7233A6377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6161D42-65B5-26D7-34C9-91A33598B02B}"/>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Conclusion</a:t>
            </a:r>
            <a:endParaRPr lang="en-US"/>
          </a:p>
        </p:txBody>
      </p:sp>
      <p:cxnSp>
        <p:nvCxnSpPr>
          <p:cNvPr id="11" name="Straight Arrow Connector 10">
            <a:extLst>
              <a:ext uri="{FF2B5EF4-FFF2-40B4-BE49-F238E27FC236}">
                <a16:creationId xmlns:a16="http://schemas.microsoft.com/office/drawing/2014/main" id="{7F6B01D3-B239-A897-336C-2CE56946361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B2D7DB0-3B6B-1BEB-6303-FAEAE8232301}"/>
              </a:ext>
            </a:extLst>
          </p:cNvPr>
          <p:cNvSpPr>
            <a:spLocks noGrp="1"/>
          </p:cNvSpPr>
          <p:nvPr>
            <p:ph type="sldNum" sz="quarter" idx="12"/>
          </p:nvPr>
        </p:nvSpPr>
        <p:spPr/>
        <p:txBody>
          <a:bodyPr/>
          <a:lstStyle/>
          <a:p>
            <a:r>
              <a:rPr lang="en-US">
                <a:solidFill>
                  <a:schemeClr val="bg1"/>
                </a:solidFill>
                <a:cs typeface="Calibri"/>
              </a:rPr>
              <a:t>20</a:t>
            </a:r>
          </a:p>
        </p:txBody>
      </p:sp>
      <p:sp>
        <p:nvSpPr>
          <p:cNvPr id="3" name="TextBox 2">
            <a:extLst>
              <a:ext uri="{FF2B5EF4-FFF2-40B4-BE49-F238E27FC236}">
                <a16:creationId xmlns:a16="http://schemas.microsoft.com/office/drawing/2014/main" id="{6E9DC346-8D60-3D12-FAD3-E55A8F518A4F}"/>
              </a:ext>
            </a:extLst>
          </p:cNvPr>
          <p:cNvSpPr txBox="1"/>
          <p:nvPr/>
        </p:nvSpPr>
        <p:spPr>
          <a:xfrm>
            <a:off x="156086" y="1449333"/>
            <a:ext cx="11687851" cy="409342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a:ea typeface="+mn-lt"/>
                <a:cs typeface="+mn-lt"/>
              </a:rPr>
              <a:t>Financial analysis (2018-2022) highlights consistent sales growth, improved profitability, and regional variations. Key products, customers, and divisions impact sales and profits, with Brick &amp; Mortar and Retailer channels dominating.</a:t>
            </a:r>
            <a:endParaRPr lang="en-US" sz="2000">
              <a:cs typeface="Calibri"/>
            </a:endParaRPr>
          </a:p>
          <a:p>
            <a:pPr algn="just"/>
            <a:endParaRPr lang="en-US" sz="2000">
              <a:cs typeface="Calibri"/>
            </a:endParaRPr>
          </a:p>
          <a:p>
            <a:pPr algn="just"/>
            <a:r>
              <a:rPr lang="en-US" sz="2000">
                <a:ea typeface="+mn-lt"/>
                <a:cs typeface="+mn-lt"/>
              </a:rPr>
              <a:t>Budget sales analysis emphasizes leadership markets (USA, India) and influential customers (Amazon, </a:t>
            </a:r>
            <a:r>
              <a:rPr lang="en-US" sz="2000" err="1">
                <a:ea typeface="+mn-lt"/>
                <a:cs typeface="+mn-lt"/>
              </a:rPr>
              <a:t>AltiQ</a:t>
            </a:r>
            <a:r>
              <a:rPr lang="en-US" sz="2000">
                <a:ea typeface="+mn-lt"/>
                <a:cs typeface="+mn-lt"/>
              </a:rPr>
              <a:t> Exclusive). We prioritized top-performing product categories for strategic budget allocation.</a:t>
            </a:r>
            <a:endParaRPr lang="en-US" sz="2000">
              <a:cs typeface="Calibri"/>
            </a:endParaRPr>
          </a:p>
          <a:p>
            <a:pPr algn="just"/>
            <a:endParaRPr lang="en-US" sz="2000">
              <a:cs typeface="Calibri"/>
            </a:endParaRPr>
          </a:p>
          <a:p>
            <a:pPr algn="just"/>
            <a:r>
              <a:rPr lang="en-US" sz="2000">
                <a:ea typeface="+mn-lt"/>
                <a:cs typeface="+mn-lt"/>
              </a:rPr>
              <a:t>For seasonal trends, we could not derive the outcomes based on the weather API results and the dataset. But we tried to provide high level insights based on our research.</a:t>
            </a:r>
            <a:endParaRPr lang="en-US"/>
          </a:p>
          <a:p>
            <a:pPr algn="just"/>
            <a:endParaRPr lang="en-US" sz="2000">
              <a:cs typeface="Calibri"/>
            </a:endParaRPr>
          </a:p>
          <a:p>
            <a:pPr algn="just"/>
            <a:r>
              <a:rPr lang="en-US" sz="2000">
                <a:latin typeface="Calibri"/>
                <a:ea typeface="Fira Code Retina"/>
                <a:cs typeface="Fira Code Retina"/>
              </a:rPr>
              <a:t>In summary, the analysis provides a concise understanding of sales dynamics, weather impacts, and external influences, offering actionable insights for businesses to enhance decision-making and strategic planning.</a:t>
            </a:r>
            <a:endParaRPr lang="en-US" sz="2000">
              <a:latin typeface="Calibri"/>
              <a:cs typeface="Calibri"/>
            </a:endParaRPr>
          </a:p>
          <a:p>
            <a:pPr algn="just"/>
            <a:endParaRPr lang="en-US" sz="2000">
              <a:cs typeface="Calibri"/>
            </a:endParaRPr>
          </a:p>
        </p:txBody>
      </p:sp>
    </p:spTree>
    <p:extLst>
      <p:ext uri="{BB962C8B-B14F-4D97-AF65-F5344CB8AC3E}">
        <p14:creationId xmlns:p14="http://schemas.microsoft.com/office/powerpoint/2010/main" val="80703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1C563-462A-D6C1-30CF-AD1BECFF6E3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467AE5-9B36-E0E0-3EF0-826CC3EF7B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BE43FC-0E70-424D-9034-F4606F84F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07CFFD-3EE9-EF57-5739-D1E7B1ADD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7CDE5E9D-E7D0-FE03-1FDA-400ACBB7ED2F}"/>
              </a:ext>
            </a:extLst>
          </p:cNvPr>
          <p:cNvSpPr txBox="1"/>
          <p:nvPr/>
        </p:nvSpPr>
        <p:spPr>
          <a:xfrm>
            <a:off x="3297629" y="2915391"/>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843C0C"/>
                </a:solidFill>
                <a:latin typeface="Calibri Light"/>
                <a:cs typeface="Calibri"/>
              </a:rPr>
              <a:t>Q &amp; A</a:t>
            </a:r>
            <a:endParaRPr lang="en-US">
              <a:ea typeface="Calibri" panose="020F0502020204030204"/>
              <a:cs typeface="Calibri" panose="020F0502020204030204"/>
            </a:endParaRPr>
          </a:p>
        </p:txBody>
      </p:sp>
      <p:cxnSp>
        <p:nvCxnSpPr>
          <p:cNvPr id="11" name="Straight Arrow Connector 10">
            <a:extLst>
              <a:ext uri="{FF2B5EF4-FFF2-40B4-BE49-F238E27FC236}">
                <a16:creationId xmlns:a16="http://schemas.microsoft.com/office/drawing/2014/main" id="{438851BA-CD8E-DD01-DCC4-BEC21B72BFD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214036C-0755-91D7-F6B8-19A53A339C12}"/>
              </a:ext>
            </a:extLst>
          </p:cNvPr>
          <p:cNvSpPr>
            <a:spLocks noGrp="1"/>
          </p:cNvSpPr>
          <p:nvPr>
            <p:ph type="sldNum" sz="quarter" idx="12"/>
          </p:nvPr>
        </p:nvSpPr>
        <p:spPr/>
        <p:txBody>
          <a:bodyPr/>
          <a:lstStyle/>
          <a:p>
            <a:r>
              <a:rPr lang="en-US">
                <a:solidFill>
                  <a:schemeClr val="bg1"/>
                </a:solidFill>
                <a:cs typeface="Calibri"/>
              </a:rPr>
              <a:t>21</a:t>
            </a:r>
          </a:p>
        </p:txBody>
      </p:sp>
    </p:spTree>
    <p:extLst>
      <p:ext uri="{BB962C8B-B14F-4D97-AF65-F5344CB8AC3E}">
        <p14:creationId xmlns:p14="http://schemas.microsoft.com/office/powerpoint/2010/main" val="20506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662FF-DFA4-5A87-F824-619CD5151F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6BFB09-045F-6F70-97FF-AF518D22D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FBD409-2C3A-21E8-297A-B5F246A9A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3496B3-59CD-AA88-11F5-30066CDB5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E6DDD8E8-EA52-DB7D-A13A-1F3A0FA54FDF}"/>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References</a:t>
            </a:r>
            <a:endParaRPr lang="en-US"/>
          </a:p>
        </p:txBody>
      </p:sp>
      <p:cxnSp>
        <p:nvCxnSpPr>
          <p:cNvPr id="11" name="Straight Arrow Connector 10">
            <a:extLst>
              <a:ext uri="{FF2B5EF4-FFF2-40B4-BE49-F238E27FC236}">
                <a16:creationId xmlns:a16="http://schemas.microsoft.com/office/drawing/2014/main" id="{F3FBE75F-7DBC-A191-3EE0-08199F23F19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16EA446A-492F-2705-4C90-62867CCCA6DA}"/>
              </a:ext>
            </a:extLst>
          </p:cNvPr>
          <p:cNvSpPr>
            <a:spLocks noGrp="1"/>
          </p:cNvSpPr>
          <p:nvPr>
            <p:ph type="sldNum" sz="quarter" idx="12"/>
          </p:nvPr>
        </p:nvSpPr>
        <p:spPr/>
        <p:txBody>
          <a:bodyPr/>
          <a:lstStyle/>
          <a:p>
            <a:r>
              <a:rPr lang="en-US">
                <a:solidFill>
                  <a:schemeClr val="bg1"/>
                </a:solidFill>
                <a:cs typeface="Calibri"/>
              </a:rPr>
              <a:t>22</a:t>
            </a:r>
          </a:p>
        </p:txBody>
      </p:sp>
      <p:sp>
        <p:nvSpPr>
          <p:cNvPr id="2" name="TextBox 1">
            <a:extLst>
              <a:ext uri="{FF2B5EF4-FFF2-40B4-BE49-F238E27FC236}">
                <a16:creationId xmlns:a16="http://schemas.microsoft.com/office/drawing/2014/main" id="{451C2D57-B665-745C-A064-9F88DCE3CD25}"/>
              </a:ext>
            </a:extLst>
          </p:cNvPr>
          <p:cNvSpPr txBox="1"/>
          <p:nvPr/>
        </p:nvSpPr>
        <p:spPr>
          <a:xfrm>
            <a:off x="352425" y="1285875"/>
            <a:ext cx="8763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u="sng">
                <a:solidFill>
                  <a:srgbClr val="0563C1"/>
                </a:solidFill>
                <a:latin typeface="Arial"/>
                <a:cs typeface="Arial"/>
                <a:hlinkClick r:id="rId2"/>
              </a:rPr>
              <a:t>https://openweathermap.org/history</a:t>
            </a:r>
          </a:p>
          <a:p>
            <a:r>
              <a:rPr lang="en-US" sz="2000" u="sng">
                <a:solidFill>
                  <a:srgbClr val="0563C1"/>
                </a:solidFill>
                <a:latin typeface="Arial"/>
                <a:cs typeface="Arial"/>
                <a:hlinkClick r:id="rId3"/>
              </a:rPr>
              <a:t>https://docs.python.org/3/library/logging.html</a:t>
            </a:r>
          </a:p>
          <a:p>
            <a:r>
              <a:rPr lang="en-US" sz="2000" u="sng">
                <a:solidFill>
                  <a:srgbClr val="0563C1"/>
                </a:solidFill>
                <a:latin typeface="Arial"/>
                <a:cs typeface="Arial"/>
                <a:hlinkClick r:id="rId4"/>
              </a:rPr>
              <a:t>https://hevodata.com/learn/mysql-to-postgresql/</a:t>
            </a:r>
          </a:p>
          <a:p>
            <a:r>
              <a:rPr lang="en-US" sz="2000" u="sng">
                <a:solidFill>
                  <a:srgbClr val="0563C1"/>
                </a:solidFill>
                <a:latin typeface="Arial"/>
                <a:cs typeface="Arial"/>
                <a:hlinkClick r:id="rId5"/>
              </a:rPr>
              <a:t>https://builtin.com/data-science/pandas-pivot-tables</a:t>
            </a:r>
          </a:p>
          <a:p>
            <a:r>
              <a:rPr lang="en-US" sz="2000" u="sng">
                <a:solidFill>
                  <a:srgbClr val="0563C1"/>
                </a:solidFill>
                <a:latin typeface="Arial"/>
                <a:cs typeface="Arial"/>
                <a:hlinkClick r:id="rId6"/>
              </a:rPr>
              <a:t>https://towardsdatascience.com/feature-engineering-in-python-part-i-the-most-powerful-way-of-dealing-with-data-8e2447e7c69e</a:t>
            </a:r>
          </a:p>
        </p:txBody>
      </p:sp>
    </p:spTree>
    <p:extLst>
      <p:ext uri="{BB962C8B-B14F-4D97-AF65-F5344CB8AC3E}">
        <p14:creationId xmlns:p14="http://schemas.microsoft.com/office/powerpoint/2010/main" val="210694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A34ED8-82CA-5DAB-42E9-8EBCC505C6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A0B08-C8E0-6BA1-E606-185D0D1A7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52DC7C-D338-C5E9-7929-8B3F6E84C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647C4C8-382B-2FCD-C147-06501B21E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31D05C5-E755-84A5-ABC0-0CCAEA2621E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Source Code</a:t>
            </a:r>
            <a:endParaRPr lang="en-US"/>
          </a:p>
        </p:txBody>
      </p:sp>
      <p:cxnSp>
        <p:nvCxnSpPr>
          <p:cNvPr id="11" name="Straight Arrow Connector 10">
            <a:extLst>
              <a:ext uri="{FF2B5EF4-FFF2-40B4-BE49-F238E27FC236}">
                <a16:creationId xmlns:a16="http://schemas.microsoft.com/office/drawing/2014/main" id="{37D1CB0B-2785-9DF3-D5CA-293534E87D18}"/>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68F017EA-438F-1CC7-E80F-BF0F202A02E2}"/>
              </a:ext>
            </a:extLst>
          </p:cNvPr>
          <p:cNvSpPr>
            <a:spLocks noGrp="1"/>
          </p:cNvSpPr>
          <p:nvPr>
            <p:ph type="sldNum" sz="quarter" idx="12"/>
          </p:nvPr>
        </p:nvSpPr>
        <p:spPr/>
        <p:txBody>
          <a:bodyPr/>
          <a:lstStyle/>
          <a:p>
            <a:r>
              <a:rPr lang="en-US">
                <a:solidFill>
                  <a:schemeClr val="bg1"/>
                </a:solidFill>
                <a:cs typeface="Calibri"/>
              </a:rPr>
              <a:t>23</a:t>
            </a:r>
          </a:p>
        </p:txBody>
      </p:sp>
      <p:sp>
        <p:nvSpPr>
          <p:cNvPr id="3" name="TextBox 2">
            <a:extLst>
              <a:ext uri="{FF2B5EF4-FFF2-40B4-BE49-F238E27FC236}">
                <a16:creationId xmlns:a16="http://schemas.microsoft.com/office/drawing/2014/main" id="{D01ED16E-C182-F764-6F80-3342F3D7157F}"/>
              </a:ext>
            </a:extLst>
          </p:cNvPr>
          <p:cNvSpPr txBox="1"/>
          <p:nvPr/>
        </p:nvSpPr>
        <p:spPr>
          <a:xfrm>
            <a:off x="351232" y="1458626"/>
            <a:ext cx="866226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Git Hub Link</a:t>
            </a:r>
            <a:endParaRPr lang="en-US"/>
          </a:p>
        </p:txBody>
      </p:sp>
      <p:sp>
        <p:nvSpPr>
          <p:cNvPr id="4" name="TextBox 3">
            <a:extLst>
              <a:ext uri="{FF2B5EF4-FFF2-40B4-BE49-F238E27FC236}">
                <a16:creationId xmlns:a16="http://schemas.microsoft.com/office/drawing/2014/main" id="{025B8693-76D0-2066-FF63-1D4576A135CE}"/>
              </a:ext>
            </a:extLst>
          </p:cNvPr>
          <p:cNvSpPr txBox="1"/>
          <p:nvPr/>
        </p:nvSpPr>
        <p:spPr>
          <a:xfrm>
            <a:off x="351646" y="2427194"/>
            <a:ext cx="9814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2"/>
              </a:rPr>
              <a:t>https://github.com/Namrata-Patel/AIM-5001/tree/master/Final_Project</a:t>
            </a:r>
            <a:endParaRPr lang="en-US"/>
          </a:p>
        </p:txBody>
      </p:sp>
    </p:spTree>
    <p:extLst>
      <p:ext uri="{BB962C8B-B14F-4D97-AF65-F5344CB8AC3E}">
        <p14:creationId xmlns:p14="http://schemas.microsoft.com/office/powerpoint/2010/main" val="207112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6CDE7E-4AA3-DA79-FA7D-8435CEA33F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728BF9-0C4F-D419-3F55-1AA74129D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D6B0E-CF13-D513-2E3B-783B112DD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B4F1C6-C607-D28A-92CF-A6F1112D8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C8F93AF-3E57-56C5-F748-F74EA57DEE2D}"/>
              </a:ext>
            </a:extLst>
          </p:cNvPr>
          <p:cNvSpPr txBox="1"/>
          <p:nvPr/>
        </p:nvSpPr>
        <p:spPr>
          <a:xfrm>
            <a:off x="3297629" y="3073366"/>
            <a:ext cx="5592443"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a:solidFill>
                  <a:srgbClr val="843C0C"/>
                </a:solidFill>
                <a:latin typeface="Calibri Light"/>
                <a:cs typeface="Calibri"/>
              </a:rPr>
              <a:t>THANK YOU</a:t>
            </a:r>
            <a:endParaRPr lang="en-US"/>
          </a:p>
        </p:txBody>
      </p:sp>
      <p:cxnSp>
        <p:nvCxnSpPr>
          <p:cNvPr id="11" name="Straight Arrow Connector 10">
            <a:extLst>
              <a:ext uri="{FF2B5EF4-FFF2-40B4-BE49-F238E27FC236}">
                <a16:creationId xmlns:a16="http://schemas.microsoft.com/office/drawing/2014/main" id="{55D3690C-6950-246B-4DCC-DC4E27A7DB57}"/>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EECF94F-AE5E-5F9A-63F3-16FF8991D9AE}"/>
              </a:ext>
            </a:extLst>
          </p:cNvPr>
          <p:cNvSpPr>
            <a:spLocks noGrp="1"/>
          </p:cNvSpPr>
          <p:nvPr>
            <p:ph type="sldNum" sz="quarter" idx="12"/>
          </p:nvPr>
        </p:nvSpPr>
        <p:spPr/>
        <p:txBody>
          <a:bodyPr/>
          <a:lstStyle/>
          <a:p>
            <a:r>
              <a:rPr lang="en-US">
                <a:solidFill>
                  <a:schemeClr val="bg1"/>
                </a:solidFill>
                <a:cs typeface="Calibri"/>
              </a:rPr>
              <a:t>24</a:t>
            </a:r>
          </a:p>
        </p:txBody>
      </p:sp>
    </p:spTree>
    <p:extLst>
      <p:ext uri="{BB962C8B-B14F-4D97-AF65-F5344CB8AC3E}">
        <p14:creationId xmlns:p14="http://schemas.microsoft.com/office/powerpoint/2010/main" val="20582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303C5D-9854-E635-DBB8-54BCBB50DA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4C9A19-CB28-2DE5-4BE5-0A440EB7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C03FC8-2BAB-4128-35E0-F445260B6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46CA9D-C855-404E-3611-49B3EC79B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D2264A6B-1C4E-EAF2-859D-591A86F142A7}"/>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Project Architecture</a:t>
            </a:r>
            <a:endParaRPr lang="en-US" sz="4000">
              <a:cs typeface="Calibri"/>
            </a:endParaRPr>
          </a:p>
        </p:txBody>
      </p:sp>
      <p:cxnSp>
        <p:nvCxnSpPr>
          <p:cNvPr id="11" name="Straight Arrow Connector 10">
            <a:extLst>
              <a:ext uri="{FF2B5EF4-FFF2-40B4-BE49-F238E27FC236}">
                <a16:creationId xmlns:a16="http://schemas.microsoft.com/office/drawing/2014/main" id="{BED020DD-D109-5A7C-E074-FDF20F20A546}"/>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0006A3A5-99A2-3B73-43FB-AA1E4E580E00}"/>
              </a:ext>
            </a:extLst>
          </p:cNvPr>
          <p:cNvSpPr>
            <a:spLocks noGrp="1"/>
          </p:cNvSpPr>
          <p:nvPr>
            <p:ph type="sldNum" sz="quarter" idx="12"/>
          </p:nvPr>
        </p:nvSpPr>
        <p:spPr/>
        <p:txBody>
          <a:bodyPr/>
          <a:lstStyle/>
          <a:p>
            <a:r>
              <a:rPr lang="en-US">
                <a:solidFill>
                  <a:schemeClr val="bg1"/>
                </a:solidFill>
              </a:rPr>
              <a:t>3</a:t>
            </a:r>
          </a:p>
        </p:txBody>
      </p:sp>
      <p:pic>
        <p:nvPicPr>
          <p:cNvPr id="3" name="Picture 2" descr="A diagram of a data flow&#10;&#10;Description automatically generated">
            <a:extLst>
              <a:ext uri="{FF2B5EF4-FFF2-40B4-BE49-F238E27FC236}">
                <a16:creationId xmlns:a16="http://schemas.microsoft.com/office/drawing/2014/main" id="{58833D3A-37D8-10DD-657A-E1B55784AEE9}"/>
              </a:ext>
            </a:extLst>
          </p:cNvPr>
          <p:cNvPicPr>
            <a:picLocks noChangeAspect="1"/>
          </p:cNvPicPr>
          <p:nvPr/>
        </p:nvPicPr>
        <p:blipFill>
          <a:blip r:embed="rId2"/>
          <a:stretch>
            <a:fillRect/>
          </a:stretch>
        </p:blipFill>
        <p:spPr>
          <a:xfrm>
            <a:off x="1524251" y="1556837"/>
            <a:ext cx="8963025" cy="4486275"/>
          </a:xfrm>
          <a:prstGeom prst="rect">
            <a:avLst/>
          </a:prstGeom>
        </p:spPr>
      </p:pic>
    </p:spTree>
    <p:extLst>
      <p:ext uri="{BB962C8B-B14F-4D97-AF65-F5344CB8AC3E}">
        <p14:creationId xmlns:p14="http://schemas.microsoft.com/office/powerpoint/2010/main" val="500351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84BA5D-35B1-957A-AE9F-1ADA67E768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CCAB1D-6917-4C78-A8C0-B1E5F2B9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FA3CFB-12C1-0DC4-1B03-5F6DDE91D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20764E-DC2A-D36A-68D7-D8E3494A5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9E08F71D-642E-0119-1225-9356FB11019E}"/>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Project Objective</a:t>
            </a:r>
            <a:endParaRPr lang="en-US"/>
          </a:p>
        </p:txBody>
      </p:sp>
      <p:cxnSp>
        <p:nvCxnSpPr>
          <p:cNvPr id="11" name="Straight Arrow Connector 10">
            <a:extLst>
              <a:ext uri="{FF2B5EF4-FFF2-40B4-BE49-F238E27FC236}">
                <a16:creationId xmlns:a16="http://schemas.microsoft.com/office/drawing/2014/main" id="{660AADB2-C21B-F08B-6A46-468F4EAC0B7D}"/>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AB8E91EE-90CD-1B1D-52F5-E4B0F86FAE65}"/>
              </a:ext>
            </a:extLst>
          </p:cNvPr>
          <p:cNvSpPr>
            <a:spLocks noGrp="1"/>
          </p:cNvSpPr>
          <p:nvPr>
            <p:ph type="sldNum" sz="quarter" idx="12"/>
          </p:nvPr>
        </p:nvSpPr>
        <p:spPr/>
        <p:txBody>
          <a:bodyPr/>
          <a:lstStyle/>
          <a:p>
            <a:r>
              <a:rPr lang="en-US">
                <a:solidFill>
                  <a:schemeClr val="bg1"/>
                </a:solidFill>
                <a:cs typeface="Calibri"/>
              </a:rPr>
              <a:t>4</a:t>
            </a:r>
          </a:p>
        </p:txBody>
      </p:sp>
      <p:sp>
        <p:nvSpPr>
          <p:cNvPr id="16" name="TextBox 15">
            <a:extLst>
              <a:ext uri="{FF2B5EF4-FFF2-40B4-BE49-F238E27FC236}">
                <a16:creationId xmlns:a16="http://schemas.microsoft.com/office/drawing/2014/main" id="{3AB2394B-F372-AD43-6A2F-ABB8BE498D0F}"/>
              </a:ext>
            </a:extLst>
          </p:cNvPr>
          <p:cNvSpPr txBox="1"/>
          <p:nvPr/>
        </p:nvSpPr>
        <p:spPr>
          <a:xfrm>
            <a:off x="425970" y="1210384"/>
            <a:ext cx="11607082"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1. Financial Analysis </a:t>
            </a:r>
            <a:endParaRPr lang="en-US" sz="2400" dirty="0">
              <a:cs typeface="Calibri"/>
            </a:endParaRPr>
          </a:p>
          <a:p>
            <a:r>
              <a:rPr lang="en-US" sz="2400" dirty="0">
                <a:ea typeface="+mn-lt"/>
                <a:cs typeface="+mn-lt"/>
              </a:rPr>
              <a:t>- Objective: Optimize performance through in-depth analysis. </a:t>
            </a:r>
            <a:endParaRPr lang="en-US" sz="2400" dirty="0">
              <a:cs typeface="Calibri"/>
            </a:endParaRPr>
          </a:p>
          <a:p>
            <a:r>
              <a:rPr lang="en-US" sz="2400" dirty="0">
                <a:ea typeface="+mn-lt"/>
                <a:cs typeface="+mn-lt"/>
              </a:rPr>
              <a:t>- Approach: Explore profit and loss across markets, customers, products, regions. </a:t>
            </a:r>
            <a:endParaRPr lang="en-US" sz="2400" dirty="0">
              <a:cs typeface="Calibri"/>
            </a:endParaRPr>
          </a:p>
          <a:p>
            <a:r>
              <a:rPr lang="en-US" sz="2400" dirty="0">
                <a:ea typeface="+mn-lt"/>
                <a:cs typeface="+mn-lt"/>
              </a:rPr>
              <a:t>- Outcome: Targeted improvement strategies. </a:t>
            </a:r>
            <a:endParaRPr lang="en-US" sz="2400" dirty="0">
              <a:cs typeface="Calibri"/>
            </a:endParaRPr>
          </a:p>
          <a:p>
            <a:r>
              <a:rPr lang="en-US" sz="2400" b="1" dirty="0">
                <a:ea typeface="+mn-lt"/>
                <a:cs typeface="+mn-lt"/>
              </a:rPr>
              <a:t>2. Budget Sales Analysis </a:t>
            </a:r>
            <a:endParaRPr lang="en-US" sz="2400" dirty="0">
              <a:cs typeface="Calibri"/>
            </a:endParaRPr>
          </a:p>
          <a:p>
            <a:r>
              <a:rPr lang="en-US" sz="2400" dirty="0">
                <a:ea typeface="+mn-lt"/>
                <a:cs typeface="+mn-lt"/>
              </a:rPr>
              <a:t>- Objective: Derive quick insights and informed decisions. </a:t>
            </a:r>
            <a:endParaRPr lang="en-US" sz="2400" dirty="0">
              <a:cs typeface="Calibri"/>
            </a:endParaRPr>
          </a:p>
          <a:p>
            <a:r>
              <a:rPr lang="en-US" sz="2400" dirty="0">
                <a:ea typeface="+mn-lt"/>
                <a:cs typeface="+mn-lt"/>
              </a:rPr>
              <a:t>- Approach: Analyze computer hardware manufacturing budget sales. </a:t>
            </a:r>
            <a:endParaRPr lang="en-US" sz="2400" dirty="0">
              <a:cs typeface="Calibri"/>
            </a:endParaRPr>
          </a:p>
          <a:p>
            <a:r>
              <a:rPr lang="en-US" sz="2400" dirty="0">
                <a:ea typeface="+mn-lt"/>
                <a:cs typeface="+mn-lt"/>
              </a:rPr>
              <a:t>- Benefits: Strategic planning agility and adaptation to trends. </a:t>
            </a:r>
            <a:endParaRPr lang="en-US" sz="2400" dirty="0">
              <a:cs typeface="Calibri"/>
            </a:endParaRPr>
          </a:p>
          <a:p>
            <a:r>
              <a:rPr lang="en-US" sz="2400" b="1" dirty="0">
                <a:ea typeface="+mn-lt"/>
                <a:cs typeface="+mn-lt"/>
              </a:rPr>
              <a:t>3. Weather and Hardware Sales </a:t>
            </a:r>
            <a:endParaRPr lang="en-US" sz="2400" dirty="0">
              <a:cs typeface="Calibri"/>
            </a:endParaRPr>
          </a:p>
          <a:p>
            <a:r>
              <a:rPr lang="en-US" sz="2400" dirty="0">
                <a:ea typeface="+mn-lt"/>
                <a:cs typeface="+mn-lt"/>
              </a:rPr>
              <a:t>- Objective: Understand weather's impact on sales. </a:t>
            </a:r>
            <a:endParaRPr lang="en-US" sz="2400" dirty="0">
              <a:cs typeface="Calibri"/>
            </a:endParaRPr>
          </a:p>
          <a:p>
            <a:r>
              <a:rPr lang="en-US" sz="2400" dirty="0">
                <a:ea typeface="+mn-lt"/>
                <a:cs typeface="+mn-lt"/>
              </a:rPr>
              <a:t>- Approach: Analyze historical sales with weather correlation. </a:t>
            </a:r>
            <a:endParaRPr lang="en-US" sz="2400" dirty="0">
              <a:cs typeface="Calibri"/>
            </a:endParaRPr>
          </a:p>
          <a:p>
            <a:r>
              <a:rPr lang="en-US" sz="2400" dirty="0">
                <a:ea typeface="+mn-lt"/>
                <a:cs typeface="+mn-lt"/>
              </a:rPr>
              <a:t>- Outcome: Insights from the weather API correlation with the sales in USA and India</a:t>
            </a:r>
            <a:endParaRPr lang="en-US" sz="2400" dirty="0">
              <a:cs typeface="Calibri"/>
            </a:endParaRPr>
          </a:p>
          <a:p>
            <a:endParaRPr lang="en-US" sz="2800">
              <a:cs typeface="Calibri"/>
            </a:endParaRPr>
          </a:p>
        </p:txBody>
      </p:sp>
    </p:spTree>
    <p:extLst>
      <p:ext uri="{BB962C8B-B14F-4D97-AF65-F5344CB8AC3E}">
        <p14:creationId xmlns:p14="http://schemas.microsoft.com/office/powerpoint/2010/main" val="320470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2EB47-5573-5141-7BDB-2842C5C3FD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4944EE-5ED8-E3EF-339F-F957F499B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AB66F2-FC62-3237-77EB-BBD4A511B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D1FAD3-7315-A45A-22AB-AC8E5F8DB0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C14AE320-8FE7-EB47-CD26-D8367C0EF99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EDA (Exploratory Data Analysis)</a:t>
            </a:r>
            <a:endParaRPr lang="en-US"/>
          </a:p>
        </p:txBody>
      </p:sp>
      <p:cxnSp>
        <p:nvCxnSpPr>
          <p:cNvPr id="11" name="Straight Arrow Connector 10">
            <a:extLst>
              <a:ext uri="{FF2B5EF4-FFF2-40B4-BE49-F238E27FC236}">
                <a16:creationId xmlns:a16="http://schemas.microsoft.com/office/drawing/2014/main" id="{E0632546-9D75-702D-372A-6B90116DC0A0}"/>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26973B89-BA41-6F40-C00E-F20CCA0644B3}"/>
              </a:ext>
            </a:extLst>
          </p:cNvPr>
          <p:cNvSpPr>
            <a:spLocks noGrp="1"/>
          </p:cNvSpPr>
          <p:nvPr>
            <p:ph type="sldNum" sz="quarter" idx="12"/>
          </p:nvPr>
        </p:nvSpPr>
        <p:spPr>
          <a:xfrm>
            <a:off x="8600574" y="6356350"/>
            <a:ext cx="2743200" cy="365125"/>
          </a:xfrm>
        </p:spPr>
        <p:txBody>
          <a:bodyPr/>
          <a:lstStyle/>
          <a:p>
            <a:r>
              <a:rPr lang="en-US">
                <a:solidFill>
                  <a:schemeClr val="bg1"/>
                </a:solidFill>
                <a:cs typeface="Calibri"/>
              </a:rPr>
              <a:t>5</a:t>
            </a:r>
            <a:endParaRPr lang="en-US">
              <a:solidFill>
                <a:schemeClr val="bg1"/>
              </a:solidFill>
              <a:ea typeface="Calibri"/>
              <a:cs typeface="Calibri"/>
            </a:endParaRPr>
          </a:p>
        </p:txBody>
      </p:sp>
      <p:sp>
        <p:nvSpPr>
          <p:cNvPr id="16" name="TextBox 15">
            <a:extLst>
              <a:ext uri="{FF2B5EF4-FFF2-40B4-BE49-F238E27FC236}">
                <a16:creationId xmlns:a16="http://schemas.microsoft.com/office/drawing/2014/main" id="{35FA9270-5FA0-6B9B-9260-6C957078C78A}"/>
              </a:ext>
            </a:extLst>
          </p:cNvPr>
          <p:cNvSpPr txBox="1"/>
          <p:nvPr/>
        </p:nvSpPr>
        <p:spPr>
          <a:xfrm>
            <a:off x="425970" y="1210384"/>
            <a:ext cx="1160708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1 Null Value Analysis</a:t>
            </a:r>
            <a:endParaRPr lang="en-US" sz="2400">
              <a:cs typeface="Calibri"/>
            </a:endParaRPr>
          </a:p>
          <a:p>
            <a:r>
              <a:rPr lang="en-US" sz="2400">
                <a:ea typeface="+mn-lt"/>
                <a:cs typeface="+mn-lt"/>
              </a:rPr>
              <a:t>2 Summary Statistics</a:t>
            </a:r>
            <a:endParaRPr lang="en-US" sz="2400">
              <a:cs typeface="Calibri"/>
            </a:endParaRPr>
          </a:p>
          <a:p>
            <a:r>
              <a:rPr lang="en-US" sz="2400">
                <a:ea typeface="+mn-lt"/>
                <a:cs typeface="+mn-lt"/>
              </a:rPr>
              <a:t>    2.1 Numerical Statistical Analysis</a:t>
            </a:r>
            <a:endParaRPr lang="en-US" sz="2400">
              <a:cs typeface="Calibri"/>
            </a:endParaRPr>
          </a:p>
          <a:p>
            <a:r>
              <a:rPr lang="en-US" sz="2400">
                <a:ea typeface="+mn-lt"/>
                <a:cs typeface="+mn-lt"/>
              </a:rPr>
              <a:t>    2.2 Categorical Statistical Analysis</a:t>
            </a:r>
            <a:endParaRPr lang="en-US" sz="2400">
              <a:cs typeface="Calibri"/>
            </a:endParaRPr>
          </a:p>
          <a:p>
            <a:r>
              <a:rPr lang="en-US" sz="2400">
                <a:ea typeface="+mn-lt"/>
                <a:cs typeface="+mn-lt"/>
              </a:rPr>
              <a:t>3 Duplicate Value Analysis</a:t>
            </a:r>
            <a:endParaRPr lang="en-US" sz="2400">
              <a:cs typeface="Calibri"/>
            </a:endParaRPr>
          </a:p>
          <a:p>
            <a:r>
              <a:rPr lang="en-US" sz="2400">
                <a:ea typeface="+mn-lt"/>
                <a:cs typeface="+mn-lt"/>
              </a:rPr>
              <a:t>4 Univariate Analysis</a:t>
            </a:r>
            <a:endParaRPr lang="en-US" sz="2400">
              <a:cs typeface="Calibri"/>
            </a:endParaRPr>
          </a:p>
          <a:p>
            <a:r>
              <a:rPr lang="en-US" sz="2400">
                <a:ea typeface="+mn-lt"/>
                <a:cs typeface="+mn-lt"/>
              </a:rPr>
              <a:t>    4.1 Categorical columns univariate analysis</a:t>
            </a:r>
            <a:endParaRPr lang="en-US" sz="2400">
              <a:cs typeface="Calibri"/>
            </a:endParaRPr>
          </a:p>
          <a:p>
            <a:r>
              <a:rPr lang="en-US" sz="2400">
                <a:ea typeface="+mn-lt"/>
                <a:cs typeface="+mn-lt"/>
              </a:rPr>
              <a:t>    4.2 Numerical columns univariate analysis</a:t>
            </a:r>
            <a:endParaRPr lang="en-US" sz="2400">
              <a:cs typeface="Calibri"/>
            </a:endParaRPr>
          </a:p>
          <a:p>
            <a:r>
              <a:rPr lang="en-US" sz="2400">
                <a:ea typeface="+mn-lt"/>
                <a:cs typeface="+mn-lt"/>
              </a:rPr>
              <a:t>5 Bivariate Analysis</a:t>
            </a:r>
            <a:endParaRPr lang="en-US" sz="2400">
              <a:cs typeface="Calibri"/>
            </a:endParaRPr>
          </a:p>
          <a:p>
            <a:r>
              <a:rPr lang="en-US" sz="2400">
                <a:ea typeface="+mn-lt"/>
                <a:cs typeface="+mn-lt"/>
              </a:rPr>
              <a:t>6 Multivariate Analysis</a:t>
            </a:r>
            <a:endParaRPr lang="en-US" sz="2400">
              <a:cs typeface="Calibri"/>
            </a:endParaRPr>
          </a:p>
        </p:txBody>
      </p:sp>
    </p:spTree>
    <p:extLst>
      <p:ext uri="{BB962C8B-B14F-4D97-AF65-F5344CB8AC3E}">
        <p14:creationId xmlns:p14="http://schemas.microsoft.com/office/powerpoint/2010/main" val="3647733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06262-523C-8841-BCE0-FBFC186995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4B4D59-6CCD-29B1-31B7-B7DDAB712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28DEA8-D299-2D8B-6EDD-46D0BC1F8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4FEB0-FE65-3473-6E33-F5C32C872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F7C67D08-3B4E-D203-EF0F-5408B809D679}"/>
              </a:ext>
            </a:extLst>
          </p:cNvPr>
          <p:cNvSpPr txBox="1"/>
          <p:nvPr/>
        </p:nvSpPr>
        <p:spPr>
          <a:xfrm>
            <a:off x="349388" y="272716"/>
            <a:ext cx="11800501"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ea typeface="+mn-lt"/>
                <a:cs typeface="+mn-lt"/>
              </a:rPr>
              <a:t>Navigating Financial Dynamics: Formulas for Profit &amp; Loss, Gross Price Calculations According to Fiscal Year</a:t>
            </a:r>
            <a:endParaRPr lang="en-US" sz="4000" b="1">
              <a:latin typeface="Calibri Light"/>
              <a:cs typeface="Calibri"/>
            </a:endParaRPr>
          </a:p>
        </p:txBody>
      </p:sp>
      <p:cxnSp>
        <p:nvCxnSpPr>
          <p:cNvPr id="11" name="Straight Arrow Connector 10">
            <a:extLst>
              <a:ext uri="{FF2B5EF4-FFF2-40B4-BE49-F238E27FC236}">
                <a16:creationId xmlns:a16="http://schemas.microsoft.com/office/drawing/2014/main" id="{A68648AF-E50A-8D46-A6D1-33FCE4ED8D07}"/>
              </a:ext>
            </a:extLst>
          </p:cNvPr>
          <p:cNvCxnSpPr/>
          <p:nvPr/>
        </p:nvCxnSpPr>
        <p:spPr>
          <a:xfrm>
            <a:off x="90326" y="1684275"/>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4286DEA-3905-53CE-10C1-488CF96346D5}"/>
              </a:ext>
            </a:extLst>
          </p:cNvPr>
          <p:cNvSpPr>
            <a:spLocks noGrp="1"/>
          </p:cNvSpPr>
          <p:nvPr>
            <p:ph type="sldNum" sz="quarter" idx="12"/>
          </p:nvPr>
        </p:nvSpPr>
        <p:spPr/>
        <p:txBody>
          <a:bodyPr/>
          <a:lstStyle/>
          <a:p>
            <a:r>
              <a:rPr lang="en-US">
                <a:solidFill>
                  <a:schemeClr val="bg1"/>
                </a:solidFill>
                <a:cs typeface="Calibri"/>
              </a:rPr>
              <a:t>6</a:t>
            </a:r>
          </a:p>
        </p:txBody>
      </p:sp>
      <p:pic>
        <p:nvPicPr>
          <p:cNvPr id="5" name="Picture 4" descr="A list of sales&#10;&#10;Description automatically generated">
            <a:extLst>
              <a:ext uri="{FF2B5EF4-FFF2-40B4-BE49-F238E27FC236}">
                <a16:creationId xmlns:a16="http://schemas.microsoft.com/office/drawing/2014/main" id="{F3AD64EC-EDF8-1287-17E9-5DE2E4AADD22}"/>
              </a:ext>
            </a:extLst>
          </p:cNvPr>
          <p:cNvPicPr>
            <a:picLocks noChangeAspect="1"/>
          </p:cNvPicPr>
          <p:nvPr/>
        </p:nvPicPr>
        <p:blipFill>
          <a:blip r:embed="rId2"/>
          <a:stretch>
            <a:fillRect/>
          </a:stretch>
        </p:blipFill>
        <p:spPr>
          <a:xfrm>
            <a:off x="177142" y="2173094"/>
            <a:ext cx="11839575" cy="3610671"/>
          </a:xfrm>
          <a:prstGeom prst="rect">
            <a:avLst/>
          </a:prstGeom>
        </p:spPr>
      </p:pic>
    </p:spTree>
    <p:extLst>
      <p:ext uri="{BB962C8B-B14F-4D97-AF65-F5344CB8AC3E}">
        <p14:creationId xmlns:p14="http://schemas.microsoft.com/office/powerpoint/2010/main" val="10487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C688B-E73A-59C0-D81B-CA81337562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66B1FA-629B-8EB6-0FB8-E3C6F4F3B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D4054B-7C0A-6C26-4350-6CF8CAE40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058728-07FE-D8DD-40D1-E7AFF307A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B0F04474-19E5-D657-713D-FC9B372CEC61}"/>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Metrics Analysis by Fiscal Year</a:t>
            </a:r>
            <a:endParaRPr lang="en-US" sz="4000" b="1">
              <a:latin typeface="Calibri Light"/>
              <a:cs typeface="Calibri Light"/>
            </a:endParaRPr>
          </a:p>
        </p:txBody>
      </p:sp>
      <p:cxnSp>
        <p:nvCxnSpPr>
          <p:cNvPr id="11" name="Straight Arrow Connector 10">
            <a:extLst>
              <a:ext uri="{FF2B5EF4-FFF2-40B4-BE49-F238E27FC236}">
                <a16:creationId xmlns:a16="http://schemas.microsoft.com/office/drawing/2014/main" id="{A93575A6-5EC8-CA4F-FBED-FB4901A49F9A}"/>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D5272400-3F4B-E298-0FA0-91C3647EF762}"/>
              </a:ext>
            </a:extLst>
          </p:cNvPr>
          <p:cNvSpPr>
            <a:spLocks noGrp="1"/>
          </p:cNvSpPr>
          <p:nvPr>
            <p:ph type="sldNum" sz="quarter" idx="12"/>
          </p:nvPr>
        </p:nvSpPr>
        <p:spPr/>
        <p:txBody>
          <a:bodyPr/>
          <a:lstStyle/>
          <a:p>
            <a:r>
              <a:rPr lang="en-US">
                <a:solidFill>
                  <a:schemeClr val="bg1"/>
                </a:solidFill>
                <a:cs typeface="Calibri"/>
              </a:rPr>
              <a:t>7</a:t>
            </a:r>
          </a:p>
        </p:txBody>
      </p:sp>
      <p:pic>
        <p:nvPicPr>
          <p:cNvPr id="2" name="Picture 1" descr="A graph of a number of different colored lines&#10;&#10;Description automatically generated">
            <a:extLst>
              <a:ext uri="{FF2B5EF4-FFF2-40B4-BE49-F238E27FC236}">
                <a16:creationId xmlns:a16="http://schemas.microsoft.com/office/drawing/2014/main" id="{4A766ED8-47EF-63A6-A252-B66DEF6E0792}"/>
              </a:ext>
            </a:extLst>
          </p:cNvPr>
          <p:cNvPicPr>
            <a:picLocks noChangeAspect="1"/>
          </p:cNvPicPr>
          <p:nvPr/>
        </p:nvPicPr>
        <p:blipFill>
          <a:blip r:embed="rId2"/>
          <a:stretch>
            <a:fillRect/>
          </a:stretch>
        </p:blipFill>
        <p:spPr>
          <a:xfrm>
            <a:off x="2396700" y="1270659"/>
            <a:ext cx="7706886" cy="5089834"/>
          </a:xfrm>
          <a:prstGeom prst="rect">
            <a:avLst/>
          </a:prstGeom>
        </p:spPr>
      </p:pic>
    </p:spTree>
    <p:extLst>
      <p:ext uri="{BB962C8B-B14F-4D97-AF65-F5344CB8AC3E}">
        <p14:creationId xmlns:p14="http://schemas.microsoft.com/office/powerpoint/2010/main" val="19151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081A9-70A7-7507-6B15-A66E9CE8FA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49ECE3-C1D9-0D1B-D195-3A05C662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39F5DE-2696-2C1C-60C8-CC8F068C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79939B1-C7E9-3B59-B54A-176FDB1F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4A0AA046-D37F-532B-A057-901BD41ED444}"/>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E6F6D6D5-1311-A3D5-64CA-32A5E9A6BB23}"/>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3C59DB8-C215-A8F3-1A78-A07639755A70}"/>
              </a:ext>
            </a:extLst>
          </p:cNvPr>
          <p:cNvSpPr>
            <a:spLocks noGrp="1"/>
          </p:cNvSpPr>
          <p:nvPr>
            <p:ph type="sldNum" sz="quarter" idx="12"/>
          </p:nvPr>
        </p:nvSpPr>
        <p:spPr/>
        <p:txBody>
          <a:bodyPr/>
          <a:lstStyle/>
          <a:p>
            <a:r>
              <a:rPr lang="en-US">
                <a:solidFill>
                  <a:schemeClr val="bg1"/>
                </a:solidFill>
                <a:ea typeface="Calibri"/>
                <a:cs typeface="Calibri"/>
              </a:rPr>
              <a:t>8</a:t>
            </a:r>
          </a:p>
        </p:txBody>
      </p:sp>
      <p:pic>
        <p:nvPicPr>
          <p:cNvPr id="5" name="Picture 4">
            <a:extLst>
              <a:ext uri="{FF2B5EF4-FFF2-40B4-BE49-F238E27FC236}">
                <a16:creationId xmlns:a16="http://schemas.microsoft.com/office/drawing/2014/main" id="{D51D7883-D380-D8E4-B631-5033ED7ABEE0}"/>
              </a:ext>
            </a:extLst>
          </p:cNvPr>
          <p:cNvPicPr>
            <a:picLocks noChangeAspect="1"/>
          </p:cNvPicPr>
          <p:nvPr/>
        </p:nvPicPr>
        <p:blipFill>
          <a:blip r:embed="rId2"/>
          <a:stretch>
            <a:fillRect/>
          </a:stretch>
        </p:blipFill>
        <p:spPr>
          <a:xfrm>
            <a:off x="781050" y="2451164"/>
            <a:ext cx="10944225" cy="3946396"/>
          </a:xfrm>
          <a:prstGeom prst="rect">
            <a:avLst/>
          </a:prstGeom>
        </p:spPr>
      </p:pic>
      <p:sp>
        <p:nvSpPr>
          <p:cNvPr id="6" name="TextBox 1">
            <a:extLst>
              <a:ext uri="{FF2B5EF4-FFF2-40B4-BE49-F238E27FC236}">
                <a16:creationId xmlns:a16="http://schemas.microsoft.com/office/drawing/2014/main" id="{CD5E1E00-D231-FBFE-7A2C-6A5BE56D0D00}"/>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Country wise Profit and Loss Analysis</a:t>
            </a:r>
            <a:endParaRPr lang="en-US">
              <a:solidFill>
                <a:schemeClr val="accent1">
                  <a:lumMod val="50000"/>
                </a:schemeClr>
              </a:solidFill>
            </a:endParaRPr>
          </a:p>
        </p:txBody>
      </p:sp>
    </p:spTree>
    <p:extLst>
      <p:ext uri="{BB962C8B-B14F-4D97-AF65-F5344CB8AC3E}">
        <p14:creationId xmlns:p14="http://schemas.microsoft.com/office/powerpoint/2010/main" val="355394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24877-3CCC-6FF2-3156-D3674817FA8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FB2035-02B6-93DC-CE4B-E09FEF780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199F63-08DC-A57C-AE72-4595B9E1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8E9A-92D2-7E1A-8B56-C07464CB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8153398" cy="456772"/>
          </a:xfrm>
          <a:prstGeom prst="rect">
            <a:avLst/>
          </a:prstGeom>
          <a:gradFill>
            <a:gsLst>
              <a:gs pos="0">
                <a:srgbClr val="000000">
                  <a:alpha val="28000"/>
                </a:srgbClr>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1">
            <a:extLst>
              <a:ext uri="{FF2B5EF4-FFF2-40B4-BE49-F238E27FC236}">
                <a16:creationId xmlns:a16="http://schemas.microsoft.com/office/drawing/2014/main" id="{1FF97624-8E7A-A279-0561-D686954D1EB2}"/>
              </a:ext>
            </a:extLst>
          </p:cNvPr>
          <p:cNvSpPr txBox="1"/>
          <p:nvPr/>
        </p:nvSpPr>
        <p:spPr>
          <a:xfrm>
            <a:off x="349388" y="272716"/>
            <a:ext cx="1180050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a:solidFill>
                  <a:srgbClr val="843C0C"/>
                </a:solidFill>
                <a:latin typeface="Calibri Light"/>
                <a:cs typeface="Calibri"/>
              </a:rPr>
              <a:t>Financial Analysis</a:t>
            </a:r>
          </a:p>
        </p:txBody>
      </p:sp>
      <p:cxnSp>
        <p:nvCxnSpPr>
          <p:cNvPr id="11" name="Straight Arrow Connector 10">
            <a:extLst>
              <a:ext uri="{FF2B5EF4-FFF2-40B4-BE49-F238E27FC236}">
                <a16:creationId xmlns:a16="http://schemas.microsoft.com/office/drawing/2014/main" id="{AEF0A9F6-76CB-5A7B-83AA-A41EE0203D0B}"/>
              </a:ext>
            </a:extLst>
          </p:cNvPr>
          <p:cNvCxnSpPr/>
          <p:nvPr/>
        </p:nvCxnSpPr>
        <p:spPr>
          <a:xfrm>
            <a:off x="4601" y="1179450"/>
            <a:ext cx="11712740" cy="6216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B23B1243-7C90-FE94-9886-5BDD873F8543}"/>
              </a:ext>
            </a:extLst>
          </p:cNvPr>
          <p:cNvSpPr>
            <a:spLocks noGrp="1"/>
          </p:cNvSpPr>
          <p:nvPr>
            <p:ph type="sldNum" sz="quarter" idx="12"/>
          </p:nvPr>
        </p:nvSpPr>
        <p:spPr/>
        <p:txBody>
          <a:bodyPr/>
          <a:lstStyle/>
          <a:p>
            <a:r>
              <a:rPr lang="en-US">
                <a:solidFill>
                  <a:schemeClr val="bg1"/>
                </a:solidFill>
                <a:cs typeface="Calibri"/>
              </a:rPr>
              <a:t>9</a:t>
            </a:r>
          </a:p>
        </p:txBody>
      </p:sp>
      <p:pic>
        <p:nvPicPr>
          <p:cNvPr id="2" name="Picture 1" descr="A graph with text overlay&#10;&#10;Description automatically generated">
            <a:extLst>
              <a:ext uri="{FF2B5EF4-FFF2-40B4-BE49-F238E27FC236}">
                <a16:creationId xmlns:a16="http://schemas.microsoft.com/office/drawing/2014/main" id="{1F3640B7-D192-5C42-F7FE-B41A62C8BC23}"/>
              </a:ext>
            </a:extLst>
          </p:cNvPr>
          <p:cNvPicPr>
            <a:picLocks noChangeAspect="1"/>
          </p:cNvPicPr>
          <p:nvPr/>
        </p:nvPicPr>
        <p:blipFill>
          <a:blip r:embed="rId2"/>
          <a:stretch>
            <a:fillRect/>
          </a:stretch>
        </p:blipFill>
        <p:spPr>
          <a:xfrm>
            <a:off x="0" y="1846856"/>
            <a:ext cx="11775920" cy="4360952"/>
          </a:xfrm>
          <a:prstGeom prst="rect">
            <a:avLst/>
          </a:prstGeom>
        </p:spPr>
      </p:pic>
      <p:sp>
        <p:nvSpPr>
          <p:cNvPr id="5" name="TextBox 4">
            <a:extLst>
              <a:ext uri="{FF2B5EF4-FFF2-40B4-BE49-F238E27FC236}">
                <a16:creationId xmlns:a16="http://schemas.microsoft.com/office/drawing/2014/main" id="{68321B81-5788-3A94-5B24-6885C9E19E3F}"/>
              </a:ext>
            </a:extLst>
          </p:cNvPr>
          <p:cNvSpPr txBox="1"/>
          <p:nvPr/>
        </p:nvSpPr>
        <p:spPr>
          <a:xfrm>
            <a:off x="301762" y="1415715"/>
            <a:ext cx="1180050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solidFill>
                  <a:schemeClr val="accent1">
                    <a:lumMod val="50000"/>
                  </a:schemeClr>
                </a:solidFill>
                <a:latin typeface="Calibri Light"/>
                <a:cs typeface="Calibri"/>
              </a:rPr>
              <a:t>Customer wise </a:t>
            </a:r>
            <a:r>
              <a:rPr lang="en-US" sz="2800" b="1">
                <a:solidFill>
                  <a:schemeClr val="accent1">
                    <a:lumMod val="50000"/>
                  </a:schemeClr>
                </a:solidFill>
                <a:latin typeface="Calibri Light"/>
                <a:cs typeface="Calibri Light"/>
              </a:rPr>
              <a:t>Profit and Loss Analysis</a:t>
            </a:r>
            <a:endParaRPr lang="en-US">
              <a:solidFill>
                <a:schemeClr val="accent1">
                  <a:lumMod val="50000"/>
                </a:schemeClr>
              </a:solidFill>
            </a:endParaRPr>
          </a:p>
        </p:txBody>
      </p:sp>
    </p:spTree>
    <p:extLst>
      <p:ext uri="{BB962C8B-B14F-4D97-AF65-F5344CB8AC3E}">
        <p14:creationId xmlns:p14="http://schemas.microsoft.com/office/powerpoint/2010/main" val="2830770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BUDGET SALES ANALYSIS OF COMPUTER HARDWARE MANUFACTURER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15</cp:revision>
  <dcterms:created xsi:type="dcterms:W3CDTF">2023-12-19T15:10:49Z</dcterms:created>
  <dcterms:modified xsi:type="dcterms:W3CDTF">2023-12-19T21:31:10Z</dcterms:modified>
</cp:coreProperties>
</file>