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99" r:id="rId3"/>
    <p:sldId id="313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3B337-3325-57F7-650A-B3F961397742}" v="3" dt="2024-05-07T19:50:58.458"/>
    <p1510:client id="{88F034DA-9D92-03C5-5650-BBB45C44BEDF}" v="392" dt="2024-05-07T17:44:10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esomescreenshot.com/video/26752272?key=671f41927d39e96fb27d691a40d6cf3c" TargetMode="External"/><Relationship Id="rId2" Type="http://schemas.openxmlformats.org/officeDocument/2006/relationships/hyperlink" Target="https://www.awesomescreenshot.com/video/26751903?key=5acb8f7cb7cbd09229b12c891f8670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xQSCrAXM7pIKHkFgxCj9Sr9rGE0bbD4J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48" y="803819"/>
            <a:ext cx="5242373" cy="11280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err="1">
                <a:solidFill>
                  <a:schemeClr val="accent2">
                    <a:lumMod val="50000"/>
                  </a:schemeClr>
                </a:solidFill>
                <a:latin typeface="Calibri" panose="020F0502020204030204"/>
                <a:ea typeface="+mj-lt"/>
                <a:cs typeface="+mj-lt"/>
              </a:rPr>
              <a:t>MediClassify</a:t>
            </a:r>
            <a:br>
              <a:rPr lang="en-US" sz="2800" b="1" dirty="0">
                <a:latin typeface="Calibri" panose="020F0502020204030204"/>
                <a:ea typeface="+mj-lt"/>
                <a:cs typeface="+mj-lt"/>
              </a:rPr>
            </a:br>
            <a:br>
              <a:rPr lang="en-US" sz="2800" b="1" dirty="0">
                <a:latin typeface="Calibri" panose="020F0502020204030204"/>
                <a:ea typeface="+mj-lt"/>
                <a:cs typeface="+mj-lt"/>
              </a:rPr>
            </a:br>
            <a:r>
              <a:rPr lang="en-US" sz="1600" b="1" i="1" dirty="0">
                <a:ea typeface="+mj-lt"/>
                <a:cs typeface="+mj-lt"/>
              </a:rPr>
              <a:t>Automatic Ticket Classification for Healthcare Support</a:t>
            </a:r>
            <a:endParaRPr lang="en-US" sz="1600" dirty="0">
              <a:ea typeface="Calibri Light" panose="020F0302020204030204"/>
              <a:cs typeface="Calibri Light" panose="020F0302020204030204"/>
            </a:endParaRPr>
          </a:p>
          <a:p>
            <a:pPr algn="ctr"/>
            <a:endParaRPr lang="en-US" sz="2800" b="1">
              <a:latin typeface="Calibri" panose="020F0502020204030204"/>
              <a:ea typeface="+mj-lt"/>
              <a:cs typeface="+mj-lt"/>
            </a:endParaRP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604" y="4920429"/>
            <a:ext cx="5050714" cy="14830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By</a:t>
            </a:r>
            <a:endParaRPr lang="en-US" dirty="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b="1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ea typeface="Calibri" panose="020F0502020204030204"/>
                <a:cs typeface="Calibri" panose="020F0502020204030204"/>
              </a:rPr>
              <a:t>Sahil Kumar</a:t>
            </a:r>
            <a:endParaRPr lang="en-US" sz="2000" b="1" dirty="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Namrata Patel</a:t>
            </a:r>
            <a:endParaRPr lang="en-US" sz="2000" b="1" dirty="0">
              <a:cs typeface="Calibri" panose="020F0502020204030204"/>
            </a:endParaRPr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123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circle with white text and a logo&#10;&#10;Description automatically generated"/>
          <p:cNvPicPr>
            <a:picLocks noChangeAspect="1"/>
          </p:cNvPicPr>
          <p:nvPr/>
        </p:nvPicPr>
        <p:blipFill rotWithShape="1">
          <a:blip r:embed="rId2"/>
          <a:srcRect l="669" r="1073" b="1"/>
          <a:stretch>
            <a:fillRect/>
          </a:stretch>
        </p:blipFill>
        <p:spPr>
          <a:xfrm>
            <a:off x="7065822" y="1024703"/>
            <a:ext cx="4191301" cy="4061114"/>
          </a:xfrm>
          <a:prstGeom prst="rect">
            <a:avLst/>
          </a:prstGeom>
        </p:spPr>
      </p:pic>
      <p:pic>
        <p:nvPicPr>
          <p:cNvPr id="3" name="Picture 2" descr="A logo with colorful people in a circl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11" y="2951448"/>
            <a:ext cx="1777778" cy="1269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3821" y="947517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"/>
          <p:cNvSpPr txBox="1"/>
          <p:nvPr/>
        </p:nvSpPr>
        <p:spPr>
          <a:xfrm>
            <a:off x="349388" y="272716"/>
            <a:ext cx="11800501" cy="70675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43C0C"/>
                </a:solidFill>
                <a:latin typeface="Calibri Light" panose="020F0302020204030204"/>
                <a:cs typeface="Calibri" panose="020F0502020204030204"/>
              </a:rPr>
              <a:t>Methodology : Question Answer Bot</a:t>
            </a:r>
            <a:endParaRPr lang="en-US" dirty="0"/>
          </a:p>
        </p:txBody>
      </p:sp>
      <p:pic>
        <p:nvPicPr>
          <p:cNvPr id="48" name="Picture 47" descr="A diagram of a process&#10;&#10;Description automatically generated">
            <a:extLst>
              <a:ext uri="{FF2B5EF4-FFF2-40B4-BE49-F238E27FC236}">
                <a16:creationId xmlns:a16="http://schemas.microsoft.com/office/drawing/2014/main" id="{9B6016F4-4ADC-2F5D-6AAB-20732B98B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" b="2588"/>
          <a:stretch/>
        </p:blipFill>
        <p:spPr>
          <a:xfrm>
            <a:off x="207065" y="837800"/>
            <a:ext cx="11835865" cy="504019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B5BCC0C-5195-14B3-C246-2B99579EA042}"/>
              </a:ext>
            </a:extLst>
          </p:cNvPr>
          <p:cNvSpPr txBox="1"/>
          <p:nvPr/>
        </p:nvSpPr>
        <p:spPr>
          <a:xfrm>
            <a:off x="331304" y="5872369"/>
            <a:ext cx="115310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Flowchart illustrating the use of a sitemap to segment documents for vector embeddings and semantic indexing in a Vector DB, managed by a Large Language Model (LLM) for query response</a:t>
            </a:r>
            <a:endParaRPr lang="en-US" sz="14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4440702" y="2271994"/>
            <a:ext cx="2105660" cy="69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3821" y="947517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"/>
          <p:cNvSpPr txBox="1"/>
          <p:nvPr/>
        </p:nvSpPr>
        <p:spPr>
          <a:xfrm>
            <a:off x="349388" y="272716"/>
            <a:ext cx="11800501" cy="70675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43C0C"/>
                </a:solidFill>
                <a:latin typeface="Calibri Light" panose="020F0302020204030204"/>
                <a:cs typeface="Calibri" panose="020F0502020204030204"/>
              </a:rPr>
              <a:t>Methodology : Classification Task</a:t>
            </a:r>
            <a:endParaRPr lang="en-US" dirty="0"/>
          </a:p>
        </p:txBody>
      </p:sp>
      <p:pic>
        <p:nvPicPr>
          <p:cNvPr id="5" name="Picture 4" descr="A blue and white chatbot 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77" y="1476321"/>
            <a:ext cx="1655276" cy="16703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5775" y="2658110"/>
            <a:ext cx="1242060" cy="5524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Human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727200" y="2070735"/>
            <a:ext cx="946150" cy="2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22347" y="1201033"/>
            <a:ext cx="1045266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 panose="020F0502020204030204"/>
              </a:rPr>
              <a:t>Chat Bot</a:t>
            </a:r>
          </a:p>
        </p:txBody>
      </p:sp>
      <p:sp>
        <p:nvSpPr>
          <p:cNvPr id="49" name="TextBox 13"/>
          <p:cNvSpPr txBox="1"/>
          <p:nvPr/>
        </p:nvSpPr>
        <p:spPr>
          <a:xfrm>
            <a:off x="1574165" y="1649730"/>
            <a:ext cx="132969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Query</a:t>
            </a:r>
          </a:p>
        </p:txBody>
      </p:sp>
      <p:sp>
        <p:nvSpPr>
          <p:cNvPr id="51" name="TextBox 13"/>
          <p:cNvSpPr txBox="1"/>
          <p:nvPr/>
        </p:nvSpPr>
        <p:spPr>
          <a:xfrm>
            <a:off x="4639310" y="3521075"/>
            <a:ext cx="1287145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Happy ? 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700789" y="3209999"/>
            <a:ext cx="13998" cy="14378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3"/>
          <p:cNvSpPr txBox="1"/>
          <p:nvPr/>
        </p:nvSpPr>
        <p:spPr>
          <a:xfrm>
            <a:off x="4785995" y="1837525"/>
            <a:ext cx="1659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Not Happy ? 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35" y="3339465"/>
            <a:ext cx="688340" cy="69024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507" y="1057965"/>
            <a:ext cx="797560" cy="845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725" y="1593850"/>
            <a:ext cx="1299845" cy="1292225"/>
          </a:xfrm>
          <a:prstGeom prst="rect">
            <a:avLst/>
          </a:prstGeom>
        </p:spPr>
      </p:pic>
      <p:sp>
        <p:nvSpPr>
          <p:cNvPr id="6" name="TextBox 45"/>
          <p:cNvSpPr txBox="1"/>
          <p:nvPr/>
        </p:nvSpPr>
        <p:spPr>
          <a:xfrm>
            <a:off x="6817082" y="2971413"/>
            <a:ext cx="1045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 panose="020F0502020204030204"/>
              </a:rPr>
              <a:t>Machine Learning Model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 panose="020F0502020204030204"/>
              </a:rPr>
              <a:t>SVC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246892" y="2285329"/>
            <a:ext cx="1566545" cy="254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3"/>
          <p:cNvSpPr txBox="1"/>
          <p:nvPr/>
        </p:nvSpPr>
        <p:spPr>
          <a:xfrm>
            <a:off x="8185785" y="1633855"/>
            <a:ext cx="1523365" cy="645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Ticket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Classification 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9708515" y="2886075"/>
            <a:ext cx="2071370" cy="9220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Assigned ticket to particular department</a:t>
            </a:r>
          </a:p>
        </p:txBody>
      </p:sp>
      <p:pic>
        <p:nvPicPr>
          <p:cNvPr id="2" name="Picture 1" descr="A computer screen with a question mark&#10;&#10;Description automatically generated">
            <a:extLst>
              <a:ext uri="{FF2B5EF4-FFF2-40B4-BE49-F238E27FC236}">
                <a16:creationId xmlns:a16="http://schemas.microsoft.com/office/drawing/2014/main" id="{746C4A50-F6F9-F907-E7C7-CBED3CB15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5867" y="1632710"/>
            <a:ext cx="1285875" cy="1190625"/>
          </a:xfrm>
          <a:prstGeom prst="rect">
            <a:avLst/>
          </a:prstGeom>
        </p:spPr>
      </p:pic>
      <p:pic>
        <p:nvPicPr>
          <p:cNvPr id="15" name="Picture 14" descr="A hand holding a flag&#10;&#10;Description automatically generated">
            <a:extLst>
              <a:ext uri="{FF2B5EF4-FFF2-40B4-BE49-F238E27FC236}">
                <a16:creationId xmlns:a16="http://schemas.microsoft.com/office/drawing/2014/main" id="{177843DC-082B-7C84-C19E-E260B3CB3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2189" y="4558334"/>
            <a:ext cx="1943100" cy="1352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07FDA7-1D9A-1DFE-6309-112405800B21}"/>
              </a:ext>
            </a:extLst>
          </p:cNvPr>
          <p:cNvSpPr txBox="1"/>
          <p:nvPr/>
        </p:nvSpPr>
        <p:spPr>
          <a:xfrm>
            <a:off x="5640456" y="4721086"/>
            <a:ext cx="61390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Diagram depicting a customer service chatbot workflow that uses human queries to deliver responses and utilizes a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machine learning model for ticket classification when dissatisfaction is detected.</a:t>
            </a:r>
            <a:endParaRPr lang="en-US" sz="1400">
              <a:ea typeface="Calibri"/>
              <a:cs typeface="Calibri"/>
            </a:endParaRPr>
          </a:p>
        </p:txBody>
      </p:sp>
      <p:pic>
        <p:nvPicPr>
          <p:cNvPr id="17" name="Picture 16" descr="A cartoon of a person&#10;&#10;Description automatically generated">
            <a:extLst>
              <a:ext uri="{FF2B5EF4-FFF2-40B4-BE49-F238E27FC236}">
                <a16:creationId xmlns:a16="http://schemas.microsoft.com/office/drawing/2014/main" id="{AB481192-B7A9-C674-AB8C-7A5A16EA81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4815" t="-23" r="2222" b="4255"/>
          <a:stretch/>
        </p:blipFill>
        <p:spPr>
          <a:xfrm>
            <a:off x="485775" y="1476321"/>
            <a:ext cx="1153090" cy="1121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"/>
          <p:cNvSpPr txBox="1"/>
          <p:nvPr/>
        </p:nvSpPr>
        <p:spPr>
          <a:xfrm>
            <a:off x="349388" y="272716"/>
            <a:ext cx="11800501" cy="70675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43C0C"/>
                </a:solidFill>
                <a:latin typeface="Calibri Light" panose="020F0302020204030204"/>
                <a:cs typeface="Calibri" panose="020F0502020204030204"/>
              </a:rPr>
              <a:t>Demo and Metrics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1682" y="1527313"/>
            <a:ext cx="3248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hlinkClick r:id="rId2"/>
              </a:rPr>
              <a:t>Part 1 – Upload to Vector Store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1683" y="2264465"/>
            <a:ext cx="3248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hlinkClick r:id="rId3"/>
              </a:rPr>
              <a:t>Part 2 - Question Answer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06D5D-B437-AE76-3660-E3258BCFBBC7}"/>
              </a:ext>
            </a:extLst>
          </p:cNvPr>
          <p:cNvSpPr txBox="1"/>
          <p:nvPr/>
        </p:nvSpPr>
        <p:spPr>
          <a:xfrm>
            <a:off x="541683" y="2910508"/>
            <a:ext cx="3248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hlinkClick r:id="rId4"/>
              </a:rPr>
              <a:t>Part 3 – Ticket Classification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601241-990C-976D-15DA-9B6B828BF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34176"/>
              </p:ext>
            </p:extLst>
          </p:nvPr>
        </p:nvGraphicFramePr>
        <p:xfrm>
          <a:off x="4787347" y="2170043"/>
          <a:ext cx="67717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847">
                  <a:extLst>
                    <a:ext uri="{9D8B030D-6E8A-4147-A177-3AD203B41FA5}">
                      <a16:colId xmlns:a16="http://schemas.microsoft.com/office/drawing/2014/main" val="2270397363"/>
                    </a:ext>
                  </a:extLst>
                </a:gridCol>
                <a:gridCol w="1305714">
                  <a:extLst>
                    <a:ext uri="{9D8B030D-6E8A-4147-A177-3AD203B41FA5}">
                      <a16:colId xmlns:a16="http://schemas.microsoft.com/office/drawing/2014/main" val="4242289869"/>
                    </a:ext>
                  </a:extLst>
                </a:gridCol>
                <a:gridCol w="1305714">
                  <a:extLst>
                    <a:ext uri="{9D8B030D-6E8A-4147-A177-3AD203B41FA5}">
                      <a16:colId xmlns:a16="http://schemas.microsoft.com/office/drawing/2014/main" val="874121068"/>
                    </a:ext>
                  </a:extLst>
                </a:gridCol>
                <a:gridCol w="1305714">
                  <a:extLst>
                    <a:ext uri="{9D8B030D-6E8A-4147-A177-3AD203B41FA5}">
                      <a16:colId xmlns:a16="http://schemas.microsoft.com/office/drawing/2014/main" val="2349868742"/>
                    </a:ext>
                  </a:extLst>
                </a:gridCol>
                <a:gridCol w="1305714">
                  <a:extLst>
                    <a:ext uri="{9D8B030D-6E8A-4147-A177-3AD203B41FA5}">
                      <a16:colId xmlns:a16="http://schemas.microsoft.com/office/drawing/2014/main" val="1588553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SVM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74.14%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7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5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6619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F33D27-D2F4-60EB-C28B-42116248D320}"/>
              </a:ext>
            </a:extLst>
          </p:cNvPr>
          <p:cNvSpPr txBox="1"/>
          <p:nvPr/>
        </p:nvSpPr>
        <p:spPr>
          <a:xfrm>
            <a:off x="5039140" y="1527312"/>
            <a:ext cx="6172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Performance Metrics of Ticket Classification Models</a:t>
            </a:r>
            <a:endParaRPr lang="en-US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563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MediClassify  Automatic Ticket Classification for Healthcare Support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google1559052355</cp:lastModifiedBy>
  <cp:revision>448</cp:revision>
  <dcterms:created xsi:type="dcterms:W3CDTF">2023-12-19T15:10:00Z</dcterms:created>
  <dcterms:modified xsi:type="dcterms:W3CDTF">2024-05-07T21:30:17Z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D2D55D4791A640869ECA2A8F0C4CD790_12</vt:lpwstr>
  </property>
  <property fmtid="{D5CDD505-2E9C-101B-9397-08002B2CF9AE}" pid="3" name="KSOProductBuildVer">
    <vt:lpwstr>1033-12.2.0.16731</vt:lpwstr>
  </property>
</Properties>
</file>