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497" r:id="rId4"/>
    <p:sldId id="499" r:id="rId6"/>
    <p:sldId id="507" r:id="rId7"/>
    <p:sldId id="508" r:id="rId8"/>
    <p:sldId id="502" r:id="rId9"/>
    <p:sldId id="503" r:id="rId10"/>
    <p:sldId id="506" r:id="rId11"/>
    <p:sldId id="269" r:id="rId12"/>
  </p:sldIdLst>
  <p:sldSz cx="9144000" cy="6858000" type="screen4x3"/>
  <p:notesSz cx="6760845" cy="99421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D0D8E8"/>
    <a:srgbClr val="E31E24"/>
    <a:srgbClr val="0060AA"/>
    <a:srgbClr val="0066B3"/>
    <a:srgbClr val="006CB4"/>
    <a:srgbClr val="E8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4" autoAdjust="0"/>
    <p:restoredTop sz="94660"/>
  </p:normalViewPr>
  <p:slideViewPr>
    <p:cSldViewPr showGuides="1">
      <p:cViewPr varScale="1">
        <p:scale>
          <a:sx n="84" d="100"/>
          <a:sy n="84" d="100"/>
        </p:scale>
        <p:origin x="1699" y="72"/>
      </p:cViewPr>
      <p:guideLst>
        <p:guide orient="horz" pos="215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68431-CD35-4516-818D-B41B2C4843CF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949B3-C4AB-4FB2-8B24-B07A558BD59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89A1-F17A-4D3D-AC08-D16056C1651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1C46D-3F04-4F73-BF36-E6D9DA5AE143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 Admission Drive 2021-22-final-2_Page_0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512" y="0"/>
            <a:ext cx="9144000" cy="6850383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260" y="-27384"/>
            <a:ext cx="9180512" cy="6885384"/>
          </a:xfrm>
        </p:spPr>
      </p:pic>
      <p:cxnSp>
        <p:nvCxnSpPr>
          <p:cNvPr id="11" name="Straight Connector 10"/>
          <p:cNvCxnSpPr/>
          <p:nvPr/>
        </p:nvCxnSpPr>
        <p:spPr>
          <a:xfrm>
            <a:off x="1520415" y="2060848"/>
            <a:ext cx="6306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382" y="150274"/>
            <a:ext cx="6396065" cy="9208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6440" y="2219553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SzPct val="25000"/>
            </a:pPr>
            <a:r>
              <a:rPr lang="en-IN" sz="24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 panose="020B0604020202020204"/>
              </a:rPr>
              <a:t>Second Year Project Synopsis</a:t>
            </a:r>
            <a:endParaRPr lang="en-IN" sz="2400" b="1" dirty="0">
              <a:solidFill>
                <a:srgbClr val="0070C0"/>
              </a:solidFill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lvl="0" algn="ctr">
              <a:buSzPct val="25000"/>
            </a:pPr>
            <a:r>
              <a:rPr lang="en-IN" sz="24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 panose="020B0604020202020204"/>
              </a:rPr>
              <a:t>Submitted by:</a:t>
            </a:r>
            <a:endParaRPr lang="en-IN" sz="2400" b="1" dirty="0">
              <a:solidFill>
                <a:srgbClr val="0070C0"/>
              </a:solidFill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</p:txBody>
      </p:sp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696134" y="3086002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 NO.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2301730083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Samya Sharma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2301730084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Namrata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2301730115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Anushka Rana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2301730122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Dhruv Tyagi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40022" y="1450932"/>
            <a:ext cx="7056784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buSzPct val="25000"/>
            </a:pPr>
            <a:r>
              <a:rPr lang="en-US" altLang="en-IN" sz="2400" b="1" dirty="0">
                <a:latin typeface="+mj-lt"/>
                <a:sym typeface="Arial" panose="020B0604020202020204"/>
              </a:rPr>
              <a:t>Cart Shopping System</a:t>
            </a:r>
            <a:endParaRPr lang="en-IN" sz="2400" b="1" dirty="0">
              <a:latin typeface="+mj-lt"/>
              <a:sym typeface="Arial" panose="020B060402020202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440" y="5733256"/>
            <a:ext cx="8584032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IN" sz="18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 panose="020B0604020202020204"/>
              </a:rPr>
              <a:t>Industry Mentor:  </a:t>
            </a:r>
            <a:r>
              <a:rPr lang="en-IN" sz="1800" b="1" dirty="0">
                <a:ea typeface="Cambria" panose="02040503050406030204" pitchFamily="18" charset="0"/>
                <a:cs typeface="Times New Roman" panose="02020603050405020304" pitchFamily="18" charset="0"/>
                <a:sym typeface="Arial" panose="020B0604020202020204"/>
              </a:rPr>
              <a:t>Mr. </a:t>
            </a:r>
            <a:r>
              <a:rPr lang="en-US" altLang="en-IN" sz="1800" b="1" dirty="0">
                <a:ea typeface="Cambria" panose="02040503050406030204" pitchFamily="18" charset="0"/>
                <a:cs typeface="Times New Roman" panose="02020603050405020304" pitchFamily="18" charset="0"/>
                <a:sym typeface="Arial" panose="020B0604020202020204"/>
              </a:rPr>
              <a:t>Prem Kumar Thakur</a:t>
            </a:r>
            <a:endParaRPr lang="en-IN" sz="1800" b="1" dirty="0">
              <a:solidFill>
                <a:srgbClr val="0070C0"/>
              </a:solidFill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lvl="0">
              <a:buSzPct val="25000"/>
            </a:pPr>
            <a:r>
              <a:rPr lang="en-IN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 panose="020B0604020202020204"/>
              </a:rPr>
              <a:t>Faculty Mentor:</a:t>
            </a:r>
            <a:r>
              <a:rPr lang="en-IN" sz="18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 panose="020B0604020202020204"/>
              </a:rPr>
              <a:t>  </a:t>
            </a:r>
            <a:r>
              <a:rPr lang="en-IN" sz="1800" b="1" dirty="0" err="1">
                <a:ea typeface="Cambria" panose="02040503050406030204" pitchFamily="18" charset="0"/>
                <a:cs typeface="Times New Roman" panose="02020603050405020304" pitchFamily="18" charset="0"/>
                <a:sym typeface="Arial" panose="020B0604020202020204"/>
              </a:rPr>
              <a:t>Dr.</a:t>
            </a:r>
            <a:r>
              <a:rPr lang="en-IN" sz="1800" b="1" dirty="0">
                <a:ea typeface="Cambria" panose="02040503050406030204" pitchFamily="18" charset="0"/>
                <a:cs typeface="Times New Roman" panose="02020603050405020304" pitchFamily="18" charset="0"/>
                <a:sym typeface="Arial" panose="020B0604020202020204"/>
              </a:rPr>
              <a:t> Vandna Batra</a:t>
            </a:r>
            <a:endParaRPr lang="en-IN" sz="1800" b="1" dirty="0"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13405" y="243415"/>
            <a:ext cx="384169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lvl="0">
              <a:buSzPct val="25000"/>
            </a:pPr>
            <a:r>
              <a:rPr lang="en-US" sz="4000" b="1" kern="1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IN" sz="4000" b="1" dirty="0">
              <a:solidFill>
                <a:srgbClr val="E31E24"/>
              </a:solidFill>
              <a:latin typeface="+mj-lt"/>
              <a:cs typeface="Times New Roman" panose="02020603050405020304" pitchFamily="18" charset="0"/>
              <a:sym typeface="Arial" panose="020B0604020202020204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0045" y="1293495"/>
            <a:ext cx="8604250" cy="48850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altLang="en-US" sz="2000" b="1" dirty="0"/>
              <a:t>Cart Shopping System</a:t>
            </a:r>
            <a:r>
              <a:rPr lang="en-US" altLang="en-US" sz="2000" dirty="0"/>
              <a:t> is an e-commerce application designed specifically for wholesale ration shops to tackle issues like overcrowding, inefficient billing, and long queues. It offers a streamlined, digital shopping experience that enhances convenience for customers and improves operational efficiency for shop owners.</a:t>
            </a:r>
            <a:endParaRPr lang="en-US" altLang="en-US" sz="2000" dirty="0"/>
          </a:p>
          <a:p>
            <a:pPr algn="just"/>
            <a:endParaRPr lang="en-US" altLang="en-US" sz="2000" dirty="0"/>
          </a:p>
          <a:p>
            <a:pPr algn="just"/>
            <a:r>
              <a:rPr lang="en-US" altLang="en-US" sz="2000" b="1" dirty="0"/>
              <a:t>Key Features:</a:t>
            </a:r>
            <a:endParaRPr lang="en-US" altLang="en-US" sz="2000" b="1" dirty="0"/>
          </a:p>
          <a:p>
            <a:pPr algn="just"/>
            <a:r>
              <a:rPr lang="en-US" altLang="en-US" sz="2000" b="1" dirty="0"/>
              <a:t>Digital Product Catalog:</a:t>
            </a:r>
            <a:r>
              <a:rPr lang="en-US" altLang="en-US" sz="2000" dirty="0"/>
              <a:t> Customers can browse and select items from an organized online catalog.</a:t>
            </a:r>
            <a:endParaRPr lang="en-US" altLang="en-US" sz="2000" dirty="0"/>
          </a:p>
          <a:p>
            <a:pPr algn="just"/>
            <a:r>
              <a:rPr lang="en-US" altLang="en-US" sz="2000" b="1" dirty="0"/>
              <a:t>Seamless Cart &amp; Checkout:</a:t>
            </a:r>
            <a:r>
              <a:rPr lang="en-US" altLang="en-US" sz="2000" dirty="0"/>
              <a:t> A user-friendly interface allows easy order placement through on-site screens.</a:t>
            </a:r>
            <a:endParaRPr lang="en-US" altLang="en-US" sz="2000" dirty="0"/>
          </a:p>
          <a:p>
            <a:pPr algn="just"/>
            <a:r>
              <a:rPr lang="en-US" altLang="en-US" sz="2000" b="1" dirty="0"/>
              <a:t>Multiple Payment Options:</a:t>
            </a:r>
            <a:r>
              <a:rPr lang="en-US" altLang="en-US" sz="2000" dirty="0"/>
              <a:t> Supports secure digital payments, reducing cash handling and billing time.</a:t>
            </a:r>
            <a:endParaRPr lang="en-US" altLang="en-US" sz="2000" dirty="0"/>
          </a:p>
          <a:p>
            <a:pPr algn="just"/>
            <a:r>
              <a:rPr lang="en-US" altLang="en-US" sz="2000" dirty="0"/>
              <a:t>This system not only minimizes wait times but also ensures a smooth and efficient shopping experience. By digitizing the shopping process, Cart Shopping System provides a scalable, customer-friendly, and future-ready solution for modernizing wholesale ration stores.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318017" y="233479"/>
            <a:ext cx="431900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lvl="0">
              <a:buSzPct val="25000"/>
            </a:pPr>
            <a:r>
              <a:rPr lang="en-IN" sz="4000" b="1" dirty="0">
                <a:solidFill>
                  <a:prstClr val="black"/>
                </a:solidFill>
                <a:latin typeface="+mj-lt"/>
                <a:ea typeface="Verdana" panose="020B0604030504040204" pitchFamily="34" charset="0"/>
                <a:cs typeface="+mj-cs"/>
                <a:sym typeface="Arial" panose="020B0604020202020204"/>
              </a:rPr>
              <a:t>Problem Statement</a:t>
            </a:r>
            <a:endParaRPr lang="en-IN" sz="4000" b="1" dirty="0">
              <a:solidFill>
                <a:srgbClr val="E31E24"/>
              </a:solidFill>
              <a:latin typeface="+mj-lt"/>
              <a:ea typeface="Verdana" panose="020B0604030504040204" pitchFamily="34" charset="0"/>
              <a:cs typeface="Times New Roman" panose="02020603050405020304" pitchFamily="18" charset="0"/>
              <a:sym typeface="Arial" panose="020B0604020202020204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7016" y="1207783"/>
            <a:ext cx="8784975" cy="4831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endParaRPr lang="en-IN" sz="2000" b="1" dirty="0"/>
          </a:p>
          <a:p>
            <a:r>
              <a:rPr lang="en-IN" sz="2400" b="1" dirty="0"/>
              <a:t>The Problem:</a:t>
            </a:r>
            <a:endParaRPr lang="en-IN" sz="2400" b="1" dirty="0"/>
          </a:p>
          <a:p>
            <a:br>
              <a:rPr lang="en-IN" sz="2000" dirty="0"/>
            </a:br>
            <a:r>
              <a:rPr lang="en-US" altLang="en-US" sz="2000" dirty="0"/>
              <a:t>Traditional manual billing and order systems in wholesale ration shops lead to overcrowding, long queues, billing errors, and customer dissatisfaction. These outdated methods also create operational inefficiencies and security risks.</a:t>
            </a:r>
            <a:endParaRPr lang="en-US" altLang="en-US" sz="2000" dirty="0"/>
          </a:p>
          <a:p>
            <a:endParaRPr lang="en-US" altLang="en-US" sz="2000" dirty="0"/>
          </a:p>
          <a:p>
            <a:r>
              <a:rPr lang="en-IN" sz="2400" b="1" dirty="0"/>
              <a:t>The Solution:</a:t>
            </a:r>
            <a:endParaRPr lang="en-I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A digital e-commerce platform tailored for wholesale ration shops that simplifies the shopping experience and optimizes backend operations.</a:t>
            </a:r>
            <a:endParaRPr lang="en-US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/>
              <a:t>Security: </a:t>
            </a:r>
            <a:r>
              <a:rPr lang="en-US" altLang="en-US" sz="2000" dirty="0"/>
              <a:t>Only verified users can access and complete orders.</a:t>
            </a:r>
            <a:endParaRPr lang="en-US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/>
              <a:t>Efficiency: </a:t>
            </a:r>
            <a:r>
              <a:rPr lang="en-US" altLang="en-US" sz="2000" dirty="0"/>
              <a:t>Real-time, automated billing and order processing reduce wait times.</a:t>
            </a:r>
            <a:endParaRPr lang="en-US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/>
              <a:t>Accountability: </a:t>
            </a:r>
            <a:r>
              <a:rPr lang="en-US" altLang="en-US" sz="2000" dirty="0"/>
              <a:t>Every transaction is logged digitally for transparency.</a:t>
            </a:r>
            <a:endParaRPr lang="en-US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 dirty="0"/>
              <a:t>Cost &amp; Time Savings: </a:t>
            </a:r>
            <a:r>
              <a:rPr lang="en-US" altLang="en-US" sz="2000" dirty="0"/>
              <a:t>Minimizes paperwork and speeds up customer service.</a:t>
            </a:r>
            <a:endParaRPr lang="en-US" altLang="en-US" sz="2000" b="1" dirty="0"/>
          </a:p>
          <a:p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645" y="2765425"/>
            <a:ext cx="3901440" cy="2194560"/>
          </a:xfrm>
          <a:prstGeom prst="rect">
            <a:avLst/>
          </a:prstGeom>
        </p:spPr>
      </p:pic>
      <p:pic>
        <p:nvPicPr>
          <p:cNvPr id="5" name="Content Placeholder 3"/>
          <p:cNvPicPr>
            <a:picLocks noGrp="1"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" y="-79"/>
            <a:ext cx="9180512" cy="6885384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60985" y="354330"/>
            <a:ext cx="855916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IN" sz="2000" b="1" dirty="0">
              <a:sym typeface="+mn-ea"/>
            </a:endParaRPr>
          </a:p>
          <a:p>
            <a:r>
              <a:rPr lang="en-IN" sz="2000" b="1" dirty="0">
                <a:sym typeface="+mn-ea"/>
              </a:rPr>
              <a:t>Goals:</a:t>
            </a:r>
            <a:endParaRPr lang="en-IN" sz="2000" b="1" dirty="0">
              <a:sym typeface="+mn-ea"/>
            </a:endParaRPr>
          </a:p>
          <a:p>
            <a:br>
              <a:rPr lang="en-IN" sz="2000" dirty="0">
                <a:sym typeface="+mn-ea"/>
              </a:rPr>
            </a:br>
            <a:r>
              <a:rPr lang="en-IN" sz="2000" b="1" dirty="0">
                <a:sym typeface="+mn-ea"/>
              </a:rPr>
              <a:t>Main Goal</a:t>
            </a:r>
            <a:r>
              <a:rPr lang="en-IN" sz="2000" dirty="0">
                <a:sym typeface="+mn-ea"/>
              </a:rPr>
              <a:t>: </a:t>
            </a:r>
            <a:r>
              <a:rPr lang="en-US" altLang="en-US" sz="2000" dirty="0"/>
              <a:t>Develop a secure, automated cart-based system for ration shopping.</a:t>
            </a:r>
            <a:endParaRPr lang="en-US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Real-Time Order Placement &amp; Approvals</a:t>
            </a:r>
            <a:endParaRPr lang="en-US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Secure Payment Gateway Integration</a:t>
            </a:r>
            <a:endParaRPr lang="en-US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Automated Order Forwarding to Staff</a:t>
            </a:r>
            <a:endParaRPr lang="en-US" alt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Reduced Manual Workload &amp; Queues</a:t>
            </a:r>
            <a:endParaRPr lang="en-US" altLang="en-US" sz="2000" dirty="0"/>
          </a:p>
          <a:p>
            <a:endParaRPr lang="en-US" altLang="en-US" sz="2000" dirty="0"/>
          </a:p>
          <a:p>
            <a:r>
              <a:rPr lang="en-IN" sz="2000" b="1" dirty="0">
                <a:sym typeface="+mn-ea"/>
              </a:rPr>
              <a:t>Impact:</a:t>
            </a:r>
            <a:endParaRPr lang="en-IN" sz="2000" b="1" dirty="0">
              <a:sym typeface="+mn-ea"/>
            </a:endParaRPr>
          </a:p>
          <a:p>
            <a:endParaRPr lang="en-I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/>
              <a:t>Enhanced Customer Convenience through digital browsing and instant checkout</a:t>
            </a:r>
            <a:endParaRPr lang="en-US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/>
              <a:t>Improved Store Efficiency with automated backend systems</a:t>
            </a:r>
            <a:endParaRPr lang="en-US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/>
              <a:t>Better Inventory &amp; Order Tracking using digital records</a:t>
            </a:r>
            <a:endParaRPr lang="en-US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/>
              <a:t>Optimized Workload for Staff by eliminating manual order handling</a:t>
            </a:r>
            <a:endParaRPr lang="en-US" altLang="en-US" sz="20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7384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9035" y="169378"/>
            <a:ext cx="859143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ctr">
              <a:buSzPct val="25000"/>
            </a:pPr>
            <a:r>
              <a:rPr lang="en-US" sz="4000" b="1" kern="100" dirty="0">
                <a:latin typeface="+mj-lt"/>
                <a:cs typeface="Times New Roman" panose="02020603050405020304" pitchFamily="18" charset="0"/>
                <a:sym typeface="Arial" panose="020B0604020202020204"/>
              </a:rPr>
              <a:t>Technology used</a:t>
            </a:r>
            <a:endParaRPr lang="en-IN" sz="4000" b="1" dirty="0">
              <a:latin typeface="+mj-lt"/>
              <a:cs typeface="Times New Roman" panose="02020603050405020304" pitchFamily="18" charset="0"/>
              <a:sym typeface="Arial" panose="020B0604020202020204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2155" y="2492375"/>
            <a:ext cx="7512685" cy="3447415"/>
          </a:xfrm>
          <a:prstGeom prst="rect">
            <a:avLst/>
          </a:prstGeom>
          <a:noFill/>
        </p:spPr>
        <p:txBody>
          <a:bodyPr wrap="square" numCol="2">
            <a:noAutofit/>
          </a:bodyPr>
          <a:lstStyle/>
          <a:p>
            <a:pPr>
              <a:buNone/>
            </a:pPr>
            <a:endParaRPr lang="en-IN" sz="2000" b="1" dirty="0"/>
          </a:p>
          <a:p>
            <a:pPr>
              <a:buNone/>
            </a:pPr>
            <a:r>
              <a:rPr lang="en-IN" sz="2000" b="1" dirty="0"/>
              <a:t>Frontend :</a:t>
            </a:r>
            <a:r>
              <a:rPr lang="en-US" altLang="en-IN" sz="2000" b="1" dirty="0"/>
              <a:t>                                                         </a:t>
            </a:r>
            <a:r>
              <a:rPr lang="en-IN" sz="2000" b="1" dirty="0">
                <a:sym typeface="+mn-ea"/>
              </a:rPr>
              <a:t>Backend</a:t>
            </a:r>
            <a:r>
              <a:rPr lang="en-US" altLang="en-IN" sz="2000" b="1" dirty="0">
                <a:sym typeface="+mn-ea"/>
              </a:rPr>
              <a:t> </a:t>
            </a:r>
            <a:r>
              <a:rPr lang="en-IN" sz="2000" b="1" dirty="0">
                <a:sym typeface="+mn-ea"/>
              </a:rPr>
              <a:t>:</a:t>
            </a:r>
            <a:endParaRPr lang="en-IN" sz="2000" b="1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en-IN" sz="2000" dirty="0">
                <a:sym typeface="+mn-ea"/>
              </a:rPr>
              <a:t>   HTML                                                               </a:t>
            </a:r>
            <a:r>
              <a:rPr lang="en-US" sz="2000" dirty="0">
                <a:ea typeface="Verdana" panose="020B0604030504040204" pitchFamily="34" charset="0"/>
                <a:sym typeface="+mn-ea"/>
              </a:rPr>
              <a:t>Node.js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  <a:sym typeface="+mn-ea"/>
              </a:rPr>
              <a:t> 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IN" sz="2000" dirty="0">
                <a:sym typeface="+mn-ea"/>
              </a:rPr>
              <a:t>   CSS                                                                   </a:t>
            </a:r>
            <a:r>
              <a:rPr lang="en-IN" sz="2000" dirty="0">
                <a:sym typeface="+mn-ea"/>
              </a:rPr>
              <a:t>Database Manageme</a:t>
            </a:r>
            <a:r>
              <a:rPr lang="en-US" altLang="en-IN" sz="2000" dirty="0">
                <a:sym typeface="+mn-ea"/>
              </a:rPr>
              <a:t>nt</a:t>
            </a:r>
            <a:endParaRPr lang="en-US" altLang="en-IN" sz="2000" dirty="0"/>
          </a:p>
          <a:p>
            <a:pPr indent="0">
              <a:buFont typeface="Arial" panose="020B0604020202020204" pitchFamily="34" charset="0"/>
              <a:buNone/>
            </a:pPr>
            <a:r>
              <a:rPr lang="en-US" altLang="en-IN" sz="2000" dirty="0">
                <a:sym typeface="+mn-ea"/>
              </a:rPr>
              <a:t>   Javascript                                                                       </a:t>
            </a:r>
            <a:endParaRPr lang="en-US" altLang="en-IN" sz="2000" dirty="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IN" sz="2000" b="1" dirty="0"/>
              <a:t>For Payment :</a:t>
            </a:r>
            <a:endParaRPr lang="en-US" altLang="en-IN" sz="2000" b="1" dirty="0"/>
          </a:p>
          <a:p>
            <a:pPr indent="0">
              <a:buFont typeface="Arial" panose="020B0604020202020204" pitchFamily="34" charset="0"/>
              <a:buNone/>
            </a:pPr>
            <a:r>
              <a:rPr lang="en-US" sz="2000" dirty="0" err="1">
                <a:effectLst/>
                <a:ea typeface="Verdana" panose="020B0604030504040204" pitchFamily="34" charset="0"/>
                <a:cs typeface="Verdana" panose="020B0604030504040204" pitchFamily="34" charset="0"/>
                <a:sym typeface="+mn-ea"/>
              </a:rPr>
              <a:t>   Razorpay</a:t>
            </a:r>
            <a:endParaRPr lang="en-US" sz="2000" dirty="0">
              <a:effectLst/>
              <a:ea typeface="Verdana" panose="020B0604030504040204" pitchFamily="34" charset="0"/>
              <a:cs typeface="Verdana" panose="020B0604030504040204" pitchFamily="3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2000" dirty="0" err="1">
                <a:effectLst/>
                <a:ea typeface="Verdana" panose="020B0604030504040204" pitchFamily="34" charset="0"/>
                <a:cs typeface="Verdana" panose="020B0604030504040204" pitchFamily="34" charset="0"/>
                <a:sym typeface="+mn-ea"/>
              </a:rPr>
              <a:t>   qrcode.react</a:t>
            </a:r>
            <a:endParaRPr lang="en-US" altLang="en-IN" sz="20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31952" y="1621627"/>
            <a:ext cx="75124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Here’s a list of technologies used in the project based on the folder structure and file names:</a:t>
            </a:r>
            <a:endParaRPr lang="en-IN" sz="2000" dirty="0"/>
          </a:p>
          <a:p>
            <a:pPr algn="ctr"/>
            <a:endParaRPr lang="en-IN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31952" y="5107825"/>
            <a:ext cx="7512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have used these technologies so far, and we will incorporate additional ones as needed.</a:t>
            </a:r>
            <a:endParaRPr lang="en-I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194" y="-2667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224350"/>
            <a:ext cx="878497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ctr">
              <a:buSzPct val="25000"/>
            </a:pPr>
            <a:r>
              <a:rPr lang="en-IN" sz="4000" b="1" dirty="0">
                <a:latin typeface="+mj-lt"/>
              </a:rPr>
              <a:t>System Workflow Diagram </a:t>
            </a:r>
            <a:endParaRPr lang="en-IN" sz="4000" b="1" dirty="0">
              <a:solidFill>
                <a:srgbClr val="E31E24"/>
              </a:solidFill>
              <a:latin typeface="+mj-lt"/>
              <a:cs typeface="Times New Roman" panose="02020603050405020304" pitchFamily="18" charset="0"/>
              <a:sym typeface="Arial" panose="020B0604020202020204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8720" y="3772060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" y="1190625"/>
            <a:ext cx="8300085" cy="50888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13892" y="255766"/>
            <a:ext cx="655272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algn="ctr">
              <a:buSzPct val="25000"/>
            </a:pPr>
            <a:r>
              <a:rPr lang="en-IN" sz="4000" b="1" dirty="0">
                <a:latin typeface="+mj-lt"/>
              </a:rPr>
              <a:t>Future Aspects </a:t>
            </a:r>
            <a:endParaRPr lang="en-IN" sz="4000" b="1" dirty="0">
              <a:solidFill>
                <a:srgbClr val="E31E24"/>
              </a:solidFill>
              <a:latin typeface="+mj-lt"/>
              <a:cs typeface="Times New Roman" panose="02020603050405020304" pitchFamily="18" charset="0"/>
              <a:sym typeface="Arial" panose="020B0604020202020204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650" y="1475105"/>
            <a:ext cx="7848600" cy="46570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b="1" dirty="0"/>
              <a:t>Online Payment Gateway Integration</a:t>
            </a:r>
            <a:endParaRPr lang="en-US" altLang="en-US" sz="2000" dirty="0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en-US" dirty="0"/>
              <a:t>Incorporate secure and reliable payment gateways to facilitate seamless digital transactions, supporting credit/debit cards, UPI, and digital wallets.</a:t>
            </a: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b="1" dirty="0"/>
              <a:t>Real-Time Inventory Management</a:t>
            </a:r>
            <a:endParaRPr lang="en-US" altLang="en-US" sz="2000" b="1" dirty="0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en-US" dirty="0"/>
              <a:t>Implement live stock tracking to ensure accurate availability information, prevent over-selling, and enable timely restocking.</a:t>
            </a: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b="1" dirty="0"/>
              <a:t>Customer Profiles &amp; Personalization</a:t>
            </a:r>
            <a:endParaRPr lang="en-US" altLang="en-US" sz="2000" b="1" dirty="0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en-US" dirty="0"/>
              <a:t>Introduce customer accounts with purchase history, preferences, and personalized recommendations to enhance user engagement and loyalty.</a:t>
            </a: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b="1" dirty="0"/>
              <a:t>Mobile App Version</a:t>
            </a:r>
            <a:endParaRPr lang="en-US" altLang="en-US" sz="2000" b="1" dirty="0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en-US" dirty="0"/>
              <a:t>Develop a cross-platform mobile application to allow customers to shop     conveniently anytime, anywhere, improving overall accessibility.</a:t>
            </a: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b="1" dirty="0"/>
              <a:t>Multi-Store Support</a:t>
            </a:r>
            <a:endParaRPr lang="en-US" altLang="en-US" sz="2000" dirty="0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en-US" dirty="0"/>
              <a:t>Enable centralized management of multiple stores within a shopping complex or retail chain, offering scalability and flexibility for diverse business needs.</a:t>
            </a: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58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35696" y="2708920"/>
            <a:ext cx="5651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0060AA"/>
                </a:solidFill>
                <a:latin typeface="Garamond" panose="02020404030301010803" pitchFamily="18" charset="0"/>
              </a:rPr>
              <a:t>THANK</a:t>
            </a:r>
            <a:r>
              <a:rPr lang="en-US" sz="7200" dirty="0">
                <a:latin typeface="Garamond" panose="02020404030301010803" pitchFamily="18" charset="0"/>
              </a:rPr>
              <a:t> </a:t>
            </a:r>
            <a:r>
              <a:rPr lang="en-US" sz="7200" dirty="0">
                <a:solidFill>
                  <a:srgbClr val="E31E24"/>
                </a:solidFill>
                <a:latin typeface="Garamond" panose="02020404030301010803" pitchFamily="18" charset="0"/>
              </a:rPr>
              <a:t>YOU</a:t>
            </a:r>
            <a:endParaRPr lang="en-IN" sz="72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3788</Words>
  <Application>WPS Slides</Application>
  <PresentationFormat>On-screen Show (4:3)</PresentationFormat>
  <Paragraphs>107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Cambria</vt:lpstr>
      <vt:lpstr>Times New Roman</vt:lpstr>
      <vt:lpstr>Arial</vt:lpstr>
      <vt:lpstr>Verdana</vt:lpstr>
      <vt:lpstr>Calibri</vt:lpstr>
      <vt:lpstr>Garamond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WEBDEV</dc:creator>
  <cp:lastModifiedBy>Anushka Rana</cp:lastModifiedBy>
  <cp:revision>329</cp:revision>
  <cp:lastPrinted>2022-09-05T08:43:00Z</cp:lastPrinted>
  <dcterms:created xsi:type="dcterms:W3CDTF">2020-01-16T09:05:00Z</dcterms:created>
  <dcterms:modified xsi:type="dcterms:W3CDTF">2025-04-20T09:01:14Z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D0D234F731FC425791412CD781316CD7_12</vt:lpwstr>
  </property>
  <property fmtid="{D5CDD505-2E9C-101B-9397-08002B2CF9AE}" pid="3" name="KSOProductBuildVer">
    <vt:lpwstr>1033-12.2.0.20795</vt:lpwstr>
  </property>
</Properties>
</file>