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94" r:id="rId9"/>
    <p:sldId id="295" r:id="rId10"/>
    <p:sldId id="264" r:id="rId11"/>
    <p:sldId id="265" r:id="rId12"/>
    <p:sldId id="266" r:id="rId13"/>
    <p:sldId id="267" r:id="rId14"/>
    <p:sldId id="268" r:id="rId15"/>
    <p:sldId id="269" r:id="rId16"/>
    <p:sldId id="270" r:id="rId17"/>
    <p:sldId id="271" r:id="rId18"/>
    <p:sldId id="272" r:id="rId19"/>
    <p:sldId id="276" r:id="rId20"/>
    <p:sldId id="273" r:id="rId21"/>
    <p:sldId id="296" r:id="rId22"/>
    <p:sldId id="275" r:id="rId23"/>
    <p:sldId id="274" r:id="rId24"/>
    <p:sldId id="278" r:id="rId25"/>
    <p:sldId id="280" r:id="rId26"/>
    <p:sldId id="281" r:id="rId27"/>
    <p:sldId id="282" r:id="rId28"/>
    <p:sldId id="283" r:id="rId29"/>
    <p:sldId id="284" r:id="rId30"/>
    <p:sldId id="285" r:id="rId31"/>
    <p:sldId id="286" r:id="rId32"/>
    <p:sldId id="287" r:id="rId33"/>
    <p:sldId id="297" r:id="rId34"/>
    <p:sldId id="291" r:id="rId35"/>
    <p:sldId id="288" r:id="rId36"/>
    <p:sldId id="290"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79" d="100"/>
          <a:sy n="79"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30-04-2022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600" dirty="0"/>
              <a:t>PRESENTED BY ---NAMRATA   BARASKAR</a:t>
            </a:r>
          </a:p>
        </p:txBody>
      </p:sp>
      <p:sp>
        <p:nvSpPr>
          <p:cNvPr id="4" name="Slide Number Placeholder 3"/>
          <p:cNvSpPr>
            <a:spLocks noGrp="1"/>
          </p:cNvSpPr>
          <p:nvPr>
            <p:ph type="sldNum" sz="quarter" idx="5"/>
          </p:nvPr>
        </p:nvSpPr>
        <p:spPr/>
        <p:txBody>
          <a:bodyPr/>
          <a:lstStyle/>
          <a:p>
            <a:fld id="{69453D8C-C229-4928-BC5D-5D5D26348892}" type="slidenum">
              <a:rPr lang="en-IN" smtClean="0"/>
              <a:t>1</a:t>
            </a:fld>
            <a:endParaRPr lang="en-IN"/>
          </a:p>
        </p:txBody>
      </p:sp>
    </p:spTree>
    <p:extLst>
      <p:ext uri="{BB962C8B-B14F-4D97-AF65-F5344CB8AC3E}">
        <p14:creationId xmlns:p14="http://schemas.microsoft.com/office/powerpoint/2010/main" val="310219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36</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37</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30-04-2022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chemeClr val="accent6"/>
            </a:gs>
            <a:gs pos="0">
              <a:schemeClr val="accent4">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30-04-2022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E82CF7-8BB4-41BC-8236-AF8D21F2BB8E}"/>
              </a:ext>
            </a:extLst>
          </p:cNvPr>
          <p:cNvSpPr/>
          <p:nvPr/>
        </p:nvSpPr>
        <p:spPr>
          <a:xfrm>
            <a:off x="1157591" y="1"/>
            <a:ext cx="9717932"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solidFill>
                  <a:schemeClr val="tx1">
                    <a:lumMod val="95000"/>
                    <a:lumOff val="5000"/>
                  </a:schemeClr>
                </a:solidFill>
                <a:highlight>
                  <a:srgbClr val="000080"/>
                </a:highlight>
              </a:rPr>
              <a:t>PPP</a:t>
            </a:r>
          </a:p>
        </p:txBody>
      </p:sp>
      <p:sp>
        <p:nvSpPr>
          <p:cNvPr id="3" name="Rectangle 11">
            <a:extLst>
              <a:ext uri="{FF2B5EF4-FFF2-40B4-BE49-F238E27FC236}">
                <a16:creationId xmlns:a16="http://schemas.microsoft.com/office/drawing/2014/main" id="{CC5BD2C1-5420-4444-B595-5D213AFDBB60}"/>
              </a:ext>
            </a:extLst>
          </p:cNvPr>
          <p:cNvSpPr/>
          <p:nvPr/>
        </p:nvSpPr>
        <p:spPr>
          <a:xfrm>
            <a:off x="1157591" y="0"/>
            <a:ext cx="9717932" cy="1089498"/>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C9345AAD-3BAB-419F-9759-172BC68FD59B}"/>
              </a:ext>
            </a:extLst>
          </p:cNvPr>
          <p:cNvSpPr txBox="1"/>
          <p:nvPr/>
        </p:nvSpPr>
        <p:spPr>
          <a:xfrm>
            <a:off x="1653702" y="826851"/>
            <a:ext cx="922182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Used Car Price Prediction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pic>
        <p:nvPicPr>
          <p:cNvPr id="9" name="Picture 8">
            <a:extLst>
              <a:ext uri="{FF2B5EF4-FFF2-40B4-BE49-F238E27FC236}">
                <a16:creationId xmlns:a16="http://schemas.microsoft.com/office/drawing/2014/main" id="{D201F988-8D4C-4189-B83F-1431BCA39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2240199"/>
            <a:ext cx="6172200" cy="3467100"/>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63894" y="668751"/>
            <a:ext cx="11411339"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the features Brand, Model and </a:t>
            </a:r>
            <a:r>
              <a:rPr lang="en-IN" sz="1800" dirty="0" err="1">
                <a:solidFill>
                  <a:srgbClr val="000000"/>
                </a:solidFill>
                <a:effectLst/>
                <a:latin typeface="Century" panose="02040604050505020304" pitchFamily="18" charset="0"/>
                <a:ea typeface="Calibri" panose="020F0502020204030204" pitchFamily="34" charset="0"/>
              </a:rPr>
              <a:t>Manufacturing_year</a:t>
            </a:r>
            <a:r>
              <a:rPr lang="en-IN" sz="1800" dirty="0">
                <a:solidFill>
                  <a:srgbClr val="000000"/>
                </a:solidFill>
                <a:effectLst/>
                <a:latin typeface="Century" panose="02040604050505020304" pitchFamily="18" charset="0"/>
                <a:ea typeface="Calibri" panose="020F0502020204030204" pitchFamily="34" charset="0"/>
              </a:rPr>
              <a:t> from the column </a:t>
            </a:r>
            <a:r>
              <a:rPr lang="en-IN" sz="1800" dirty="0" err="1">
                <a:solidFill>
                  <a:srgbClr val="000000"/>
                </a:solidFill>
                <a:effectLst/>
                <a:latin typeface="Century" panose="02040604050505020304" pitchFamily="18" charset="0"/>
                <a:ea typeface="Calibri" panose="020F0502020204030204" pitchFamily="34" charset="0"/>
              </a:rPr>
              <a:t>Car_Name</a:t>
            </a:r>
            <a:r>
              <a:rPr lang="en-IN" sz="1800" dirty="0">
                <a:solidFill>
                  <a:srgbClr val="000000"/>
                </a:solidFill>
                <a:effectLst/>
                <a:latin typeface="Century" panose="02040604050505020304" pitchFamily="18" charset="0"/>
                <a:ea typeface="Calibri" panose="020F0502020204030204" pitchFamily="34" charset="0"/>
              </a:rPr>
              <a:t> and created </a:t>
            </a:r>
            <a:r>
              <a:rPr lang="en-IN" sz="1800" dirty="0" err="1">
                <a:solidFill>
                  <a:srgbClr val="000000"/>
                </a:solidFill>
                <a:effectLst/>
                <a:latin typeface="Century" panose="02040604050505020304" pitchFamily="18" charset="0"/>
                <a:ea typeface="Calibri" panose="020F0502020204030204" pitchFamily="34" charset="0"/>
              </a:rPr>
              <a:t>Car_age</a:t>
            </a:r>
            <a:r>
              <a:rPr lang="en-IN" sz="1800" dirty="0">
                <a:solidFill>
                  <a:srgbClr val="000000"/>
                </a:solidFill>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solidFill>
                  <a:srgbClr val="000000"/>
                </a:solidFill>
                <a:effectLst/>
                <a:latin typeface="Century" panose="02040604050505020304" pitchFamily="18" charset="0"/>
                <a:ea typeface="Times New Roman" panose="02020603050405020304" pitchFamily="18" charset="0"/>
              </a:rPr>
              <a:t>Zscore</a:t>
            </a:r>
            <a:r>
              <a:rPr lang="en-IN" sz="1800" dirty="0">
                <a:solidFill>
                  <a:srgbClr val="000000"/>
                </a:solidFill>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Visualization :Univariate Analysis</a:t>
            </a:r>
            <a:endParaRPr lang="en-IN" sz="3000" u="sng" dirty="0">
              <a:solidFill>
                <a:schemeClr val="accent6">
                  <a:lumMod val="75000"/>
                </a:schemeClr>
              </a:solidFill>
              <a:latin typeface="Bookman Old Style" panose="02050604050505020204" pitchFamily="18" charset="0"/>
            </a:endParaRPr>
          </a:p>
        </p:txBody>
      </p:sp>
      <p:pic>
        <p:nvPicPr>
          <p:cNvPr id="7" name="Picture 6">
            <a:extLst>
              <a:ext uri="{FF2B5EF4-FFF2-40B4-BE49-F238E27FC236}">
                <a16:creationId xmlns:a16="http://schemas.microsoft.com/office/drawing/2014/main" id="{C2A6AA23-F2A7-4996-B710-3735FEBEC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9748" y="897618"/>
            <a:ext cx="5731510" cy="5699125"/>
          </a:xfrm>
          <a:prstGeom prst="rect">
            <a:avLst/>
          </a:prstGeom>
          <a:noFill/>
          <a:ln>
            <a:noFill/>
          </a:ln>
        </p:spPr>
      </p:pic>
      <p:sp>
        <p:nvSpPr>
          <p:cNvPr id="9" name="TextBox 8">
            <a:extLst>
              <a:ext uri="{FF2B5EF4-FFF2-40B4-BE49-F238E27FC236}">
                <a16:creationId xmlns:a16="http://schemas.microsoft.com/office/drawing/2014/main" id="{FD92D2BE-D117-46B8-BE6C-4D5BE2739FFD}"/>
              </a:ext>
            </a:extLst>
          </p:cNvPr>
          <p:cNvSpPr txBox="1"/>
          <p:nvPr/>
        </p:nvSpPr>
        <p:spPr>
          <a:xfrm>
            <a:off x="625151" y="1063690"/>
            <a:ext cx="4926564" cy="5106206"/>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Engine_disp</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"Weight",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Car_age</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030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Univariate Analysis: Visualizing Counts of Categorical Variables</a:t>
            </a:r>
            <a:endParaRPr lang="en-IN" sz="3000" u="sng" dirty="0">
              <a:solidFill>
                <a:schemeClr val="accent6">
                  <a:lumMod val="75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90F96015-B835-49B8-8E11-132040E87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5609" y="808709"/>
            <a:ext cx="4829175" cy="3438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3C7031-7ED9-4406-8AB6-208A323FE67F}"/>
              </a:ext>
            </a:extLst>
          </p:cNvPr>
          <p:cNvSpPr txBox="1"/>
          <p:nvPr/>
        </p:nvSpPr>
        <p:spPr>
          <a:xfrm>
            <a:off x="7567127" y="4247234"/>
            <a:ext cx="4106713" cy="2031325"/>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241819" y="4114800"/>
            <a:ext cx="3238500" cy="2585323"/>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76% of the cars are with Manual gear transmission system and only 23% of the cars are with Automatic gear transmission system.</a:t>
            </a:r>
          </a:p>
        </p:txBody>
      </p:sp>
      <p:sp>
        <p:nvSpPr>
          <p:cNvPr id="14" name="TextBox 13">
            <a:extLst>
              <a:ext uri="{FF2B5EF4-FFF2-40B4-BE49-F238E27FC236}">
                <a16:creationId xmlns:a16="http://schemas.microsoft.com/office/drawing/2014/main" id="{AEFA827A-2BD9-479C-BC4D-8213FC644889}"/>
              </a:ext>
            </a:extLst>
          </p:cNvPr>
          <p:cNvSpPr txBox="1"/>
          <p:nvPr/>
        </p:nvSpPr>
        <p:spPr>
          <a:xfrm>
            <a:off x="3480318" y="4199608"/>
            <a:ext cx="3890865" cy="2308324"/>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Bangalore, Mumbai and </a:t>
            </a:r>
            <a:r>
              <a:rPr lang="en-US" b="0" i="0" dirty="0" err="1">
                <a:effectLst/>
                <a:latin typeface="Century" panose="02040604050505020304" pitchFamily="18" charset="0"/>
              </a:rPr>
              <a:t>New_Delhi</a:t>
            </a:r>
            <a:r>
              <a:rPr lang="en-US" b="0" i="0" dirty="0">
                <a:effectLst/>
                <a:latin typeface="Century" panose="02040604050505020304" pitchFamily="18" charset="0"/>
              </a:rPr>
              <a:t> have high counts which are almost similar. And the other locations also have no much difference in the counts.</a:t>
            </a:r>
          </a:p>
        </p:txBody>
      </p:sp>
      <p:pic>
        <p:nvPicPr>
          <p:cNvPr id="2058" name="Picture 10">
            <a:extLst>
              <a:ext uri="{FF2B5EF4-FFF2-40B4-BE49-F238E27FC236}">
                <a16:creationId xmlns:a16="http://schemas.microsoft.com/office/drawing/2014/main" id="{F6A36320-655D-467E-B99A-4C1952FF4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61" y="808709"/>
            <a:ext cx="32385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D34CB2AF-21D6-4F90-A589-F21C3A659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0733" y="808709"/>
            <a:ext cx="36385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33265"/>
            <a:ext cx="12191999"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Univariate Analysis: Visualizing Counts of Categorical Variables</a:t>
            </a:r>
            <a:endParaRPr lang="en-IN" sz="3000" u="sng" dirty="0">
              <a:solidFill>
                <a:schemeClr val="accent6">
                  <a:lumMod val="75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477328"/>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10000 compared to other type of rear brakes.</a:t>
            </a:r>
          </a:p>
        </p:txBody>
      </p:sp>
      <p:pic>
        <p:nvPicPr>
          <p:cNvPr id="3076" name="Picture 4">
            <a:extLst>
              <a:ext uri="{FF2B5EF4-FFF2-40B4-BE49-F238E27FC236}">
                <a16:creationId xmlns:a16="http://schemas.microsoft.com/office/drawing/2014/main" id="{DDE5D647-3CEC-49B9-AF1D-BFCBDCDDC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8038"/>
            <a:ext cx="5971593" cy="39312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9552685-469A-4060-B345-5B598BACC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18038"/>
            <a:ext cx="6138962" cy="393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4098" name="Picture 2">
            <a:extLst>
              <a:ext uri="{FF2B5EF4-FFF2-40B4-BE49-F238E27FC236}">
                <a16:creationId xmlns:a16="http://schemas.microsoft.com/office/drawing/2014/main" id="{60986354-A573-4FCE-9EA1-45774CC66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204" y="1034324"/>
            <a:ext cx="8467725" cy="35433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6BDDA2A-6F3E-4B81-A53A-98EC6D810421}"/>
              </a:ext>
            </a:extLst>
          </p:cNvPr>
          <p:cNvSpPr txBox="1"/>
          <p:nvPr/>
        </p:nvSpPr>
        <p:spPr>
          <a:xfrm>
            <a:off x="690465" y="4189445"/>
            <a:ext cx="10776857" cy="2308324"/>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a:t>
            </a:r>
            <a:r>
              <a:rPr lang="en-US" b="0"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ü"/>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a:t>
            </a:r>
            <a:r>
              <a:rPr lang="en-US" b="0" i="0" dirty="0">
                <a:effectLst/>
                <a:latin typeface="Century" panose="02040604050505020304" pitchFamily="18" charset="0"/>
              </a:rPr>
              <a:t> From the second plot we came to know that the old cars from the city Bangalore have higher price followed by Hyderabad and </a:t>
            </a:r>
            <a:r>
              <a:rPr lang="en-US" b="0" i="0" dirty="0" err="1">
                <a:effectLst/>
                <a:latin typeface="Century" panose="02040604050505020304" pitchFamily="18" charset="0"/>
              </a:rPr>
              <a:t>Delhi_NCR</a:t>
            </a:r>
            <a:r>
              <a:rPr lang="en-US" b="0" i="0" dirty="0">
                <a:effectLst/>
                <a:latin typeface="Century" panose="02040604050505020304" pitchFamily="18" charset="0"/>
              </a:rPr>
              <a:t>. And the cars from the cities Jaipur, Noida, Gurgaon </a:t>
            </a:r>
            <a:r>
              <a:rPr lang="en-US" b="0" i="0" dirty="0" err="1">
                <a:effectLst/>
                <a:latin typeface="Century" panose="02040604050505020304" pitchFamily="18" charset="0"/>
              </a:rPr>
              <a:t>etc</a:t>
            </a:r>
            <a:r>
              <a:rPr lang="en-US" b="0" i="0" dirty="0">
                <a:effectLst/>
                <a:latin typeface="Century" panose="02040604050505020304" pitchFamily="18" charset="0"/>
              </a:rPr>
              <a:t> have very less price.</a:t>
            </a:r>
          </a:p>
        </p:txBody>
      </p:sp>
    </p:spTree>
    <p:extLst>
      <p:ext uri="{BB962C8B-B14F-4D97-AF65-F5344CB8AC3E}">
        <p14:creationId xmlns:p14="http://schemas.microsoft.com/office/powerpoint/2010/main" val="355809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a16="http://schemas.microsoft.com/office/drawing/2014/main" id="{1E3052D1-E4B8-4E75-978F-E53DB8D8B8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66" y="808341"/>
            <a:ext cx="6015134" cy="3073194"/>
          </a:xfrm>
          <a:prstGeom prst="rect">
            <a:avLst/>
          </a:prstGeom>
          <a:noFill/>
          <a:ln>
            <a:noFill/>
          </a:ln>
        </p:spPr>
      </p:pic>
      <p:pic>
        <p:nvPicPr>
          <p:cNvPr id="9" name="Picture 8">
            <a:extLst>
              <a:ext uri="{FF2B5EF4-FFF2-40B4-BE49-F238E27FC236}">
                <a16:creationId xmlns:a16="http://schemas.microsoft.com/office/drawing/2014/main" id="{421F4B17-F15C-463A-9526-74B78DE35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874666"/>
            <a:ext cx="6015135" cy="2484354"/>
          </a:xfrm>
          <a:prstGeom prst="rect">
            <a:avLst/>
          </a:prstGeom>
          <a:noFill/>
          <a:ln>
            <a:noFill/>
          </a:ln>
        </p:spPr>
      </p:pic>
      <p:sp>
        <p:nvSpPr>
          <p:cNvPr id="11" name="TextBox 10">
            <a:extLst>
              <a:ext uri="{FF2B5EF4-FFF2-40B4-BE49-F238E27FC236}">
                <a16:creationId xmlns:a16="http://schemas.microsoft.com/office/drawing/2014/main" id="{1AEF5FB7-6BC3-41D2-BD88-7572E3F3216B}"/>
              </a:ext>
            </a:extLst>
          </p:cNvPr>
          <p:cNvSpPr txBox="1"/>
          <p:nvPr/>
        </p:nvSpPr>
        <p:spPr>
          <a:xfrm>
            <a:off x="410546" y="4236098"/>
            <a:ext cx="5685453" cy="1477328"/>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Times New Roman" panose="02020603050405020304" pitchFamily="18" charset="0"/>
              </a:rPr>
              <a:t>Car_Price</a:t>
            </a:r>
            <a:r>
              <a:rPr lang="en-IN" sz="1800" b="1" dirty="0">
                <a:effectLst/>
                <a:latin typeface="Century" panose="02040604050505020304" pitchFamily="18" charset="0"/>
                <a:ea typeface="Times New Roman" panose="02020603050405020304" pitchFamily="18" charset="0"/>
              </a:rPr>
              <a:t> vs Brand:</a:t>
            </a:r>
            <a:r>
              <a:rPr lang="en-IN" sz="1800" dirty="0">
                <a:effectLst/>
                <a:latin typeface="Century" panose="02040604050505020304" pitchFamily="18" charset="0"/>
                <a:ea typeface="Times New Roman" panose="02020603050405020304" pitchFamily="18" charset="0"/>
              </a:rPr>
              <a:t> The above strip plot shows how the used car prices changes depending on Brands. Here the cars from </a:t>
            </a:r>
            <a:r>
              <a:rPr lang="en-IN" sz="1800" dirty="0" err="1">
                <a:effectLst/>
                <a:latin typeface="Century" panose="02040604050505020304" pitchFamily="18" charset="0"/>
                <a:ea typeface="Times New Roman" panose="02020603050405020304" pitchFamily="18" charset="0"/>
              </a:rPr>
              <a:t>Mercedes_Benz</a:t>
            </a:r>
            <a:r>
              <a:rPr lang="en-IN" sz="1800"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13" name="TextBox 12">
            <a:extLst>
              <a:ext uri="{FF2B5EF4-FFF2-40B4-BE49-F238E27FC236}">
                <a16:creationId xmlns:a16="http://schemas.microsoft.com/office/drawing/2014/main" id="{348191B9-4F10-4C43-A055-366776070F5E}"/>
              </a:ext>
            </a:extLst>
          </p:cNvPr>
          <p:cNvSpPr txBox="1"/>
          <p:nvPr/>
        </p:nvSpPr>
        <p:spPr>
          <a:xfrm>
            <a:off x="6428792" y="4236098"/>
            <a:ext cx="5682342" cy="2308324"/>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rPr>
              <a:t>Car_Price</a:t>
            </a:r>
            <a:r>
              <a:rPr lang="en-IN" sz="1800" b="1" dirty="0">
                <a:effectLst/>
                <a:latin typeface="Century" panose="02040604050505020304" pitchFamily="18" charset="0"/>
                <a:ea typeface="Calibri" panose="020F0502020204030204" pitchFamily="34" charset="0"/>
              </a:rPr>
              <a:t> vs </a:t>
            </a:r>
            <a:r>
              <a:rPr lang="en-IN" sz="1800" b="1" dirty="0" err="1">
                <a:effectLst/>
                <a:latin typeface="Century" panose="02040604050505020304" pitchFamily="18" charset="0"/>
                <a:ea typeface="Calibri" panose="020F0502020204030204" pitchFamily="34" charset="0"/>
              </a:rPr>
              <a:t>Fuel_type</a:t>
            </a:r>
            <a:r>
              <a:rPr lang="en-IN" sz="1800" b="1" dirty="0">
                <a:effectLst/>
                <a:latin typeface="Century" panose="02040604050505020304" pitchFamily="18" charset="0"/>
                <a:ea typeface="Calibri" panose="020F0502020204030204" pitchFamily="34" charset="0"/>
              </a:rPr>
              <a:t>:</a:t>
            </a:r>
            <a:r>
              <a:rPr lang="en-IN" sz="1800" dirty="0">
                <a:effectLst/>
                <a:latin typeface="Century" panose="02040604050505020304" pitchFamily="18" charset="0"/>
                <a:ea typeface="Calibri" panose="020F0502020204030204" pitchFamily="34" charset="0"/>
              </a:rPr>
              <a:t> From the graph we can conclude that a greater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spTree>
    <p:extLst>
      <p:ext uri="{BB962C8B-B14F-4D97-AF65-F5344CB8AC3E}">
        <p14:creationId xmlns:p14="http://schemas.microsoft.com/office/powerpoint/2010/main" val="333107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a16="http://schemas.microsoft.com/office/drawing/2014/main" id="{49FEC067-B1C9-4B32-81C9-AAC3AEEDA5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7461" y="897916"/>
            <a:ext cx="5731510" cy="3415030"/>
          </a:xfrm>
          <a:prstGeom prst="rect">
            <a:avLst/>
          </a:prstGeom>
          <a:noFill/>
          <a:ln>
            <a:noFill/>
          </a:ln>
        </p:spPr>
      </p:pic>
      <p:pic>
        <p:nvPicPr>
          <p:cNvPr id="6146" name="Picture 2">
            <a:extLst>
              <a:ext uri="{FF2B5EF4-FFF2-40B4-BE49-F238E27FC236}">
                <a16:creationId xmlns:a16="http://schemas.microsoft.com/office/drawing/2014/main" id="{3928B67D-94E6-4980-9C0A-1D94D629D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97917"/>
            <a:ext cx="5917461" cy="34150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A8EE2C-F1B5-4923-8ADD-B37388053508}"/>
              </a:ext>
            </a:extLst>
          </p:cNvPr>
          <p:cNvSpPr txBox="1"/>
          <p:nvPr/>
        </p:nvSpPr>
        <p:spPr>
          <a:xfrm>
            <a:off x="606490" y="4441371"/>
            <a:ext cx="5310971"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front_brake_type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Looking at the above bar plot for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front_brake_type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we can say that the cars with Disc and Ventilated Disc system for front wheels are having higher prices than other type of braking systems.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AB711EB2-9AAF-4EAC-AA07-884765C2C1DB}"/>
              </a:ext>
            </a:extLst>
          </p:cNvPr>
          <p:cNvSpPr txBox="1"/>
          <p:nvPr/>
        </p:nvSpPr>
        <p:spPr>
          <a:xfrm>
            <a:off x="6274541" y="4441371"/>
            <a:ext cx="5006169" cy="2308324"/>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rear_brake_type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above graph is representing a bar plot for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rear_brake_type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or Disc or Drum brake system are having higher prices than the cars with other type of braking system at rear side.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467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a16="http://schemas.microsoft.com/office/drawing/2014/main" id="{D249D960-4B32-4D55-AC0C-652BFE3994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3089" y="957321"/>
            <a:ext cx="5934933" cy="2242820"/>
          </a:xfrm>
          <a:prstGeom prst="rect">
            <a:avLst/>
          </a:prstGeom>
          <a:noFill/>
          <a:ln>
            <a:noFill/>
          </a:ln>
        </p:spPr>
      </p:pic>
      <p:sp>
        <p:nvSpPr>
          <p:cNvPr id="2" name="TextBox 1">
            <a:extLst>
              <a:ext uri="{FF2B5EF4-FFF2-40B4-BE49-F238E27FC236}">
                <a16:creationId xmlns:a16="http://schemas.microsoft.com/office/drawing/2014/main" id="{82A69CF9-3E53-4016-93BD-8CA871BFC2CD}"/>
              </a:ext>
            </a:extLst>
          </p:cNvPr>
          <p:cNvSpPr txBox="1"/>
          <p:nvPr/>
        </p:nvSpPr>
        <p:spPr>
          <a:xfrm>
            <a:off x="307910" y="3732245"/>
            <a:ext cx="5423600" cy="3040448"/>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color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first count plot is for the car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more than 1 Cr. The plot shows the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of expensive cars. The white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cars are more expensive compared to the cars with other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second graph is for the car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car prices below 1 Lakh and it shows the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of cars which are cheap. From the plot we can say the cars with Silver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white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have less price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DC5E404E-B693-4EDB-A5E5-53716ACECC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80" y="864014"/>
            <a:ext cx="5934933" cy="2564985"/>
          </a:xfrm>
          <a:prstGeom prst="rect">
            <a:avLst/>
          </a:prstGeom>
          <a:noFill/>
          <a:ln>
            <a:noFill/>
          </a:ln>
        </p:spPr>
      </p:pic>
      <p:sp>
        <p:nvSpPr>
          <p:cNvPr id="3" name="TextBox 2">
            <a:extLst>
              <a:ext uri="{FF2B5EF4-FFF2-40B4-BE49-F238E27FC236}">
                <a16:creationId xmlns:a16="http://schemas.microsoft.com/office/drawing/2014/main" id="{006739DA-3628-435E-A636-3893CEDEAF94}"/>
              </a:ext>
            </a:extLst>
          </p:cNvPr>
          <p:cNvSpPr txBox="1"/>
          <p:nvPr/>
        </p:nvSpPr>
        <p:spPr>
          <a:xfrm>
            <a:off x="6460492" y="3732245"/>
            <a:ext cx="5221435"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Seating_cap</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3 cars are observed with the seating capacity of 10.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798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2" name="TextBox 1">
            <a:extLst>
              <a:ext uri="{FF2B5EF4-FFF2-40B4-BE49-F238E27FC236}">
                <a16:creationId xmlns:a16="http://schemas.microsoft.com/office/drawing/2014/main" id="{6C89B041-7219-4170-8491-6E46BB13885F}"/>
              </a:ext>
            </a:extLst>
          </p:cNvPr>
          <p:cNvSpPr txBox="1"/>
          <p:nvPr/>
        </p:nvSpPr>
        <p:spPr>
          <a:xfrm>
            <a:off x="0" y="680936"/>
            <a:ext cx="6096000" cy="6632652"/>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Running_in_kms</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plot we can say that the prices of cars are higher for the cars which have less running in kms. We can also notice there is negative linear relation between the price and running of cars.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Engine_disp</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a positive correlation between car price and engine displacement. So, we can say as the engine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disp</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or engine cc increases, the price of car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Milage_in_km</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ltr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having the milage in the range of 10 to 20 km/</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ltr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are having high sale price. From the graph we can also notice there is negative linear/correlation between the price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nad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milage also some used cars have 0 milage which is unrealistic.</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Max_power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Looking at the graph we can say there is positive correlation between car price and maximum engine power so, we can say as maximum power engine increases, the car prices also go on increasing.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dirty="0">
              <a:latin typeface="Century" panose="02040604050505020304" pitchFamily="18" charset="0"/>
            </a:endParaRPr>
          </a:p>
        </p:txBody>
      </p:sp>
      <p:pic>
        <p:nvPicPr>
          <p:cNvPr id="7174" name="Picture 6">
            <a:extLst>
              <a:ext uri="{FF2B5EF4-FFF2-40B4-BE49-F238E27FC236}">
                <a16:creationId xmlns:a16="http://schemas.microsoft.com/office/drawing/2014/main" id="{5DF830F5-31CD-4DB0-9AB8-DF0BD558B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922" y="1225686"/>
            <a:ext cx="6211078" cy="428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 name="Picture 2">
            <a:extLst>
              <a:ext uri="{FF2B5EF4-FFF2-40B4-BE49-F238E27FC236}">
                <a16:creationId xmlns:a16="http://schemas.microsoft.com/office/drawing/2014/main" id="{56F4782E-EEA7-4A85-98CA-BC1AFECC7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468" y="1212980"/>
            <a:ext cx="6167532" cy="43573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9D3DAD-A70C-49D2-8367-A59920AA068F}"/>
              </a:ext>
            </a:extLst>
          </p:cNvPr>
          <p:cNvSpPr txBox="1"/>
          <p:nvPr/>
        </p:nvSpPr>
        <p:spPr>
          <a:xfrm>
            <a:off x="0" y="811763"/>
            <a:ext cx="6024467" cy="6102825"/>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height: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graph it is clear that the car price is not strongly related with the height of the car, we can say the cars having height in the range of 1300 mm to 1800 mm have somewhat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width:</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graph shows there is some positive linear relation between car price and width of the car, so the cars having width in the range of 1700mm to 2200mm have high price. So, we can conclude as the width of the car increases, the price of the car also goes on increasing.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length:</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some positive linear relation between car price and length of the cars. As the length of the cars increases, the price of the cars also increases. The cars that are having the length above 4250mm have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Weight: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some positive linear relation between price of the car and weight. The cars with weight 1500kg have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7760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73436"/>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2924ACB-7122-4B44-BF90-1D1D0243F363}"/>
              </a:ext>
            </a:extLst>
          </p:cNvPr>
          <p:cNvSpPr txBox="1"/>
          <p:nvPr/>
        </p:nvSpPr>
        <p:spPr>
          <a:xfrm>
            <a:off x="0" y="158621"/>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A2C6FB20-B48F-4DE5-B4C5-B7698F70B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 y="712620"/>
            <a:ext cx="5019869" cy="332753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39003FDC-0C52-4FFD-B090-C058F78FF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4" y="712619"/>
            <a:ext cx="7097486" cy="3234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272DA5-5D94-4EB2-BBAA-E0F6203E8234}"/>
              </a:ext>
            </a:extLst>
          </p:cNvPr>
          <p:cNvSpPr txBox="1"/>
          <p:nvPr/>
        </p:nvSpPr>
        <p:spPr>
          <a:xfrm>
            <a:off x="0" y="4040157"/>
            <a:ext cx="5253135" cy="3139321"/>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r>
              <a:rPr lang="en-IN" sz="1800" dirty="0">
                <a:effectLst/>
                <a:latin typeface="Century" panose="02040604050505020304" pitchFamily="18" charset="0"/>
                <a:ea typeface="Calibri" panose="020F0502020204030204" pitchFamily="34" charset="0"/>
                <a:cs typeface="Calibri" panose="020F0502020204030204" pitchFamily="34" charset="0"/>
              </a:rPr>
              <a:t> From the graph we can notice there is positive linear relation between car price and maximum speed limit of the car. The cars having top speed in the range of 120 km/hr to 250 km/hr having higher price and there are very less number of cars which have top speed below 100km/hr. So, we can conclude that as the maximum speed limit of the car (</a:t>
            </a:r>
            <a:r>
              <a:rPr lang="en-IN" sz="1800" dirty="0" err="1">
                <a:effectLst/>
                <a:latin typeface="Century" panose="02040604050505020304" pitchFamily="18" charset="0"/>
                <a:ea typeface="Calibri" panose="020F0502020204030204" pitchFamily="34" charset="0"/>
                <a:cs typeface="Calibri" panose="020F0502020204030204" pitchFamily="34" charset="0"/>
              </a:rPr>
              <a:t>top_speed</a:t>
            </a:r>
            <a:r>
              <a:rPr lang="en-IN" sz="1800" dirty="0">
                <a:effectLst/>
                <a:latin typeface="Century" panose="02040604050505020304" pitchFamily="18" charset="0"/>
                <a:ea typeface="Calibri" panose="020F0502020204030204" pitchFamily="34" charset="0"/>
                <a:cs typeface="Calibri" panose="020F0502020204030204" pitchFamily="34" charset="0"/>
              </a:rPr>
              <a:t>) increases, the car price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8743F1B5-B79B-4ADC-935A-7766F925D611}"/>
              </a:ext>
            </a:extLst>
          </p:cNvPr>
          <p:cNvSpPr txBox="1"/>
          <p:nvPr/>
        </p:nvSpPr>
        <p:spPr>
          <a:xfrm>
            <a:off x="5822303" y="4040156"/>
            <a:ext cx="5943600"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rPr>
              <a:t>Car_Price</a:t>
            </a:r>
            <a:r>
              <a:rPr lang="en-IN" sz="1800" b="1" dirty="0">
                <a:effectLst/>
                <a:latin typeface="Century" panose="02040604050505020304" pitchFamily="18" charset="0"/>
                <a:ea typeface="Calibri" panose="020F0502020204030204" pitchFamily="34" charset="0"/>
              </a:rPr>
              <a:t> vs </a:t>
            </a:r>
            <a:r>
              <a:rPr lang="en-IN" sz="1800" b="1" dirty="0" err="1">
                <a:effectLst/>
                <a:latin typeface="Century" panose="02040604050505020304" pitchFamily="18" charset="0"/>
                <a:ea typeface="Calibri" panose="020F0502020204030204" pitchFamily="34" charset="0"/>
              </a:rPr>
              <a:t>Car_age</a:t>
            </a:r>
            <a:r>
              <a:rPr lang="en-IN" sz="1800" b="1" dirty="0">
                <a:effectLst/>
                <a:latin typeface="Century" panose="02040604050505020304" pitchFamily="18" charset="0"/>
                <a:ea typeface="Calibri" panose="020F0502020204030204" pitchFamily="34" charset="0"/>
              </a:rPr>
              <a:t>:</a:t>
            </a:r>
            <a:r>
              <a:rPr lang="en-IN" sz="1800" dirty="0">
                <a:effectLst/>
                <a:latin typeface="Century" panose="02040604050505020304" pitchFamily="18" charset="0"/>
                <a:ea typeface="Calibri" panose="020F0502020204030204" pitchFamily="34" charset="0"/>
              </a:rPr>
              <a:t> 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a:t>
            </a:r>
            <a:endParaRPr lang="en-IN" dirty="0">
              <a:latin typeface="Century" panose="02040604050505020304" pitchFamily="18" charset="0"/>
            </a:endParaRPr>
          </a:p>
        </p:txBody>
      </p:sp>
    </p:spTree>
    <p:extLst>
      <p:ext uri="{BB962C8B-B14F-4D97-AF65-F5344CB8AC3E}">
        <p14:creationId xmlns:p14="http://schemas.microsoft.com/office/powerpoint/2010/main" val="288227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148772-7347-4B92-AF23-7B408C549B15}"/>
              </a:ext>
            </a:extLst>
          </p:cNvPr>
          <p:cNvSpPr txBox="1"/>
          <p:nvPr/>
        </p:nvSpPr>
        <p:spPr>
          <a:xfrm>
            <a:off x="410547" y="307910"/>
            <a:ext cx="11383347" cy="553998"/>
          </a:xfrm>
          <a:prstGeom prst="rect">
            <a:avLst/>
          </a:prstGeom>
          <a:noFill/>
        </p:spPr>
        <p:txBody>
          <a:bodyPr wrap="square" rtlCol="0">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3" name="Picture 2">
            <a:extLst>
              <a:ext uri="{FF2B5EF4-FFF2-40B4-BE49-F238E27FC236}">
                <a16:creationId xmlns:a16="http://schemas.microsoft.com/office/drawing/2014/main" id="{65A67990-F21C-4457-8AB4-CFAB858EE3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567" y="1211580"/>
            <a:ext cx="3162300" cy="2217420"/>
          </a:xfrm>
          <a:prstGeom prst="rect">
            <a:avLst/>
          </a:prstGeom>
          <a:noFill/>
          <a:ln>
            <a:noFill/>
          </a:ln>
        </p:spPr>
      </p:pic>
      <p:pic>
        <p:nvPicPr>
          <p:cNvPr id="4" name="Picture 3">
            <a:extLst>
              <a:ext uri="{FF2B5EF4-FFF2-40B4-BE49-F238E27FC236}">
                <a16:creationId xmlns:a16="http://schemas.microsoft.com/office/drawing/2014/main" id="{F453E67F-E016-43FC-919F-1A7AC53530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1867" y="1211580"/>
            <a:ext cx="3604260" cy="2217420"/>
          </a:xfrm>
          <a:prstGeom prst="rect">
            <a:avLst/>
          </a:prstGeom>
          <a:noFill/>
          <a:ln>
            <a:noFill/>
          </a:ln>
        </p:spPr>
      </p:pic>
      <p:pic>
        <p:nvPicPr>
          <p:cNvPr id="5" name="Picture 4">
            <a:extLst>
              <a:ext uri="{FF2B5EF4-FFF2-40B4-BE49-F238E27FC236}">
                <a16:creationId xmlns:a16="http://schemas.microsoft.com/office/drawing/2014/main" id="{78F2E2C9-BB23-4AB8-8CFE-4C48B6731F5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6127" y="1242059"/>
            <a:ext cx="5235873" cy="2368887"/>
          </a:xfrm>
          <a:prstGeom prst="rect">
            <a:avLst/>
          </a:prstGeom>
          <a:noFill/>
          <a:ln>
            <a:noFill/>
          </a:ln>
        </p:spPr>
      </p:pic>
      <p:sp>
        <p:nvSpPr>
          <p:cNvPr id="6" name="TextBox 5">
            <a:extLst>
              <a:ext uri="{FF2B5EF4-FFF2-40B4-BE49-F238E27FC236}">
                <a16:creationId xmlns:a16="http://schemas.microsoft.com/office/drawing/2014/main" id="{62428E66-58C4-4A0F-9500-5FEE24E25C4B}"/>
              </a:ext>
            </a:extLst>
          </p:cNvPr>
          <p:cNvSpPr txBox="1"/>
          <p:nvPr/>
        </p:nvSpPr>
        <p:spPr>
          <a:xfrm>
            <a:off x="0" y="3778672"/>
            <a:ext cx="12192000"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Fuel_type</a:t>
            </a: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vs </a:t>
            </a:r>
            <a:r>
              <a:rPr lang="en-IN"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violin plot gives the relation between Milage in km/</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IN" sz="1800" b="1" dirty="0" err="1">
                <a:effectLst/>
                <a:latin typeface="Century" panose="02040604050505020304" pitchFamily="18" charset="0"/>
                <a:ea typeface="Times New Roman" panose="02020603050405020304" pitchFamily="18" charset="0"/>
              </a:rPr>
              <a:t>Car_age</a:t>
            </a:r>
            <a:r>
              <a:rPr lang="en-IN" sz="1800" b="1" dirty="0">
                <a:effectLst/>
                <a:latin typeface="Century" panose="02040604050505020304" pitchFamily="18" charset="0"/>
                <a:ea typeface="Times New Roman" panose="02020603050405020304" pitchFamily="18" charset="0"/>
              </a:rPr>
              <a:t> vs </a:t>
            </a:r>
            <a:r>
              <a:rPr lang="en-IN" sz="1800" b="1" dirty="0" err="1">
                <a:effectLst/>
                <a:latin typeface="Century" panose="02040604050505020304" pitchFamily="18" charset="0"/>
                <a:ea typeface="Times New Roman" panose="02020603050405020304" pitchFamily="18" charset="0"/>
              </a:rPr>
              <a:t>Running_in_kms</a:t>
            </a:r>
            <a:r>
              <a:rPr lang="en-IN" sz="1800" b="1" dirty="0">
                <a:effectLst/>
                <a:latin typeface="Century" panose="02040604050505020304" pitchFamily="18" charset="0"/>
                <a:ea typeface="Times New Roman" panose="02020603050405020304" pitchFamily="18" charset="0"/>
              </a:rPr>
              <a:t>:</a:t>
            </a:r>
            <a:r>
              <a:rPr lang="en-IN" sz="1800" dirty="0">
                <a:effectLst/>
                <a:latin typeface="Century" panose="02040604050505020304" pitchFamily="18" charset="0"/>
                <a:ea typeface="Times New Roman" panose="02020603050405020304" pitchFamily="18" charset="0"/>
              </a:rPr>
              <a:t> The above graph represents </a:t>
            </a:r>
            <a:r>
              <a:rPr lang="en-IN" sz="1800" dirty="0" err="1">
                <a:effectLst/>
                <a:latin typeface="Century" panose="02040604050505020304" pitchFamily="18" charset="0"/>
                <a:ea typeface="Times New Roman" panose="02020603050405020304" pitchFamily="18" charset="0"/>
              </a:rPr>
              <a:t>car_age</a:t>
            </a:r>
            <a:r>
              <a:rPr lang="en-IN" sz="1800" dirty="0">
                <a:effectLst/>
                <a:latin typeface="Century" panose="02040604050505020304" pitchFamily="18" charset="0"/>
                <a:ea typeface="Times New Roman" panose="02020603050405020304" pitchFamily="18" charset="0"/>
              </a:rPr>
              <a:t> vs Running in kms. The cars which have their age from 2 years to 16 years have highly used. That is the running kms for these cars are around 1 lakh kms.</a:t>
            </a:r>
          </a:p>
          <a:p>
            <a:pPr marL="285750" indent="-285750" algn="just">
              <a:buFont typeface="Wingdings" panose="05000000000000000000" pitchFamily="2" charset="2"/>
              <a:buChar char="Ø"/>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Seating_cap</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Max_power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with seating capacity 5 have high maximum power of engine used in cars and the cars with 10 seating capacity have very less maximum engine power.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Fuel_type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Car_age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which are using Patrol and Diesel as fuel they have high age and the cars with low age are using electricity as the fuel.</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2120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Identifying the outliers using box plot</a:t>
            </a:r>
            <a:endParaRPr lang="en-IN" sz="3000" u="sng" dirty="0">
              <a:solidFill>
                <a:schemeClr val="accent6">
                  <a:lumMod val="75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11266" name="Picture 2">
            <a:extLst>
              <a:ext uri="{FF2B5EF4-FFF2-40B4-BE49-F238E27FC236}">
                <a16:creationId xmlns:a16="http://schemas.microsoft.com/office/drawing/2014/main" id="{7C72AFFE-FBB6-4D2D-A78E-FBE3E382A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47" y="811450"/>
            <a:ext cx="6043223" cy="595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pic>
        <p:nvPicPr>
          <p:cNvPr id="12290" name="Picture 2">
            <a:extLst>
              <a:ext uri="{FF2B5EF4-FFF2-40B4-BE49-F238E27FC236}">
                <a16:creationId xmlns:a16="http://schemas.microsoft.com/office/drawing/2014/main" id="{6AC4AE56-1B2F-4DE4-B5D7-72FE0D809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672"/>
            <a:ext cx="6624735" cy="43853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12294" name="Picture 6">
            <a:extLst>
              <a:ext uri="{FF2B5EF4-FFF2-40B4-BE49-F238E27FC236}">
                <a16:creationId xmlns:a16="http://schemas.microsoft.com/office/drawing/2014/main" id="{73034F41-A296-45CD-89A6-B687A4C53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5" y="772128"/>
            <a:ext cx="5567265" cy="317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75000"/>
                  </a:schemeClr>
                </a:solidFill>
                <a:latin typeface="Century" panose="02040604050505020304" pitchFamily="18" charset="0"/>
              </a:rPr>
              <a:t>Data Analysis Steps done</a:t>
            </a:r>
            <a:endParaRPr lang="en-IN" sz="3000" u="sng" dirty="0">
              <a:solidFill>
                <a:schemeClr val="accent6">
                  <a:lumMod val="75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Assumptions:</a:t>
            </a:r>
            <a:endParaRPr lang="en-IN" sz="3000" u="sng" dirty="0">
              <a:solidFill>
                <a:schemeClr val="accent6">
                  <a:lumMod val="75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75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6" name="Picture 5">
            <a:extLst>
              <a:ext uri="{FF2B5EF4-FFF2-40B4-BE49-F238E27FC236}">
                <a16:creationId xmlns:a16="http://schemas.microsoft.com/office/drawing/2014/main" id="{05B7C85C-8E22-4FF1-B3A1-9E643F16D2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2" y="557589"/>
            <a:ext cx="6706170" cy="4102139"/>
          </a:xfrm>
          <a:prstGeom prst="rect">
            <a:avLst/>
          </a:prstGeom>
          <a:noFill/>
          <a:ln>
            <a:noFill/>
          </a:ln>
        </p:spPr>
      </p:pic>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92.45%.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6244064F-9384-40AB-A25B-C931575584B5}"/>
              </a:ext>
            </a:extLst>
          </p:cNvPr>
          <p:cNvPicPr>
            <a:picLocks noChangeAspect="1"/>
          </p:cNvPicPr>
          <p:nvPr/>
        </p:nvPicPr>
        <p:blipFill rotWithShape="1">
          <a:blip r:embed="rId3">
            <a:extLst>
              <a:ext uri="{28A0092B-C50C-407E-A947-70E740481C1C}">
                <a14:useLocalDpi xmlns:a14="http://schemas.microsoft.com/office/drawing/2010/main" val="0"/>
              </a:ext>
            </a:extLst>
          </a:blip>
          <a:srcRect t="5251"/>
          <a:stretch/>
        </p:blipFill>
        <p:spPr bwMode="auto">
          <a:xfrm>
            <a:off x="2090625" y="4659727"/>
            <a:ext cx="2903221" cy="2222499"/>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75000"/>
                  </a:schemeClr>
                </a:solidFill>
                <a:latin typeface="Century" panose="02040604050505020304" pitchFamily="18" charset="0"/>
              </a:rPr>
              <a:t>ii. Random Forest Regressor:</a:t>
            </a:r>
          </a:p>
        </p:txBody>
      </p:sp>
      <p:pic>
        <p:nvPicPr>
          <p:cNvPr id="10" name="Picture 9">
            <a:extLst>
              <a:ext uri="{FF2B5EF4-FFF2-40B4-BE49-F238E27FC236}">
                <a16:creationId xmlns:a16="http://schemas.microsoft.com/office/drawing/2014/main" id="{B7480B35-EE2F-43A4-A048-509CAFB546B5}"/>
              </a:ext>
            </a:extLst>
          </p:cNvPr>
          <p:cNvPicPr>
            <a:picLocks noChangeAspect="1"/>
          </p:cNvPicPr>
          <p:nvPr/>
        </p:nvPicPr>
        <p:blipFill rotWithShape="1">
          <a:blip r:embed="rId2">
            <a:extLst>
              <a:ext uri="{28A0092B-C50C-407E-A947-70E740481C1C}">
                <a14:useLocalDpi xmlns:a14="http://schemas.microsoft.com/office/drawing/2010/main" val="0"/>
              </a:ext>
            </a:extLst>
          </a:blip>
          <a:srcRect t="6118"/>
          <a:stretch/>
        </p:blipFill>
        <p:spPr bwMode="auto">
          <a:xfrm>
            <a:off x="2090627" y="4659728"/>
            <a:ext cx="2903220" cy="2222499"/>
          </a:xfrm>
          <a:prstGeom prst="rect">
            <a:avLst/>
          </a:prstGeom>
          <a:noFill/>
          <a:ln>
            <a:noFill/>
          </a:ln>
        </p:spPr>
      </p:pic>
      <p:pic>
        <p:nvPicPr>
          <p:cNvPr id="11" name="Picture 10">
            <a:extLst>
              <a:ext uri="{FF2B5EF4-FFF2-40B4-BE49-F238E27FC236}">
                <a16:creationId xmlns:a16="http://schemas.microsoft.com/office/drawing/2014/main" id="{36348800-04CC-4E15-B66E-59C60CFD30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152" y="557589"/>
            <a:ext cx="6706170" cy="4102139"/>
          </a:xfrm>
          <a:prstGeom prst="rect">
            <a:avLst/>
          </a:prstGeom>
          <a:noFill/>
          <a:ln>
            <a:noFill/>
          </a:ln>
        </p:spPr>
      </p:pic>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96.05%.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75000"/>
                  </a:schemeClr>
                </a:solidFill>
                <a:latin typeface="Bookman Old Style" panose="02050604050505020204" pitchFamily="18" charset="0"/>
              </a:rPr>
              <a:t>iii. Extra Trees Regressor: </a:t>
            </a:r>
            <a:endParaRPr lang="en-IN" sz="3000" u="sng" dirty="0">
              <a:solidFill>
                <a:schemeClr val="accent6">
                  <a:lumMod val="75000"/>
                </a:schemeClr>
              </a:solidFill>
              <a:latin typeface="Bookman Old Style" panose="02050604050505020204" pitchFamily="18" charset="0"/>
            </a:endParaRPr>
          </a:p>
        </p:txBody>
      </p:sp>
      <p:pic>
        <p:nvPicPr>
          <p:cNvPr id="7" name="Picture 6">
            <a:extLst>
              <a:ext uri="{FF2B5EF4-FFF2-40B4-BE49-F238E27FC236}">
                <a16:creationId xmlns:a16="http://schemas.microsoft.com/office/drawing/2014/main" id="{961ECAAD-0294-4BC6-ACA2-5637EC3380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1" y="584775"/>
            <a:ext cx="6706171" cy="4074953"/>
          </a:xfrm>
          <a:prstGeom prst="rect">
            <a:avLst/>
          </a:prstGeom>
          <a:noFill/>
          <a:ln>
            <a:noFill/>
          </a:ln>
        </p:spPr>
      </p:pic>
      <p:pic>
        <p:nvPicPr>
          <p:cNvPr id="8" name="Picture 7">
            <a:extLst>
              <a:ext uri="{FF2B5EF4-FFF2-40B4-BE49-F238E27FC236}">
                <a16:creationId xmlns:a16="http://schemas.microsoft.com/office/drawing/2014/main" id="{F301DA76-FA18-4A20-B7FE-3F1B3D6A67B9}"/>
              </a:ext>
            </a:extLst>
          </p:cNvPr>
          <p:cNvPicPr>
            <a:picLocks noChangeAspect="1"/>
          </p:cNvPicPr>
          <p:nvPr/>
        </p:nvPicPr>
        <p:blipFill rotWithShape="1">
          <a:blip r:embed="rId3">
            <a:extLst>
              <a:ext uri="{28A0092B-C50C-407E-A947-70E740481C1C}">
                <a14:useLocalDpi xmlns:a14="http://schemas.microsoft.com/office/drawing/2010/main" val="0"/>
              </a:ext>
            </a:extLst>
          </a:blip>
          <a:srcRect t="6883"/>
          <a:stretch/>
        </p:blipFill>
        <p:spPr bwMode="auto">
          <a:xfrm>
            <a:off x="1999186" y="4659728"/>
            <a:ext cx="3086100" cy="2242185"/>
          </a:xfrm>
          <a:prstGeom prst="rect">
            <a:avLst/>
          </a:prstGeom>
          <a:noFill/>
          <a:ln>
            <a:noFill/>
          </a:ln>
        </p:spPr>
      </p:pic>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96.68%.</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8910"/>
            <a:ext cx="11118715"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Introduction</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iv. Gradient Boosting Regressor:</a:t>
            </a:r>
            <a:endParaRPr lang="en-IN" sz="3000" u="sng" dirty="0">
              <a:solidFill>
                <a:schemeClr val="accent6">
                  <a:lumMod val="75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99A42721-04F3-41D2-B010-C4C49CF755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0" y="584775"/>
            <a:ext cx="6706171" cy="4074953"/>
          </a:xfrm>
          <a:prstGeom prst="rect">
            <a:avLst/>
          </a:prstGeom>
          <a:noFill/>
          <a:ln>
            <a:noFill/>
          </a:ln>
        </p:spPr>
      </p:pic>
      <p:pic>
        <p:nvPicPr>
          <p:cNvPr id="7" name="Picture 6">
            <a:extLst>
              <a:ext uri="{FF2B5EF4-FFF2-40B4-BE49-F238E27FC236}">
                <a16:creationId xmlns:a16="http://schemas.microsoft.com/office/drawing/2014/main" id="{9EE8BD06-CEC5-44FF-BF0B-C75C7EFB6EE3}"/>
              </a:ext>
            </a:extLst>
          </p:cNvPr>
          <p:cNvPicPr>
            <a:picLocks noChangeAspect="1"/>
          </p:cNvPicPr>
          <p:nvPr/>
        </p:nvPicPr>
        <p:blipFill rotWithShape="1">
          <a:blip r:embed="rId3">
            <a:extLst>
              <a:ext uri="{28A0092B-C50C-407E-A947-70E740481C1C}">
                <a14:useLocalDpi xmlns:a14="http://schemas.microsoft.com/office/drawing/2010/main" val="0"/>
              </a:ext>
            </a:extLst>
          </a:blip>
          <a:srcRect t="7555"/>
          <a:stretch/>
        </p:blipFill>
        <p:spPr bwMode="auto">
          <a:xfrm>
            <a:off x="1980135" y="4659728"/>
            <a:ext cx="3124200" cy="2198272"/>
          </a:xfrm>
          <a:prstGeom prst="rect">
            <a:avLst/>
          </a:prstGeom>
          <a:noFill/>
          <a:ln>
            <a:noFill/>
          </a:ln>
        </p:spPr>
      </p:pic>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94.14%.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 Extreme Gradient Boosting Regressor (XGB):</a:t>
            </a:r>
            <a:endParaRPr lang="en-IN" sz="3000" u="sng" dirty="0">
              <a:solidFill>
                <a:schemeClr val="accent6">
                  <a:lumMod val="75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D8BE257-7559-448E-B827-B0AB273423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0" y="553998"/>
            <a:ext cx="6706170" cy="4105731"/>
          </a:xfrm>
          <a:prstGeom prst="rect">
            <a:avLst/>
          </a:prstGeom>
          <a:noFill/>
          <a:ln>
            <a:noFill/>
          </a:ln>
        </p:spPr>
      </p:pic>
      <p:pic>
        <p:nvPicPr>
          <p:cNvPr id="9" name="Picture 8">
            <a:extLst>
              <a:ext uri="{FF2B5EF4-FFF2-40B4-BE49-F238E27FC236}">
                <a16:creationId xmlns:a16="http://schemas.microsoft.com/office/drawing/2014/main" id="{9402CC26-F430-45C6-9457-1CCE05A4EA03}"/>
              </a:ext>
            </a:extLst>
          </p:cNvPr>
          <p:cNvPicPr>
            <a:picLocks noChangeAspect="1"/>
          </p:cNvPicPr>
          <p:nvPr/>
        </p:nvPicPr>
        <p:blipFill rotWithShape="1">
          <a:blip r:embed="rId3">
            <a:extLst>
              <a:ext uri="{28A0092B-C50C-407E-A947-70E740481C1C}">
                <a14:useLocalDpi xmlns:a14="http://schemas.microsoft.com/office/drawing/2010/main" val="0"/>
              </a:ext>
            </a:extLst>
          </a:blip>
          <a:srcRect t="9109"/>
          <a:stretch/>
        </p:blipFill>
        <p:spPr bwMode="auto">
          <a:xfrm>
            <a:off x="1922985" y="4687848"/>
            <a:ext cx="3238500" cy="2170152"/>
          </a:xfrm>
          <a:prstGeom prst="rect">
            <a:avLst/>
          </a:prstGeom>
          <a:noFill/>
          <a:ln>
            <a:noFill/>
          </a:ln>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 Bagging Regressor:</a:t>
            </a:r>
            <a:endParaRPr lang="en-IN" sz="3000" u="sng" dirty="0">
              <a:solidFill>
                <a:schemeClr val="accent6">
                  <a:lumMod val="75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6FA4839-1146-468C-A333-D5388972A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49" y="580490"/>
            <a:ext cx="6706169" cy="4105732"/>
          </a:xfrm>
          <a:prstGeom prst="rect">
            <a:avLst/>
          </a:prstGeom>
          <a:noFill/>
          <a:ln>
            <a:noFill/>
          </a:ln>
        </p:spPr>
      </p:pic>
      <p:pic>
        <p:nvPicPr>
          <p:cNvPr id="9" name="Picture 8">
            <a:extLst>
              <a:ext uri="{FF2B5EF4-FFF2-40B4-BE49-F238E27FC236}">
                <a16:creationId xmlns:a16="http://schemas.microsoft.com/office/drawing/2014/main" id="{D563B27E-E68A-486E-B8CD-E8AA1787EC17}"/>
              </a:ext>
            </a:extLst>
          </p:cNvPr>
          <p:cNvPicPr>
            <a:picLocks noChangeAspect="1"/>
          </p:cNvPicPr>
          <p:nvPr/>
        </p:nvPicPr>
        <p:blipFill rotWithShape="1">
          <a:blip r:embed="rId3">
            <a:extLst>
              <a:ext uri="{28A0092B-C50C-407E-A947-70E740481C1C}">
                <a14:useLocalDpi xmlns:a14="http://schemas.microsoft.com/office/drawing/2010/main" val="0"/>
              </a:ext>
            </a:extLst>
          </a:blip>
          <a:srcRect t="7553"/>
          <a:stretch/>
        </p:blipFill>
        <p:spPr bwMode="auto">
          <a:xfrm>
            <a:off x="1888693" y="4686223"/>
            <a:ext cx="3307080" cy="2171778"/>
          </a:xfrm>
          <a:prstGeom prst="rect">
            <a:avLst/>
          </a:prstGeom>
          <a:noFill/>
          <a:ln>
            <a:noFill/>
          </a:ln>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13B3B0A6-43B7-4AB9-9B41-54C08FD43711}"/>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KNN Regressor model and checked for its evaluation metrics. The model is giving R2 score as 88.15%.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CDCBB83-AB3B-401E-A9E6-519A98C5DD54}"/>
              </a:ext>
            </a:extLst>
          </p:cNvPr>
          <p:cNvSpPr txBox="1"/>
          <p:nvPr/>
        </p:nvSpPr>
        <p:spPr>
          <a:xfrm>
            <a:off x="1638301" y="0"/>
            <a:ext cx="931545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vii. </a:t>
            </a:r>
            <a:r>
              <a:rPr lang="en-US" sz="3000" u="sng" dirty="0" err="1">
                <a:solidFill>
                  <a:schemeClr val="accent6">
                    <a:lumMod val="75000"/>
                  </a:schemeClr>
                </a:solidFill>
                <a:latin typeface="Bookman Old Style" panose="02050604050505020204" pitchFamily="18" charset="0"/>
              </a:rPr>
              <a:t>KNeighbors</a:t>
            </a:r>
            <a:r>
              <a:rPr lang="en-US" sz="3000" u="sng" dirty="0">
                <a:solidFill>
                  <a:schemeClr val="accent6">
                    <a:lumMod val="75000"/>
                  </a:schemeClr>
                </a:solidFill>
                <a:latin typeface="Bookman Old Style" panose="02050604050505020204" pitchFamily="18" charset="0"/>
              </a:rPr>
              <a:t> Regressor</a:t>
            </a:r>
            <a:endParaRPr lang="en-IN" sz="3000" u="sng" dirty="0">
              <a:solidFill>
                <a:schemeClr val="accent6">
                  <a:lumMod val="75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78CDFB8C-87ED-456E-BF70-28E71DD114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49" y="601846"/>
            <a:ext cx="6706168" cy="4084376"/>
          </a:xfrm>
          <a:prstGeom prst="rect">
            <a:avLst/>
          </a:prstGeom>
          <a:noFill/>
          <a:ln>
            <a:noFill/>
          </a:ln>
        </p:spPr>
      </p:pic>
      <p:pic>
        <p:nvPicPr>
          <p:cNvPr id="6" name="Picture 5">
            <a:extLst>
              <a:ext uri="{FF2B5EF4-FFF2-40B4-BE49-F238E27FC236}">
                <a16:creationId xmlns:a16="http://schemas.microsoft.com/office/drawing/2014/main" id="{90ABA456-3394-4050-BD55-E9B6EF76F1D4}"/>
              </a:ext>
            </a:extLst>
          </p:cNvPr>
          <p:cNvPicPr>
            <a:picLocks noChangeAspect="1"/>
          </p:cNvPicPr>
          <p:nvPr/>
        </p:nvPicPr>
        <p:blipFill rotWithShape="1">
          <a:blip r:embed="rId3">
            <a:extLst>
              <a:ext uri="{28A0092B-C50C-407E-A947-70E740481C1C}">
                <a14:useLocalDpi xmlns:a14="http://schemas.microsoft.com/office/drawing/2010/main" val="0"/>
              </a:ext>
            </a:extLst>
          </a:blip>
          <a:srcRect t="6274"/>
          <a:stretch/>
        </p:blipFill>
        <p:spPr bwMode="auto">
          <a:xfrm>
            <a:off x="2056333" y="4686222"/>
            <a:ext cx="2971800" cy="2135427"/>
          </a:xfrm>
          <a:prstGeom prst="rect">
            <a:avLst/>
          </a:prstGeom>
          <a:noFill/>
          <a:ln>
            <a:noFill/>
          </a:ln>
        </p:spPr>
      </p:pic>
    </p:spTree>
    <p:extLst>
      <p:ext uri="{BB962C8B-B14F-4D97-AF65-F5344CB8AC3E}">
        <p14:creationId xmlns:p14="http://schemas.microsoft.com/office/powerpoint/2010/main" val="562376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0" y="553999"/>
            <a:ext cx="12268200"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“Extreme Gradient Boosting Regressor” (XGB) having least difference compared to other models. So, we  concluded that “Extreme Gradient Boosting </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Regressor”</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C9FEECC-CE39-41C7-8E6C-3286D3E792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712" y="1511120"/>
            <a:ext cx="5731510" cy="1784287"/>
          </a:xfrm>
          <a:prstGeom prst="rect">
            <a:avLst/>
          </a:prstGeom>
          <a:noFill/>
          <a:ln>
            <a:noFill/>
          </a:ln>
        </p:spPr>
      </p:pic>
      <p:pic>
        <p:nvPicPr>
          <p:cNvPr id="8" name="Picture 7">
            <a:extLst>
              <a:ext uri="{FF2B5EF4-FFF2-40B4-BE49-F238E27FC236}">
                <a16:creationId xmlns:a16="http://schemas.microsoft.com/office/drawing/2014/main" id="{DF846B3E-9DEE-49FB-AF91-60A2C7A137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712" y="3295407"/>
            <a:ext cx="5731510" cy="2613660"/>
          </a:xfrm>
          <a:prstGeom prst="rect">
            <a:avLst/>
          </a:prstGeom>
          <a:noFill/>
          <a:ln>
            <a:noFill/>
          </a:ln>
        </p:spPr>
      </p:pic>
      <p:pic>
        <p:nvPicPr>
          <p:cNvPr id="10" name="Picture 9">
            <a:extLst>
              <a:ext uri="{FF2B5EF4-FFF2-40B4-BE49-F238E27FC236}">
                <a16:creationId xmlns:a16="http://schemas.microsoft.com/office/drawing/2014/main" id="{A369410E-EB56-4042-AB64-27C79A5BA4BF}"/>
              </a:ext>
            </a:extLst>
          </p:cNvPr>
          <p:cNvPicPr>
            <a:picLocks noChangeAspect="1"/>
          </p:cNvPicPr>
          <p:nvPr/>
        </p:nvPicPr>
        <p:blipFill rotWithShape="1">
          <a:blip r:embed="rId4">
            <a:extLst>
              <a:ext uri="{28A0092B-C50C-407E-A947-70E740481C1C}">
                <a14:useLocalDpi xmlns:a14="http://schemas.microsoft.com/office/drawing/2010/main" val="0"/>
              </a:ext>
            </a:extLst>
          </a:blip>
          <a:srcRect t="722" b="83544"/>
          <a:stretch/>
        </p:blipFill>
        <p:spPr bwMode="auto">
          <a:xfrm>
            <a:off x="531712" y="5909067"/>
            <a:ext cx="5731510" cy="679069"/>
          </a:xfrm>
          <a:prstGeom prst="rect">
            <a:avLst/>
          </a:prstGeom>
          <a:noFill/>
          <a:ln>
            <a:noFill/>
          </a:ln>
        </p:spPr>
      </p:pic>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Extreme Gradient Boosting Regressor (XGB Regressor).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63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704849" y="282102"/>
            <a:ext cx="10822427"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Creating Final Model After Tuning:</a:t>
            </a:r>
            <a:endParaRPr lang="en-IN" sz="3000" u="sng" dirty="0">
              <a:solidFill>
                <a:schemeClr val="accent6">
                  <a:lumMod val="75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5476D2C3-4513-479D-87E9-55D426134E02}"/>
              </a:ext>
            </a:extLst>
          </p:cNvPr>
          <p:cNvPicPr>
            <a:picLocks noChangeAspect="1"/>
          </p:cNvPicPr>
          <p:nvPr/>
        </p:nvPicPr>
        <p:blipFill rotWithShape="1">
          <a:blip r:embed="rId2">
            <a:extLst>
              <a:ext uri="{28A0092B-C50C-407E-A947-70E740481C1C}">
                <a14:useLocalDpi xmlns:a14="http://schemas.microsoft.com/office/drawing/2010/main" val="0"/>
              </a:ext>
            </a:extLst>
          </a:blip>
          <a:srcRect t="27602"/>
          <a:stretch/>
        </p:blipFill>
        <p:spPr bwMode="auto">
          <a:xfrm>
            <a:off x="232152" y="942257"/>
            <a:ext cx="5731510" cy="3124752"/>
          </a:xfrm>
          <a:prstGeom prst="rect">
            <a:avLst/>
          </a:prstGeom>
          <a:noFill/>
          <a:ln>
            <a:noFill/>
          </a:ln>
        </p:spPr>
      </p:pic>
      <p:pic>
        <p:nvPicPr>
          <p:cNvPr id="7" name="Picture 6">
            <a:extLst>
              <a:ext uri="{FF2B5EF4-FFF2-40B4-BE49-F238E27FC236}">
                <a16:creationId xmlns:a16="http://schemas.microsoft.com/office/drawing/2014/main" id="{DFA92C22-4802-4B25-8671-08738B654F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5317" y="4067009"/>
            <a:ext cx="3101340" cy="2468880"/>
          </a:xfrm>
          <a:prstGeom prst="rect">
            <a:avLst/>
          </a:prstGeom>
          <a:noFill/>
          <a:ln>
            <a:noFill/>
          </a:ln>
        </p:spPr>
      </p:pic>
      <p:sp>
        <p:nvSpPr>
          <p:cNvPr id="14" name="Flowchart: Alternate Process 13">
            <a:extLst>
              <a:ext uri="{FF2B5EF4-FFF2-40B4-BE49-F238E27FC236}">
                <a16:creationId xmlns:a16="http://schemas.microsoft.com/office/drawing/2014/main" id="{61703DAB-4426-4BC7-ACA5-E6FBEBC092B1}"/>
              </a:ext>
            </a:extLst>
          </p:cNvPr>
          <p:cNvSpPr/>
          <p:nvPr/>
        </p:nvSpPr>
        <p:spPr>
          <a:xfrm>
            <a:off x="6731541" y="942257"/>
            <a:ext cx="4783230"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XGB Regressor by using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GridSearchCV</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the R2 score of the model has been increased after hyperparameter tuning and received the R2 score as 96.90% which is very good.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FD87E2B7-4B00-44A8-8442-CA2FC8A0E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081" y="902438"/>
            <a:ext cx="5731510" cy="3299460"/>
          </a:xfrm>
          <a:prstGeom prst="rect">
            <a:avLst/>
          </a:prstGeom>
          <a:noFill/>
          <a:ln>
            <a:noFill/>
          </a:ln>
        </p:spPr>
      </p:pic>
      <p:pic>
        <p:nvPicPr>
          <p:cNvPr id="7" name="Picture 6">
            <a:extLst>
              <a:ext uri="{FF2B5EF4-FFF2-40B4-BE49-F238E27FC236}">
                <a16:creationId xmlns:a16="http://schemas.microsoft.com/office/drawing/2014/main" id="{D43AA705-1CD1-4EF9-B36C-22F317AF328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081" y="4201898"/>
            <a:ext cx="5731510" cy="1501140"/>
          </a:xfrm>
          <a:prstGeom prst="rect">
            <a:avLst/>
          </a:prstGeom>
          <a:noFill/>
          <a:ln>
            <a:noFill/>
          </a:ln>
        </p:spPr>
      </p:pic>
      <p:pic>
        <p:nvPicPr>
          <p:cNvPr id="8" name="Picture 7">
            <a:extLst>
              <a:ext uri="{FF2B5EF4-FFF2-40B4-BE49-F238E27FC236}">
                <a16:creationId xmlns:a16="http://schemas.microsoft.com/office/drawing/2014/main" id="{7BBBA6B8-A93E-4E86-BBF6-79C485298D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59591" y="748551"/>
            <a:ext cx="5731510" cy="258318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Conclusion:</a:t>
            </a:r>
            <a:endParaRPr lang="en-IN" sz="3000" u="sng" dirty="0">
              <a:solidFill>
                <a:schemeClr val="accent6">
                  <a:lumMod val="75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3"/>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12608 of data which contained the selling price of the used cars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solidFill>
                  <a:srgbClr val="000000"/>
                </a:solidFill>
                <a:effectLst/>
                <a:latin typeface="Century" panose="02040604050505020304" pitchFamily="18" charset="0"/>
              </a:rPr>
              <a:t>etc</a:t>
            </a:r>
            <a:r>
              <a:rPr lang="en-US" b="0" i="0" dirty="0">
                <a:solidFill>
                  <a:srgbClr val="000000"/>
                </a:solidFill>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the continuous numerical variables having some positive linear relation with the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err="1">
                <a:solidFill>
                  <a:srgbClr val="000000"/>
                </a:solidFill>
                <a:latin typeface="Century" panose="02040604050505020304" pitchFamily="18" charset="0"/>
              </a:rPr>
              <a:t>X</a:t>
            </a:r>
            <a:r>
              <a:rPr lang="en-US" b="0" i="0" dirty="0" err="1">
                <a:solidFill>
                  <a:srgbClr val="000000"/>
                </a:solidFill>
                <a:effectLst/>
                <a:latin typeface="Century" panose="02040604050505020304" pitchFamily="18" charset="0"/>
              </a:rPr>
              <a:t>GBoost</a:t>
            </a:r>
            <a:r>
              <a:rPr lang="en-US" b="0" i="0" dirty="0">
                <a:solidFill>
                  <a:srgbClr val="000000"/>
                </a:solidFill>
                <a:effectLst/>
                <a:latin typeface="Century" panose="02040604050505020304" pitchFamily="18" charset="0"/>
              </a:rPr>
              <a:t> Regressor as the best model among all the models as it gave least difference of R2 score and cross validation score also low evaluation metrics compared to other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XGBoost</a:t>
            </a:r>
            <a:r>
              <a:rPr lang="en-US" b="0" i="0" dirty="0">
                <a:solidFill>
                  <a:srgbClr val="000000"/>
                </a:solidFill>
                <a:effectLst/>
                <a:latin typeface="Century" panose="02040604050505020304" pitchFamily="18" charset="0"/>
              </a:rPr>
              <a:t>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6">
                    <a:lumMod val="75000"/>
                  </a:schemeClr>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716787"/>
            <a:ext cx="6972300" cy="6304226"/>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pic>
        <p:nvPicPr>
          <p:cNvPr id="5" name="Picture 4">
            <a:extLst>
              <a:ext uri="{FF2B5EF4-FFF2-40B4-BE49-F238E27FC236}">
                <a16:creationId xmlns:a16="http://schemas.microsoft.com/office/drawing/2014/main" id="{653D27AA-18A8-4B9B-BE5D-08664A8AD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0" y="1552575"/>
            <a:ext cx="5048250" cy="3752850"/>
          </a:xfrm>
          <a:prstGeom prst="rect">
            <a:avLst/>
          </a:prstGeom>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Understanding</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597159" y="1527243"/>
            <a:ext cx="6961232" cy="416472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p>
        </p:txBody>
      </p:sp>
      <p:pic>
        <p:nvPicPr>
          <p:cNvPr id="8" name="Picture 7">
            <a:extLst>
              <a:ext uri="{FF2B5EF4-FFF2-40B4-BE49-F238E27FC236}">
                <a16:creationId xmlns:a16="http://schemas.microsoft.com/office/drawing/2014/main" id="{2A773BEF-C101-418B-B28D-71FD1DC65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1527243"/>
            <a:ext cx="4299626" cy="435799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Used Car Price?</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5355312"/>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pic>
        <p:nvPicPr>
          <p:cNvPr id="8" name="Picture 7">
            <a:extLst>
              <a:ext uri="{FF2B5EF4-FFF2-40B4-BE49-F238E27FC236}">
                <a16:creationId xmlns:a16="http://schemas.microsoft.com/office/drawing/2014/main" id="{754B50EB-6A39-4AFF-B133-6432F15C0D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5940" y="1605064"/>
            <a:ext cx="4367720" cy="3910519"/>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807396" y="335902"/>
            <a:ext cx="1138460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Benefits of Buying Used Cars:</a:t>
            </a:r>
            <a:endParaRPr lang="en-IN" sz="3000" u="sng" dirty="0">
              <a:solidFill>
                <a:schemeClr val="accent6">
                  <a:lumMod val="75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D90E7513-3FB7-4B11-B7D2-2C2EEA7B3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80" y="1168399"/>
            <a:ext cx="6827520" cy="4552118"/>
          </a:xfrm>
          <a:prstGeom prst="rect">
            <a:avLst/>
          </a:prstGeom>
        </p:spPr>
      </p:pic>
      <p:sp>
        <p:nvSpPr>
          <p:cNvPr id="8" name="TextBox 7">
            <a:extLst>
              <a:ext uri="{FF2B5EF4-FFF2-40B4-BE49-F238E27FC236}">
                <a16:creationId xmlns:a16="http://schemas.microsoft.com/office/drawing/2014/main" id="{9DF1F02A-7C22-457B-B265-04B427C8C8DA}"/>
              </a:ext>
            </a:extLst>
          </p:cNvPr>
          <p:cNvSpPr txBox="1"/>
          <p:nvPr/>
        </p:nvSpPr>
        <p:spPr>
          <a:xfrm>
            <a:off x="528320" y="1473200"/>
            <a:ext cx="5120640"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2439D-1E77-485B-9A22-63A3F6F44422}"/>
              </a:ext>
            </a:extLst>
          </p:cNvPr>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Used Cars:</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D0F5A6D-7AF2-42D4-8B0B-36319DB3A3E9}"/>
              </a:ext>
            </a:extLst>
          </p:cNvPr>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pic>
        <p:nvPicPr>
          <p:cNvPr id="1026" name="Picture 2" descr="Purchase Used Cars in Hollywood FL">
            <a:extLst>
              <a:ext uri="{FF2B5EF4-FFF2-40B4-BE49-F238E27FC236}">
                <a16:creationId xmlns:a16="http://schemas.microsoft.com/office/drawing/2014/main" id="{7D751512-E407-45A4-ABED-38F889A2F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8FDA94-4F5B-442B-9455-02E82ABFBF8C}"/>
              </a:ext>
            </a:extLst>
          </p:cNvPr>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Tree>
    <p:extLst>
      <p:ext uri="{BB962C8B-B14F-4D97-AF65-F5344CB8AC3E}">
        <p14:creationId xmlns:p14="http://schemas.microsoft.com/office/powerpoint/2010/main" val="304833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5090</Words>
  <Application>Microsoft Office PowerPoint</Application>
  <PresentationFormat>Widescreen</PresentationFormat>
  <Paragraphs>207</Paragraphs>
  <Slides>38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Bookman Old Style</vt:lpstr>
      <vt:lpstr>Calibri</vt:lpstr>
      <vt:lpstr>Calibri Light</vt:lpstr>
      <vt:lpstr>Century</vt:lpstr>
      <vt:lpstr>Georgia</vt:lpstr>
      <vt:lpstr>Helvetica Neue</vt:lpstr>
      <vt:lpstr>Monotype Corsiva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Namrata Baraskar</cp:lastModifiedBy>
  <cp:revision>94</cp:revision>
  <dcterms:created xsi:type="dcterms:W3CDTF">2021-10-24T08:35:25Z</dcterms:created>
  <dcterms:modified xsi:type="dcterms:W3CDTF">2022-04-30T07:22:45Z</dcterms:modified>
</cp:coreProperties>
</file>