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68" r:id="rId2"/>
    <p:sldId id="269" r:id="rId3"/>
    <p:sldId id="257" r:id="rId4"/>
    <p:sldId id="258" r:id="rId5"/>
    <p:sldId id="259" r:id="rId6"/>
    <p:sldId id="260" r:id="rId7"/>
    <p:sldId id="270" r:id="rId8"/>
    <p:sldId id="261" r:id="rId9"/>
    <p:sldId id="271" r:id="rId10"/>
    <p:sldId id="272" r:id="rId11"/>
    <p:sldId id="273" r:id="rId12"/>
    <p:sldId id="274" r:id="rId13"/>
    <p:sldId id="263" r:id="rId14"/>
    <p:sldId id="264" r:id="rId15"/>
    <p:sldId id="265"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HOUSING PROJECT SUBMITTED BY NAMRATA BARASKAR" id="{1B331A9C-E283-43E5-B01D-8F75160E3383}">
          <p14:sldIdLst>
            <p14:sldId id="268"/>
            <p14:sldId id="269"/>
            <p14:sldId id="257"/>
            <p14:sldId id="258"/>
            <p14:sldId id="259"/>
            <p14:sldId id="260"/>
            <p14:sldId id="270"/>
            <p14:sldId id="261"/>
            <p14:sldId id="271"/>
            <p14:sldId id="272"/>
            <p14:sldId id="273"/>
            <p14:sldId id="274"/>
            <p14:sldId id="263"/>
            <p14:sldId id="264"/>
            <p14:sldId id="265"/>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51" d="100"/>
          <a:sy n="51" d="100"/>
        </p:scale>
        <p:origin x="706" y="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41C2CD6-C2A0-4057-A2D2-E02741570BE2}" type="datetimeFigureOut">
              <a:rPr lang="en-US" smtClean="0"/>
              <a:t>2/20/2022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7A4A5E-6A2F-4249-87D7-49089A0171A6}"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67A4A5E-6A2F-4249-87D7-49089A0171A6}" type="slidenum">
              <a:rPr lang="en-US" smtClean="0"/>
              <a:t>1</a:t>
            </a:fld>
            <a:endParaRPr lang="en-US"/>
          </a:p>
        </p:txBody>
      </p:sp>
    </p:spTree>
    <p:extLst>
      <p:ext uri="{BB962C8B-B14F-4D97-AF65-F5344CB8AC3E}">
        <p14:creationId xmlns:p14="http://schemas.microsoft.com/office/powerpoint/2010/main" val="42505172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67A4A5E-6A2F-4249-87D7-49089A0171A6}" type="slidenum">
              <a:rPr lang="en-US" smtClean="0"/>
              <a:t>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222808F-1D19-4C1F-B911-DB645644A85A}" type="datetimeFigureOut">
              <a:rPr lang="en-US" smtClean="0"/>
              <a:t>2/20/2022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CE0EA9-89D2-4525-BA34-6E99D479411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22808F-1D19-4C1F-B911-DB645644A85A}" type="datetimeFigureOut">
              <a:rPr lang="en-US" smtClean="0"/>
              <a:t>2/20/2022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CE0EA9-89D2-4525-BA34-6E99D479411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22808F-1D19-4C1F-B911-DB645644A85A}" type="datetimeFigureOut">
              <a:rPr lang="en-US" smtClean="0"/>
              <a:t>2/20/2022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CE0EA9-89D2-4525-BA34-6E99D479411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22808F-1D19-4C1F-B911-DB645644A85A}" type="datetimeFigureOut">
              <a:rPr lang="en-US" smtClean="0"/>
              <a:t>2/20/2022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CE0EA9-89D2-4525-BA34-6E99D479411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22808F-1D19-4C1F-B911-DB645644A85A}" type="datetimeFigureOut">
              <a:rPr lang="en-US" smtClean="0"/>
              <a:t>2/20/2022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CE0EA9-89D2-4525-BA34-6E99D479411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222808F-1D19-4C1F-B911-DB645644A85A}" type="datetimeFigureOut">
              <a:rPr lang="en-US" smtClean="0"/>
              <a:t>2/20/2022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CE0EA9-89D2-4525-BA34-6E99D479411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222808F-1D19-4C1F-B911-DB645644A85A}" type="datetimeFigureOut">
              <a:rPr lang="en-US" smtClean="0"/>
              <a:t>2/20/2022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CE0EA9-89D2-4525-BA34-6E99D479411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222808F-1D19-4C1F-B911-DB645644A85A}" type="datetimeFigureOut">
              <a:rPr lang="en-US" smtClean="0"/>
              <a:t>2/20/2022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CE0EA9-89D2-4525-BA34-6E99D479411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22808F-1D19-4C1F-B911-DB645644A85A}" type="datetimeFigureOut">
              <a:rPr lang="en-US" smtClean="0"/>
              <a:t>2/20/2022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CE0EA9-89D2-4525-BA34-6E99D479411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222808F-1D19-4C1F-B911-DB645644A85A}" type="datetimeFigureOut">
              <a:rPr lang="en-US" smtClean="0"/>
              <a:t>2/20/2022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CE0EA9-89D2-4525-BA34-6E99D479411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222808F-1D19-4C1F-B911-DB645644A85A}" type="datetimeFigureOut">
              <a:rPr lang="en-US" smtClean="0"/>
              <a:t>2/20/2022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CE0EA9-89D2-4525-BA34-6E99D479411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22808F-1D19-4C1F-B911-DB645644A85A}" type="datetimeFigureOut">
              <a:rPr lang="en-US" smtClean="0"/>
              <a:t>2/20/2022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CE0EA9-89D2-4525-BA34-6E99D479411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kaggle.com/" TargetMode="External"/><Relationship Id="rId7" Type="http://schemas.openxmlformats.org/officeDocument/2006/relationships/hyperlink" Target="http://www.geeksforgeeks.org/"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http://www.google.com/" TargetMode="External"/><Relationship Id="rId5" Type="http://schemas.openxmlformats.org/officeDocument/2006/relationships/hyperlink" Target="http://www.stackoverflow.com/" TargetMode="External"/><Relationship Id="rId4" Type="http://schemas.openxmlformats.org/officeDocument/2006/relationships/hyperlink" Target="https://scikit-learn.org/"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ACKNOWLEDGMENT</a:t>
            </a:r>
            <a:br>
              <a:rPr lang="en-US" dirty="0"/>
            </a:br>
            <a:endParaRPr lang="en-US" dirty="0"/>
          </a:p>
        </p:txBody>
      </p:sp>
      <p:sp>
        <p:nvSpPr>
          <p:cNvPr id="3" name="Content Placeholder 2"/>
          <p:cNvSpPr>
            <a:spLocks noGrp="1"/>
          </p:cNvSpPr>
          <p:nvPr>
            <p:ph idx="1"/>
          </p:nvPr>
        </p:nvSpPr>
        <p:spPr/>
        <p:txBody>
          <a:bodyPr>
            <a:normAutofit fontScale="62500" lnSpcReduction="20000"/>
          </a:bodyPr>
          <a:lstStyle/>
          <a:p>
            <a:r>
              <a:rPr lang="en-IN" dirty="0"/>
              <a:t>The internship opportunity I had with Flip </a:t>
            </a:r>
            <a:r>
              <a:rPr lang="en-IN" dirty="0" err="1"/>
              <a:t>Robo</a:t>
            </a:r>
            <a:r>
              <a:rPr lang="en-IN" dirty="0"/>
              <a:t> was a great chance for learning and professional development. Therefore, I consider myself as a very lucky individual as I was provided with an opportunity to be a part of it.</a:t>
            </a:r>
            <a:endParaRPr lang="en-US" dirty="0"/>
          </a:p>
          <a:p>
            <a:r>
              <a:rPr lang="en-IN" dirty="0"/>
              <a:t>I would like to thank our SME for suggesting this project and for his whole hearted cooperation and constant encouragement throughout the project.</a:t>
            </a:r>
            <a:endParaRPr lang="en-US" dirty="0"/>
          </a:p>
          <a:p>
            <a:r>
              <a:rPr lang="en-IN" dirty="0"/>
              <a:t>And I also like to thank the data trained mentors and Technical team members for helping me with the technical queries.</a:t>
            </a:r>
            <a:endParaRPr lang="en-US" dirty="0"/>
          </a:p>
          <a:p>
            <a:r>
              <a:rPr lang="en-IN" dirty="0"/>
              <a:t>And these are the following website which I referred for the reference</a:t>
            </a:r>
            <a:endParaRPr lang="en-US" dirty="0"/>
          </a:p>
          <a:p>
            <a:pPr lvl="0"/>
            <a:r>
              <a:rPr lang="en-IN" dirty="0">
                <a:hlinkClick r:id="rId3"/>
              </a:rPr>
              <a:t>https://www.kaggle.com/</a:t>
            </a:r>
            <a:endParaRPr lang="en-US" dirty="0"/>
          </a:p>
          <a:p>
            <a:pPr lvl="0"/>
            <a:r>
              <a:rPr lang="en-IN" dirty="0">
                <a:hlinkClick r:id="rId4"/>
              </a:rPr>
              <a:t>https://scikit-learn.org/</a:t>
            </a:r>
            <a:endParaRPr lang="en-US" dirty="0"/>
          </a:p>
          <a:p>
            <a:pPr lvl="0"/>
            <a:r>
              <a:rPr lang="en-IN" dirty="0" err="1">
                <a:hlinkClick r:id="rId5"/>
              </a:rPr>
              <a:t>www.stackoverflow.com</a:t>
            </a:r>
            <a:endParaRPr lang="en-US" dirty="0"/>
          </a:p>
          <a:p>
            <a:pPr lvl="0"/>
            <a:r>
              <a:rPr lang="en-IN" dirty="0" err="1">
                <a:hlinkClick r:id="rId6"/>
              </a:rPr>
              <a:t>www.google.com</a:t>
            </a:r>
            <a:endParaRPr lang="en-US" dirty="0"/>
          </a:p>
          <a:p>
            <a:pPr lvl="0"/>
            <a:r>
              <a:rPr lang="en-IN" dirty="0" err="1">
                <a:hlinkClick r:id="rId7"/>
              </a:rPr>
              <a:t>www.geeksforgeeks.org</a:t>
            </a:r>
            <a:endParaRPr lang="en-US" dirty="0"/>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047C0-6A94-4B18-857A-ED2DCDF2D64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2F70118-81A0-4DAF-A0CF-83709D4BBAA5}"/>
              </a:ext>
            </a:extLst>
          </p:cNvPr>
          <p:cNvSpPr>
            <a:spLocks noGrp="1"/>
          </p:cNvSpPr>
          <p:nvPr>
            <p:ph idx="1"/>
          </p:nvPr>
        </p:nvSpPr>
        <p:spPr/>
        <p:txBody>
          <a:bodyPr/>
          <a:lstStyle/>
          <a:p>
            <a:pPr marL="342900" lvl="0" indent="-342900">
              <a:lnSpc>
                <a:spcPct val="107000"/>
              </a:lnSpc>
              <a:buFont typeface="Symbol" panose="05050102010706020507" pitchFamily="18" charset="2"/>
              <a:buChar char=""/>
            </a:pPr>
            <a:r>
              <a:rPr lang="en-IN" sz="1800" dirty="0">
                <a:effectLst/>
                <a:latin typeface="Constantia" panose="02030602050306030303" pitchFamily="18" charset="0"/>
                <a:ea typeface="Calibri" panose="020F0502020204030204" pitchFamily="34" charset="0"/>
                <a:cs typeface="Calibri" panose="020F0502020204030204" pitchFamily="34" charset="0"/>
              </a:rPr>
              <a:t>Run and Evaluate selected models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dirty="0">
                <a:effectLst/>
                <a:latin typeface="Constantia" panose="02030602050306030303" pitchFamily="18" charset="0"/>
                <a:ea typeface="Calibri" panose="020F0502020204030204" pitchFamily="34" charset="0"/>
                <a:cs typeface="Calibri" panose="020F0502020204030204" pitchFamily="34" charset="0"/>
              </a:rPr>
              <a:t>Describe all the algorithms used along with the snapshot of their code and what were the results observed over different evaluation metrics.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14" name="Picture 13">
            <a:extLst>
              <a:ext uri="{FF2B5EF4-FFF2-40B4-BE49-F238E27FC236}">
                <a16:creationId xmlns:a16="http://schemas.microsoft.com/office/drawing/2014/main" id="{DD6F851A-5873-43AB-B720-C5DBDD464849}"/>
              </a:ext>
            </a:extLst>
          </p:cNvPr>
          <p:cNvPicPr/>
          <p:nvPr/>
        </p:nvPicPr>
        <p:blipFill rotWithShape="1">
          <a:blip r:embed="rId2"/>
          <a:srcRect l="20873" t="32617" b="23656"/>
          <a:stretch/>
        </p:blipFill>
        <p:spPr bwMode="auto">
          <a:xfrm>
            <a:off x="2304415" y="2724150"/>
            <a:ext cx="4535170" cy="1409700"/>
          </a:xfrm>
          <a:prstGeom prst="rect">
            <a:avLst/>
          </a:prstGeom>
          <a:ln>
            <a:noFill/>
          </a:ln>
          <a:extLst>
            <a:ext uri="{53640926-AAD7-44D8-BBD7-CCE9431645EC}">
              <a14:shadowObscured xmlns:a14="http://schemas.microsoft.com/office/drawing/2010/main"/>
            </a:ext>
          </a:extLst>
        </p:spPr>
      </p:pic>
      <p:sp>
        <p:nvSpPr>
          <p:cNvPr id="16" name="TextBox 15">
            <a:extLst>
              <a:ext uri="{FF2B5EF4-FFF2-40B4-BE49-F238E27FC236}">
                <a16:creationId xmlns:a16="http://schemas.microsoft.com/office/drawing/2014/main" id="{D040C9A4-CA68-486F-B121-E3D4884F2486}"/>
              </a:ext>
            </a:extLst>
          </p:cNvPr>
          <p:cNvSpPr txBox="1"/>
          <p:nvPr/>
        </p:nvSpPr>
        <p:spPr>
          <a:xfrm>
            <a:off x="1981200" y="4544907"/>
            <a:ext cx="4572000" cy="375552"/>
          </a:xfrm>
          <a:prstGeom prst="rect">
            <a:avLst/>
          </a:prstGeom>
          <a:noFill/>
        </p:spPr>
        <p:txBody>
          <a:bodyPr wrap="square">
            <a:spAutoFit/>
          </a:bodyPr>
          <a:lstStyle/>
          <a:p>
            <a:pPr marL="457200" algn="ctr">
              <a:lnSpc>
                <a:spcPct val="107000"/>
              </a:lnSpc>
              <a:spcAft>
                <a:spcPts val="800"/>
              </a:spcAft>
            </a:pPr>
            <a:r>
              <a:rPr lang="en-IN" sz="1800" dirty="0">
                <a:effectLst/>
                <a:latin typeface="Constantia" panose="02030602050306030303" pitchFamily="18" charset="0"/>
                <a:ea typeface="Calibri" panose="020F0502020204030204" pitchFamily="34" charset="0"/>
                <a:cs typeface="Calibri" panose="020F0502020204030204" pitchFamily="34" charset="0"/>
              </a:rPr>
              <a:t>1.Linear Regressor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561132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26C1D-6B5B-43C0-BC8E-1DBFC8D11227}"/>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id="{CACFA8F4-7607-4834-83DD-928371EBBA2A}"/>
              </a:ext>
            </a:extLst>
          </p:cNvPr>
          <p:cNvPicPr>
            <a:picLocks noGrp="1"/>
          </p:cNvPicPr>
          <p:nvPr>
            <p:ph idx="1"/>
          </p:nvPr>
        </p:nvPicPr>
        <p:blipFill rotWithShape="1">
          <a:blip r:embed="rId2"/>
          <a:srcRect l="21272" t="36961" b="16632"/>
          <a:stretch/>
        </p:blipFill>
        <p:spPr bwMode="auto">
          <a:xfrm>
            <a:off x="457200" y="2498832"/>
            <a:ext cx="8229600" cy="2728698"/>
          </a:xfrm>
          <a:prstGeom prst="rect">
            <a:avLst/>
          </a:prstGeom>
          <a:ln>
            <a:noFill/>
          </a:ln>
          <a:extLst>
            <a:ext uri="{53640926-AAD7-44D8-BBD7-CCE9431645EC}">
              <a14:shadowObscured xmlns:a14="http://schemas.microsoft.com/office/drawing/2010/main"/>
            </a:ext>
          </a:extLst>
        </p:spPr>
      </p:pic>
      <p:sp>
        <p:nvSpPr>
          <p:cNvPr id="6" name="TextBox 5">
            <a:extLst>
              <a:ext uri="{FF2B5EF4-FFF2-40B4-BE49-F238E27FC236}">
                <a16:creationId xmlns:a16="http://schemas.microsoft.com/office/drawing/2014/main" id="{2BA1B12D-FAB7-464A-B986-933223DD12E1}"/>
              </a:ext>
            </a:extLst>
          </p:cNvPr>
          <p:cNvSpPr txBox="1"/>
          <p:nvPr/>
        </p:nvSpPr>
        <p:spPr>
          <a:xfrm>
            <a:off x="2209800" y="5638800"/>
            <a:ext cx="4572000" cy="375552"/>
          </a:xfrm>
          <a:prstGeom prst="rect">
            <a:avLst/>
          </a:prstGeom>
          <a:noFill/>
        </p:spPr>
        <p:txBody>
          <a:bodyPr wrap="square">
            <a:spAutoFit/>
          </a:bodyPr>
          <a:lstStyle/>
          <a:p>
            <a:pPr marL="457200" algn="ctr">
              <a:lnSpc>
                <a:spcPct val="107000"/>
              </a:lnSpc>
              <a:spcAft>
                <a:spcPts val="800"/>
              </a:spcAft>
            </a:pPr>
            <a:r>
              <a:rPr lang="en-IN" sz="1800" dirty="0">
                <a:effectLst/>
                <a:latin typeface="Constantia" panose="02030602050306030303" pitchFamily="18" charset="0"/>
                <a:ea typeface="Calibri" panose="020F0502020204030204" pitchFamily="34" charset="0"/>
                <a:cs typeface="Calibri" panose="020F0502020204030204" pitchFamily="34" charset="0"/>
              </a:rPr>
              <a:t>2.Random Forest Regressor</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266461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8E204-AD8F-42A5-90C2-38D0D895FB42}"/>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id="{DD2725A2-C462-4486-BFCB-7E402CAA3FC9}"/>
              </a:ext>
            </a:extLst>
          </p:cNvPr>
          <p:cNvPicPr>
            <a:picLocks noGrp="1"/>
          </p:cNvPicPr>
          <p:nvPr>
            <p:ph idx="1"/>
          </p:nvPr>
        </p:nvPicPr>
        <p:blipFill rotWithShape="1">
          <a:blip r:embed="rId2"/>
          <a:srcRect l="20740" t="25054" b="27910"/>
          <a:stretch/>
        </p:blipFill>
        <p:spPr bwMode="auto">
          <a:xfrm>
            <a:off x="457200" y="2489622"/>
            <a:ext cx="8229600" cy="2747119"/>
          </a:xfrm>
          <a:prstGeom prst="rect">
            <a:avLst/>
          </a:prstGeom>
          <a:ln>
            <a:noFill/>
          </a:ln>
          <a:extLst>
            <a:ext uri="{53640926-AAD7-44D8-BBD7-CCE9431645EC}">
              <a14:shadowObscured xmlns:a14="http://schemas.microsoft.com/office/drawing/2010/main"/>
            </a:ext>
          </a:extLst>
        </p:spPr>
      </p:pic>
      <p:sp>
        <p:nvSpPr>
          <p:cNvPr id="6" name="TextBox 5">
            <a:extLst>
              <a:ext uri="{FF2B5EF4-FFF2-40B4-BE49-F238E27FC236}">
                <a16:creationId xmlns:a16="http://schemas.microsoft.com/office/drawing/2014/main" id="{93852DB2-F37E-4D99-953C-31EC8CD9ED4E}"/>
              </a:ext>
            </a:extLst>
          </p:cNvPr>
          <p:cNvSpPr txBox="1"/>
          <p:nvPr/>
        </p:nvSpPr>
        <p:spPr>
          <a:xfrm>
            <a:off x="2209800" y="5715000"/>
            <a:ext cx="4572000" cy="375552"/>
          </a:xfrm>
          <a:prstGeom prst="rect">
            <a:avLst/>
          </a:prstGeom>
          <a:noFill/>
        </p:spPr>
        <p:txBody>
          <a:bodyPr wrap="square">
            <a:spAutoFit/>
          </a:bodyPr>
          <a:lstStyle/>
          <a:p>
            <a:pPr marL="457200" algn="ctr">
              <a:lnSpc>
                <a:spcPct val="107000"/>
              </a:lnSpc>
              <a:spcAft>
                <a:spcPts val="800"/>
              </a:spcAft>
            </a:pPr>
            <a:r>
              <a:rPr lang="en-IN" sz="1800" dirty="0">
                <a:effectLst/>
                <a:latin typeface="Constantia" panose="02030602050306030303" pitchFamily="18" charset="0"/>
                <a:ea typeface="Calibri" panose="020F0502020204030204" pitchFamily="34" charset="0"/>
                <a:cs typeface="Calibri" panose="020F0502020204030204" pitchFamily="34" charset="0"/>
              </a:rPr>
              <a:t>3. Decision Tree</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784657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a:t>
            </a:r>
          </a:p>
        </p:txBody>
      </p:sp>
      <p:sp>
        <p:nvSpPr>
          <p:cNvPr id="3" name="Content Placeholder 2"/>
          <p:cNvSpPr>
            <a:spLocks noGrp="1"/>
          </p:cNvSpPr>
          <p:nvPr>
            <p:ph idx="1"/>
          </p:nvPr>
        </p:nvSpPr>
        <p:spPr>
          <a:xfrm>
            <a:off x="228600" y="1295400"/>
            <a:ext cx="8763000" cy="5410200"/>
          </a:xfrm>
        </p:spPr>
        <p:txBody>
          <a:bodyPr>
            <a:normAutofit fontScale="70000" lnSpcReduction="20000"/>
          </a:bodyPr>
          <a:lstStyle/>
          <a:p>
            <a:r>
              <a:rPr lang="en-US" dirty="0"/>
              <a:t>Totally 5 models are performed </a:t>
            </a:r>
          </a:p>
          <a:p>
            <a:pPr lvl="1"/>
            <a:r>
              <a:rPr lang="en-IN" dirty="0" err="1"/>
              <a:t>KneighborsClassifier</a:t>
            </a:r>
            <a:endParaRPr lang="en-US" dirty="0"/>
          </a:p>
          <a:p>
            <a:pPr lvl="1"/>
            <a:r>
              <a:rPr lang="en-IN" dirty="0" err="1"/>
              <a:t>LogisticRegression</a:t>
            </a:r>
            <a:endParaRPr lang="en-US" dirty="0"/>
          </a:p>
          <a:p>
            <a:pPr lvl="1"/>
            <a:r>
              <a:rPr lang="en-IN" dirty="0" err="1"/>
              <a:t>DecisionTreeClassifier</a:t>
            </a:r>
            <a:endParaRPr lang="en-US" dirty="0"/>
          </a:p>
          <a:p>
            <a:pPr lvl="1"/>
            <a:r>
              <a:rPr lang="en-IN" dirty="0" err="1"/>
              <a:t>GaussianNB</a:t>
            </a:r>
            <a:endParaRPr lang="en-US" dirty="0"/>
          </a:p>
          <a:p>
            <a:pPr lvl="1"/>
            <a:r>
              <a:rPr lang="en-IN" dirty="0"/>
              <a:t>SVC</a:t>
            </a:r>
            <a:endParaRPr lang="en-US" dirty="0"/>
          </a:p>
          <a:p>
            <a:r>
              <a:rPr lang="en-US" dirty="0"/>
              <a:t>Among that Random Forest model have been chosen and performed hyper parameter tuning.</a:t>
            </a:r>
          </a:p>
          <a:p>
            <a:r>
              <a:rPr lang="en-US" dirty="0"/>
              <a:t>Then those Random Forest model is evaluated using the evaluation metrics and the best model is chosen.</a:t>
            </a:r>
          </a:p>
          <a:p>
            <a:r>
              <a:rPr lang="en-US" dirty="0"/>
              <a:t>The best model is Random Forest with</a:t>
            </a:r>
          </a:p>
          <a:p>
            <a:r>
              <a:rPr lang="en-US" b="0" i="0" dirty="0">
                <a:solidFill>
                  <a:srgbClr val="212121"/>
                </a:solidFill>
                <a:effectLst/>
                <a:latin typeface="Courier New" panose="02070309020205020404" pitchFamily="49" charset="0"/>
              </a:rPr>
              <a:t>Mean Absolute Error: 15696.649572649572 Mean Squared Error: 522624203.94180346 Root Mean Squared Error: 22860.975568461716 Explained Variance Score: 0.9114031507631508 r2_score: 0.9109468068429247</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p:txBody>
          <a:bodyPr>
            <a:normAutofit fontScale="77500" lnSpcReduction="20000"/>
          </a:bodyPr>
          <a:lstStyle/>
          <a:p>
            <a:pPr algn="just">
              <a:lnSpc>
                <a:spcPct val="120000"/>
              </a:lnSpc>
            </a:pPr>
            <a:r>
              <a:rPr lang="en-US" dirty="0"/>
              <a:t>I check the data first  and uploaded the data in  </a:t>
            </a:r>
            <a:r>
              <a:rPr lang="en-US" dirty="0" err="1"/>
              <a:t>jupyter</a:t>
            </a:r>
            <a:r>
              <a:rPr lang="en-US" dirty="0"/>
              <a:t> notebook and than I visualize the features ,Perform the preprocessing  in the data and understand the relationship between different features.</a:t>
            </a:r>
          </a:p>
          <a:p>
            <a:pPr algn="just">
              <a:lnSpc>
                <a:spcPct val="120000"/>
              </a:lnSpc>
            </a:pPr>
            <a:r>
              <a:rPr lang="en-US" dirty="0"/>
              <a:t>I used both train-validation split and the cross validation to evaluate the model effectiveness to predict the target values.</a:t>
            </a:r>
          </a:p>
          <a:p>
            <a:pPr algn="just">
              <a:lnSpc>
                <a:spcPct val="120000"/>
              </a:lnSpc>
            </a:pPr>
            <a:r>
              <a:rPr lang="en-US" dirty="0"/>
              <a:t>At the end I applied the 3 predictive models in the data.</a:t>
            </a:r>
          </a:p>
          <a:p>
            <a:pPr algn="just">
              <a:lnSpc>
                <a:spcPct val="120000"/>
              </a:lnSpc>
            </a:pPr>
            <a:r>
              <a:rPr lang="en-US" dirty="0"/>
              <a:t>Then after performing all the model the best model is chosen as Random Forest with accuracy of </a:t>
            </a:r>
            <a:r>
              <a:rPr lang="en-IN" b="0" i="0">
                <a:solidFill>
                  <a:srgbClr val="212121"/>
                </a:solidFill>
                <a:effectLst/>
                <a:latin typeface="Courier New" panose="02070309020205020404" pitchFamily="49" charset="0"/>
              </a:rPr>
              <a:t>0.975.</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95600"/>
            <a:ext cx="8229600" cy="1143000"/>
          </a:xfrm>
        </p:spPr>
        <p:txBody>
          <a:bodyPr/>
          <a:lstStyle/>
          <a:p>
            <a:r>
              <a:rPr lang="en-US" dirty="0"/>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IN" dirty="0"/>
              <a:t>Business Problem Framing</a:t>
            </a:r>
            <a:br>
              <a:rPr lang="en-US" dirty="0"/>
            </a:br>
            <a:endParaRPr lang="en-US" dirty="0"/>
          </a:p>
        </p:txBody>
      </p:sp>
      <p:sp>
        <p:nvSpPr>
          <p:cNvPr id="3" name="Content Placeholder 2"/>
          <p:cNvSpPr>
            <a:spLocks noGrp="1"/>
          </p:cNvSpPr>
          <p:nvPr>
            <p:ph idx="1"/>
          </p:nvPr>
        </p:nvSpPr>
        <p:spPr/>
        <p:txBody>
          <a:bodyPr>
            <a:normAutofit fontScale="92500" lnSpcReduction="10000"/>
          </a:bodyPr>
          <a:lstStyle/>
          <a:p>
            <a:pPr marL="342900" lvl="0" indent="-342900">
              <a:buFont typeface="Symbol" panose="05050102010706020507" pitchFamily="18" charset="2"/>
              <a:buChar char=""/>
            </a:pPr>
            <a:r>
              <a:rPr lang="en-IN" sz="1800" dirty="0">
                <a:solidFill>
                  <a:srgbClr val="000000"/>
                </a:solidFill>
                <a:effectLst/>
                <a:latin typeface="Constantia" panose="02030602050306030303" pitchFamily="18" charset="0"/>
                <a:ea typeface="Times New Roman" panose="02020603050405020304" pitchFamily="18" charset="0"/>
                <a:cs typeface="Calibri" panose="020F0502020204030204" pitchFamily="34" charset="0"/>
              </a:rPr>
              <a:t>Houses are one of the necessary need of each and every person around the globe and therefore housing and real estate market is one of the markets which is one of the major contributors in the world’s economy. It is a very large market and there are various companies working in the domain.</a:t>
            </a:r>
          </a:p>
          <a:p>
            <a:pPr marL="342900" lvl="0" indent="-342900">
              <a:buFont typeface="Symbol" panose="05050102010706020507" pitchFamily="18" charset="2"/>
              <a:buChar char=""/>
            </a:pPr>
            <a:r>
              <a:rPr lang="en-IN" sz="1800" dirty="0">
                <a:solidFill>
                  <a:srgbClr val="000000"/>
                </a:solidFill>
                <a:effectLst/>
                <a:latin typeface="Constantia" panose="02030602050306030303" pitchFamily="18" charset="0"/>
                <a:ea typeface="Times New Roman" panose="02020603050405020304" pitchFamily="18" charset="0"/>
                <a:cs typeface="Calibri" panose="020F0502020204030204" pitchFamily="34" charset="0"/>
              </a:rPr>
              <a:t> Data science comes as a very important tool to solve problems in the domain to help the companies increase their overall revenue, profits, improving their marketing strategies and focusing on changing trends in house sales and purchases. Predictive modelling, Market mix modelling, recommendation systems are some of the machine learning techniques used for achieving the business goals for housing companies. Our problem is related to one such housing company. A US-based housing company named Surprise Housing has decided to enter the Australian market. </a:t>
            </a:r>
          </a:p>
          <a:p>
            <a:pPr marL="342900" lvl="0" indent="-342900">
              <a:buFont typeface="Symbol" panose="05050102010706020507" pitchFamily="18" charset="2"/>
              <a:buChar char=""/>
            </a:pPr>
            <a:r>
              <a:rPr lang="en-IN" sz="1800" dirty="0">
                <a:solidFill>
                  <a:srgbClr val="000000"/>
                </a:solidFill>
                <a:effectLst/>
                <a:latin typeface="Constantia" panose="02030602050306030303" pitchFamily="18" charset="0"/>
                <a:ea typeface="Times New Roman" panose="02020603050405020304" pitchFamily="18" charset="0"/>
                <a:cs typeface="Calibri" panose="020F0502020204030204" pitchFamily="34" charset="0"/>
              </a:rPr>
              <a:t>The company uses Logistic Regression is a part of the Supervised Learning method of Machine Learning. It is a statistical method for the analysis of a dataset. It has one or more independent variables that determine an outcome. There is one basic difference between Linear Regression and Logistic Regression  which is that Linear Regression's outcome is continuous whereas Logistic Regression's outcome is only limited. Here, the outcome represents a dependent variable.</a:t>
            </a:r>
            <a:endParaRPr lang="en-IN" sz="1800"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383962"/>
          </a:xfrm>
        </p:spPr>
        <p:txBody>
          <a:bodyPr>
            <a:normAutofit/>
          </a:bodyPr>
          <a:lstStyle/>
          <a:p>
            <a:r>
              <a:rPr lang="en-US" dirty="0"/>
              <a:t>DO’S</a:t>
            </a:r>
          </a:p>
        </p:txBody>
      </p:sp>
      <p:sp>
        <p:nvSpPr>
          <p:cNvPr id="3" name="Content Placeholder 2"/>
          <p:cNvSpPr>
            <a:spLocks noGrp="1"/>
          </p:cNvSpPr>
          <p:nvPr>
            <p:ph idx="1"/>
          </p:nvPr>
        </p:nvSpPr>
        <p:spPr/>
        <p:txBody>
          <a:bodyPr/>
          <a:lstStyle/>
          <a:p>
            <a:r>
              <a:rPr lang="en-US" sz="2800" dirty="0"/>
              <a:t>With the help of Pandas Library We will upload our data to </a:t>
            </a:r>
            <a:r>
              <a:rPr lang="en-US" sz="2800" dirty="0" err="1"/>
              <a:t>Jupyter</a:t>
            </a:r>
            <a:r>
              <a:rPr lang="en-US" sz="2800" dirty="0"/>
              <a:t> Notebook.</a:t>
            </a:r>
          </a:p>
          <a:p>
            <a:r>
              <a:rPr lang="en-US" sz="2800" dirty="0"/>
              <a:t>Once our data is uploaded with the help of predefined method (i.e. </a:t>
            </a:r>
            <a:r>
              <a:rPr lang="en-US" sz="2800" dirty="0" err="1"/>
              <a:t>read_csv</a:t>
            </a:r>
            <a:r>
              <a:rPr lang="en-US" sz="2800" dirty="0"/>
              <a:t>) we can read data for further processing.   </a:t>
            </a:r>
          </a:p>
          <a:p>
            <a:r>
              <a:rPr lang="en-US" sz="2800" dirty="0"/>
              <a:t>We have two type of variables in the data:-</a:t>
            </a:r>
          </a:p>
          <a:p>
            <a:pPr marL="971550" lvl="1" indent="-514350">
              <a:buFont typeface="+mj-lt"/>
              <a:buAutoNum type="arabicPeriod"/>
            </a:pPr>
            <a:r>
              <a:rPr lang="en-US" dirty="0"/>
              <a:t>Dependent Variable</a:t>
            </a:r>
          </a:p>
          <a:p>
            <a:pPr marL="971550" lvl="1" indent="-514350">
              <a:buFont typeface="+mj-lt"/>
              <a:buAutoNum type="arabicPeriod"/>
            </a:pPr>
            <a:r>
              <a:rPr lang="en-US" dirty="0"/>
              <a:t>Independent Variable</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file </a:t>
            </a:r>
          </a:p>
        </p:txBody>
      </p:sp>
      <p:pic>
        <p:nvPicPr>
          <p:cNvPr id="8" name="Content Placeholder 7">
            <a:extLst>
              <a:ext uri="{FF2B5EF4-FFF2-40B4-BE49-F238E27FC236}">
                <a16:creationId xmlns:a16="http://schemas.microsoft.com/office/drawing/2014/main" id="{2627B739-1A6C-4690-B35E-3EEED924AFA5}"/>
              </a:ext>
            </a:extLst>
          </p:cNvPr>
          <p:cNvPicPr>
            <a:picLocks noGrp="1" noChangeAspect="1"/>
          </p:cNvPicPr>
          <p:nvPr>
            <p:ph idx="1"/>
          </p:nvPr>
        </p:nvPicPr>
        <p:blipFill>
          <a:blip r:embed="rId2"/>
          <a:stretch>
            <a:fillRect/>
          </a:stretch>
        </p:blipFill>
        <p:spPr>
          <a:xfrm>
            <a:off x="548922" y="1600200"/>
            <a:ext cx="8046156" cy="4525963"/>
          </a:xfr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685800" y="5181600"/>
            <a:ext cx="7924800" cy="830997"/>
          </a:xfrm>
          <a:prstGeom prst="rect">
            <a:avLst/>
          </a:prstGeom>
        </p:spPr>
        <p:txBody>
          <a:bodyPr wrap="square">
            <a:spAutoFit/>
          </a:bodyPr>
          <a:lstStyle/>
          <a:p>
            <a:r>
              <a:rPr lang="en-US" sz="2400" dirty="0"/>
              <a:t>Label is an independent variable where as all of the other element are dependent variable.</a:t>
            </a:r>
          </a:p>
        </p:txBody>
      </p:sp>
      <p:pic>
        <p:nvPicPr>
          <p:cNvPr id="5" name="Content Placeholder 4">
            <a:extLst>
              <a:ext uri="{FF2B5EF4-FFF2-40B4-BE49-F238E27FC236}">
                <a16:creationId xmlns:a16="http://schemas.microsoft.com/office/drawing/2014/main" id="{F1B2CA1C-6BA6-4DE8-A9D4-236C3BF16B92}"/>
              </a:ext>
            </a:extLst>
          </p:cNvPr>
          <p:cNvPicPr>
            <a:picLocks noGrp="1" noChangeAspect="1"/>
          </p:cNvPicPr>
          <p:nvPr>
            <p:ph idx="1"/>
          </p:nvPr>
        </p:nvPicPr>
        <p:blipFill>
          <a:blip r:embed="rId2"/>
          <a:stretch>
            <a:fillRect/>
          </a:stretch>
        </p:blipFill>
        <p:spPr>
          <a:xfrm>
            <a:off x="548922" y="1600201"/>
            <a:ext cx="8046156" cy="3352800"/>
          </a:xfr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066800"/>
          </a:xfrm>
        </p:spPr>
        <p:txBody>
          <a:bodyPr>
            <a:normAutofit fontScale="90000"/>
          </a:bodyPr>
          <a:lstStyle/>
          <a:p>
            <a:r>
              <a:rPr lang="en-IN" sz="4400" dirty="0">
                <a:effectLst/>
                <a:latin typeface="Constantia" panose="02030602050306030303" pitchFamily="18" charset="0"/>
                <a:ea typeface="Calibri" panose="020F0502020204030204" pitchFamily="34" charset="0"/>
                <a:cs typeface="Calibri" panose="020F0502020204030204" pitchFamily="34" charset="0"/>
              </a:rPr>
              <a:t>Conceptual Background of the Domain Problem</a:t>
            </a:r>
            <a:br>
              <a:rPr lang="en-IN" sz="44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5" name="Content Placeholder 4"/>
          <p:cNvSpPr>
            <a:spLocks noGrp="1"/>
          </p:cNvSpPr>
          <p:nvPr>
            <p:ph idx="1"/>
          </p:nvPr>
        </p:nvSpPr>
        <p:spPr/>
        <p:txBody>
          <a:bodyPr>
            <a:normAutofit/>
          </a:bodyPr>
          <a:lstStyle/>
          <a:p>
            <a:pPr marL="342900" lvl="0" indent="-342900">
              <a:buFont typeface="Symbol" panose="05050102010706020507" pitchFamily="18" charset="2"/>
              <a:buChar char=""/>
            </a:pPr>
            <a:r>
              <a:rPr lang="en-IN" sz="1800" dirty="0">
                <a:solidFill>
                  <a:srgbClr val="000000"/>
                </a:solidFill>
                <a:effectLst/>
                <a:latin typeface="Constantia" panose="02030602050306030303" pitchFamily="18" charset="0"/>
                <a:ea typeface="Times New Roman" panose="02020603050405020304" pitchFamily="18" charset="0"/>
                <a:cs typeface="Calibri" panose="020F0502020204030204" pitchFamily="34" charset="0"/>
              </a:rPr>
              <a:t>In real estate the value of property usually increases with time as seen in many countries. One of the causes for this is due to rising population.</a:t>
            </a:r>
            <a:endParaRPr lang="en-IN" sz="1800" dirty="0">
              <a:effectLst/>
              <a:latin typeface="Times New Roman" panose="02020603050405020304" pitchFamily="18" charset="0"/>
              <a:ea typeface="Times New Roman" panose="02020603050405020304" pitchFamily="18" charset="0"/>
            </a:endParaRPr>
          </a:p>
          <a:p>
            <a:pPr marL="342900" lvl="0" indent="-342900" algn="l">
              <a:buFont typeface="Symbol" panose="05050102010706020507" pitchFamily="18" charset="2"/>
              <a:buChar char=""/>
            </a:pPr>
            <a:r>
              <a:rPr lang="en-IN" sz="1800" dirty="0">
                <a:solidFill>
                  <a:srgbClr val="000000"/>
                </a:solidFill>
                <a:effectLst/>
                <a:latin typeface="Constantia" panose="02030602050306030303" pitchFamily="18" charset="0"/>
                <a:ea typeface="Times New Roman" panose="02020603050405020304" pitchFamily="18" charset="0"/>
                <a:cs typeface="Calibri" panose="020F0502020204030204" pitchFamily="34" charset="0"/>
              </a:rPr>
              <a:t>The value of property also depends on the proximity of the property, its size its neighbourhood and audience for which the property is subjected to be sold. For example if audience is mainly concerned of commercial purpose. Then the property which is located in densely populated area will be sold very fast and at high prices compared to the one located at remote place. Similarly if audience is concerned only on living place then property with less dense area having large area with all services will be sold at higher prices.</a:t>
            </a:r>
            <a:endParaRPr lang="en-IN" sz="1800" dirty="0">
              <a:effectLst/>
              <a:latin typeface="Times New Roman" panose="02020603050405020304" pitchFamily="18" charset="0"/>
              <a:ea typeface="Times New Roman" panose="02020603050405020304" pitchFamily="18" charset="0"/>
            </a:endParaRPr>
          </a:p>
          <a:p>
            <a:pPr marL="342900" lvl="0" indent="-342900" algn="l">
              <a:buFont typeface="Symbol" panose="05050102010706020507" pitchFamily="18" charset="2"/>
              <a:buChar char=""/>
            </a:pPr>
            <a:r>
              <a:rPr lang="en-IN" sz="1800" dirty="0">
                <a:solidFill>
                  <a:srgbClr val="000000"/>
                </a:solidFill>
                <a:effectLst/>
                <a:latin typeface="Constantia" panose="02030602050306030303" pitchFamily="18" charset="0"/>
                <a:ea typeface="Times New Roman" panose="02020603050405020304" pitchFamily="18" charset="0"/>
                <a:cs typeface="Calibri" panose="020F0502020204030204" pitchFamily="34" charset="0"/>
              </a:rPr>
              <a:t>The company is looking at prospective properties to buy houses to enter the market. We are required to build a model using Machine Learning in order to predict the actual value of the prospective properties and decide whether to invest in them or not.</a:t>
            </a:r>
            <a:endParaRPr lang="en-IN" sz="1800" dirty="0">
              <a:effectLst/>
              <a:latin typeface="Times New Roman" panose="02020603050405020304" pitchFamily="18" charset="0"/>
              <a:ea typeface="Times New Roman" panose="02020603050405020304" pitchFamily="18" charset="0"/>
            </a:endParaRPr>
          </a:p>
        </p:txBody>
      </p:sp>
    </p:spTree>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567B6-447B-459E-B408-B81AE631BF4E}"/>
              </a:ext>
            </a:extLst>
          </p:cNvPr>
          <p:cNvSpPr>
            <a:spLocks noGrp="1"/>
          </p:cNvSpPr>
          <p:nvPr>
            <p:ph type="title"/>
          </p:nvPr>
        </p:nvSpPr>
        <p:spPr/>
        <p:txBody>
          <a:bodyPr>
            <a:normAutofit fontScale="90000"/>
          </a:bodyPr>
          <a:lstStyle/>
          <a:p>
            <a:r>
              <a:rPr lang="en-IN" sz="4400" dirty="0">
                <a:effectLst/>
                <a:latin typeface="Constantia" panose="02030602050306030303" pitchFamily="18" charset="0"/>
                <a:ea typeface="Calibri" panose="020F0502020204030204" pitchFamily="34" charset="0"/>
                <a:cs typeface="Calibri" panose="020F0502020204030204" pitchFamily="34" charset="0"/>
              </a:rPr>
              <a:t>Motivation for the Problem Undertaken</a:t>
            </a:r>
            <a:br>
              <a:rPr lang="en-IN" sz="44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A1DC82A8-B7D3-4556-A155-A88B8334A5B4}"/>
              </a:ext>
            </a:extLst>
          </p:cNvPr>
          <p:cNvSpPr>
            <a:spLocks noGrp="1"/>
          </p:cNvSpPr>
          <p:nvPr>
            <p:ph idx="1"/>
          </p:nvPr>
        </p:nvSpPr>
        <p:spPr/>
        <p:txBody>
          <a:bodyPr>
            <a:normAutofit lnSpcReduction="10000"/>
          </a:bodyPr>
          <a:lstStyle/>
          <a:p>
            <a:pPr marL="342900" lvl="0" indent="-342900">
              <a:buFont typeface="Symbol" panose="05050102010706020507" pitchFamily="18" charset="2"/>
              <a:buChar char=""/>
            </a:pPr>
            <a:r>
              <a:rPr lang="en-IN" sz="1800" dirty="0">
                <a:solidFill>
                  <a:srgbClr val="000000"/>
                </a:solidFill>
                <a:effectLst/>
                <a:latin typeface="Constantia" panose="02030602050306030303" pitchFamily="18" charset="0"/>
                <a:ea typeface="Times New Roman" panose="02020603050405020304" pitchFamily="18" charset="0"/>
                <a:cs typeface="Calibri" panose="020F0502020204030204" pitchFamily="34" charset="0"/>
              </a:rPr>
              <a:t>To understand real world problems where Machine Learning and Data Analysis can be applied to help organizations in various domains to make better decisions with the help of which they can gain profit or can be escaped from any loss which otherwise could be possible without the study of data .One of such domain is Real Estate.</a:t>
            </a:r>
            <a:endParaRPr lang="en-IN" sz="1800" dirty="0">
              <a:effectLst/>
              <a:latin typeface="Times New Roman" panose="02020603050405020304" pitchFamily="18" charset="0"/>
              <a:ea typeface="Times New Roman" panose="02020603050405020304" pitchFamily="18" charset="0"/>
            </a:endParaRPr>
          </a:p>
          <a:p>
            <a:pPr marL="228600" algn="l"/>
            <a:r>
              <a:rPr lang="en-IN" sz="1800" dirty="0">
                <a:solidFill>
                  <a:srgbClr val="000000"/>
                </a:solidFill>
                <a:effectLst/>
                <a:latin typeface="Constantia" panose="02030602050306030303" pitchFamily="18" charset="0"/>
                <a:ea typeface="Times New Roman" panose="02020603050405020304" pitchFamily="18" charset="0"/>
                <a:cs typeface="Calibri" panose="020F0502020204030204" pitchFamily="34" charset="0"/>
              </a:rPr>
              <a:t> </a:t>
            </a:r>
            <a:endParaRPr lang="en-IN" sz="1800" dirty="0">
              <a:effectLst/>
              <a:latin typeface="Times New Roman" panose="02020603050405020304" pitchFamily="18" charset="0"/>
              <a:ea typeface="Times New Roman" panose="02020603050405020304" pitchFamily="18" charset="0"/>
            </a:endParaRPr>
          </a:p>
          <a:p>
            <a:pPr marL="342900" lvl="0" indent="-342900">
              <a:buFont typeface="Symbol" panose="05050102010706020507" pitchFamily="18" charset="2"/>
              <a:buChar char=""/>
            </a:pPr>
            <a:r>
              <a:rPr lang="en-IN" sz="1800" dirty="0">
                <a:solidFill>
                  <a:srgbClr val="000000"/>
                </a:solidFill>
                <a:effectLst/>
                <a:latin typeface="Constantia" panose="02030602050306030303" pitchFamily="18" charset="0"/>
                <a:ea typeface="Times New Roman" panose="02020603050405020304" pitchFamily="18" charset="0"/>
                <a:cs typeface="Calibri" panose="020F0502020204030204" pitchFamily="34" charset="0"/>
              </a:rPr>
              <a:t>Houses are one of the necessary need of each and every person around the globe and therefore housing and real estate market is one of the markets which is one of the major contributors in the world’s economy. It is a very large market and there are various companies working in the domain. Data science comes as a very important tool to solve problems in the domain to help the companies increase their overall revenue, profits, improving their marketing strategies and focusing on changing trends in house sales and purchases. Predictive modelling, Market mix modelling, recommendation systems are some of the machine learning techniques used for achieving the business goals for housing companies. Our problem is related to one such housing company.</a:t>
            </a: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38641190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dirty="0"/>
              <a:t>MODELS USED</a:t>
            </a:r>
            <a:br>
              <a:rPr lang="en-US" dirty="0"/>
            </a:br>
            <a:endParaRPr lang="en-US" dirty="0"/>
          </a:p>
        </p:txBody>
      </p:sp>
      <p:sp>
        <p:nvSpPr>
          <p:cNvPr id="5" name="Content Placeholder 4"/>
          <p:cNvSpPr>
            <a:spLocks noGrp="1"/>
          </p:cNvSpPr>
          <p:nvPr>
            <p:ph idx="1"/>
          </p:nvPr>
        </p:nvSpPr>
        <p:spPr/>
        <p:txBody>
          <a:bodyPr>
            <a:normAutofit lnSpcReduction="10000"/>
          </a:bodyPr>
          <a:lstStyle/>
          <a:p>
            <a:pPr marL="457200">
              <a:lnSpc>
                <a:spcPct val="107000"/>
              </a:lnSpc>
              <a:spcAft>
                <a:spcPts val="800"/>
              </a:spcAft>
            </a:pPr>
            <a:r>
              <a:rPr lang="en-IN" sz="1800" dirty="0">
                <a:effectLst/>
                <a:latin typeface="Constantia" panose="02030602050306030303" pitchFamily="18" charset="0"/>
                <a:ea typeface="Calibri" panose="020F0502020204030204" pitchFamily="34" charset="0"/>
                <a:cs typeface="Calibri" panose="020F0502020204030204" pitchFamily="34" charset="0"/>
              </a:rPr>
              <a:t>Classification Model with following algorithms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tabLst>
                <a:tab pos="914400" algn="l"/>
              </a:tabLst>
            </a:pPr>
            <a:r>
              <a:rPr lang="en-IN" sz="1800" dirty="0">
                <a:effectLst/>
                <a:latin typeface="Constantia" panose="02030602050306030303" pitchFamily="18" charset="0"/>
                <a:ea typeface="Calibri" panose="020F0502020204030204" pitchFamily="34" charset="0"/>
                <a:cs typeface="Calibri" panose="020F0502020204030204" pitchFamily="34" charset="0"/>
              </a:rPr>
              <a:t>Linear Regression </a:t>
            </a:r>
            <a:endParaRPr lang="en-IN" sz="1800" dirty="0">
              <a:effectLst/>
              <a:latin typeface="Calibri" panose="020F0502020204030204" pitchFamily="34" charset="0"/>
              <a:ea typeface="Calibri" panose="020F0502020204030204" pitchFamily="34" charset="0"/>
              <a:cs typeface="OpenSymbol"/>
            </a:endParaRPr>
          </a:p>
          <a:p>
            <a:pPr marL="342900" lvl="0" indent="-342900">
              <a:lnSpc>
                <a:spcPct val="107000"/>
              </a:lnSpc>
              <a:spcAft>
                <a:spcPts val="800"/>
              </a:spcAft>
              <a:buFont typeface="Symbol" panose="05050102010706020507" pitchFamily="18" charset="2"/>
              <a:buChar char=""/>
              <a:tabLst>
                <a:tab pos="914400" algn="l"/>
              </a:tabLst>
            </a:pPr>
            <a:r>
              <a:rPr lang="en-IN" sz="1800" dirty="0">
                <a:effectLst/>
                <a:latin typeface="Constantia" panose="02030602050306030303" pitchFamily="18" charset="0"/>
                <a:ea typeface="Calibri" panose="020F0502020204030204" pitchFamily="34" charset="0"/>
                <a:cs typeface="Calibri" panose="020F0502020204030204" pitchFamily="34" charset="0"/>
              </a:rPr>
              <a:t>Random forest Regression</a:t>
            </a:r>
            <a:endParaRPr lang="en-IN" sz="1800" dirty="0">
              <a:effectLst/>
              <a:latin typeface="Calibri" panose="020F0502020204030204" pitchFamily="34" charset="0"/>
              <a:ea typeface="Calibri" panose="020F0502020204030204" pitchFamily="34" charset="0"/>
              <a:cs typeface="OpenSymbol"/>
            </a:endParaRPr>
          </a:p>
          <a:p>
            <a:pPr marL="342900" lvl="0" indent="-342900">
              <a:lnSpc>
                <a:spcPct val="107000"/>
              </a:lnSpc>
              <a:spcAft>
                <a:spcPts val="800"/>
              </a:spcAft>
              <a:buFont typeface="Symbol" panose="05050102010706020507" pitchFamily="18" charset="2"/>
              <a:buChar char=""/>
              <a:tabLst>
                <a:tab pos="914400" algn="l"/>
              </a:tabLst>
            </a:pPr>
            <a:r>
              <a:rPr lang="en-IN" sz="1800" dirty="0" err="1">
                <a:effectLst/>
                <a:latin typeface="Constantia" panose="02030602050306030303" pitchFamily="18" charset="0"/>
                <a:ea typeface="Calibri" panose="020F0502020204030204" pitchFamily="34" charset="0"/>
                <a:cs typeface="Calibri" panose="020F0502020204030204" pitchFamily="34" charset="0"/>
              </a:rPr>
              <a:t>DecisionTree</a:t>
            </a:r>
            <a:r>
              <a:rPr lang="en-IN" sz="1800" dirty="0">
                <a:effectLst/>
                <a:latin typeface="Constantia" panose="02030602050306030303" pitchFamily="18" charset="0"/>
                <a:ea typeface="Calibri" panose="020F0502020204030204" pitchFamily="34" charset="0"/>
                <a:cs typeface="Calibri" panose="020F0502020204030204" pitchFamily="34" charset="0"/>
              </a:rPr>
              <a:t> Regression</a:t>
            </a:r>
            <a:endParaRPr lang="en-IN" sz="1800" dirty="0">
              <a:effectLst/>
              <a:latin typeface="Calibri" panose="020F0502020204030204" pitchFamily="34" charset="0"/>
              <a:ea typeface="Calibri" panose="020F0502020204030204" pitchFamily="34" charset="0"/>
              <a:cs typeface="OpenSymbol"/>
            </a:endParaRPr>
          </a:p>
          <a:p>
            <a:pPr marL="457200">
              <a:lnSpc>
                <a:spcPct val="107000"/>
              </a:lnSpc>
              <a:spcAft>
                <a:spcPts val="800"/>
              </a:spcAft>
            </a:pPr>
            <a:r>
              <a:rPr lang="en-IN" sz="1800" dirty="0">
                <a:effectLst/>
                <a:latin typeface="Constantia" panose="02030602050306030303" pitchFamily="18" charset="0"/>
                <a:ea typeface="Calibri" panose="020F0502020204030204" pitchFamily="34" charset="0"/>
                <a:cs typeface="Calibri" panose="020F0502020204030204" pitchFamily="34" charset="0"/>
              </a:rPr>
              <a:t>Evaluation metrics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tabLst>
                <a:tab pos="1143000" algn="l"/>
              </a:tabLst>
            </a:pPr>
            <a:r>
              <a:rPr lang="en-IN" sz="1800" dirty="0">
                <a:effectLst/>
                <a:latin typeface="Constantia" panose="02030602050306030303" pitchFamily="18" charset="0"/>
                <a:ea typeface="Calibri" panose="020F0502020204030204" pitchFamily="34" charset="0"/>
                <a:cs typeface="Calibri" panose="020F0502020204030204" pitchFamily="34" charset="0"/>
              </a:rPr>
              <a:t>Mean Absolute error</a:t>
            </a:r>
            <a:endParaRPr lang="en-IN" sz="1800" dirty="0">
              <a:effectLst/>
              <a:latin typeface="Calibri" panose="020F0502020204030204" pitchFamily="34" charset="0"/>
              <a:ea typeface="Calibri" panose="020F0502020204030204" pitchFamily="34" charset="0"/>
              <a:cs typeface="OpenSymbol"/>
            </a:endParaRPr>
          </a:p>
          <a:p>
            <a:pPr marL="342900" lvl="0" indent="-342900">
              <a:lnSpc>
                <a:spcPct val="107000"/>
              </a:lnSpc>
              <a:spcAft>
                <a:spcPts val="800"/>
              </a:spcAft>
              <a:buFont typeface="Symbol" panose="05050102010706020507" pitchFamily="18" charset="2"/>
              <a:buChar char=""/>
              <a:tabLst>
                <a:tab pos="1143000" algn="l"/>
              </a:tabLst>
            </a:pPr>
            <a:r>
              <a:rPr lang="en-IN" sz="1800" dirty="0">
                <a:effectLst/>
                <a:latin typeface="Constantia" panose="02030602050306030303" pitchFamily="18" charset="0"/>
                <a:ea typeface="Calibri" panose="020F0502020204030204" pitchFamily="34" charset="0"/>
                <a:cs typeface="Calibri" panose="020F0502020204030204" pitchFamily="34" charset="0"/>
              </a:rPr>
              <a:t>Mean square error</a:t>
            </a:r>
            <a:endParaRPr lang="en-IN" sz="1800" dirty="0">
              <a:effectLst/>
              <a:latin typeface="Calibri" panose="020F0502020204030204" pitchFamily="34" charset="0"/>
              <a:ea typeface="Calibri" panose="020F0502020204030204" pitchFamily="34" charset="0"/>
              <a:cs typeface="OpenSymbol"/>
            </a:endParaRPr>
          </a:p>
          <a:p>
            <a:pPr marL="342900" lvl="0" indent="-342900">
              <a:lnSpc>
                <a:spcPct val="107000"/>
              </a:lnSpc>
              <a:spcAft>
                <a:spcPts val="800"/>
              </a:spcAft>
              <a:buFont typeface="Symbol" panose="05050102010706020507" pitchFamily="18" charset="2"/>
              <a:buChar char=""/>
              <a:tabLst>
                <a:tab pos="1143000" algn="l"/>
              </a:tabLst>
            </a:pPr>
            <a:r>
              <a:rPr lang="en-IN" sz="1800" dirty="0">
                <a:effectLst/>
                <a:latin typeface="Constantia" panose="02030602050306030303" pitchFamily="18" charset="0"/>
                <a:ea typeface="Calibri" panose="020F0502020204030204" pitchFamily="34" charset="0"/>
                <a:cs typeface="Calibri" panose="020F0502020204030204" pitchFamily="34" charset="0"/>
              </a:rPr>
              <a:t>Root mean squared error</a:t>
            </a:r>
            <a:endParaRPr lang="en-IN" sz="1800" dirty="0">
              <a:effectLst/>
              <a:latin typeface="Calibri" panose="020F0502020204030204" pitchFamily="34" charset="0"/>
              <a:ea typeface="Calibri" panose="020F0502020204030204" pitchFamily="34" charset="0"/>
              <a:cs typeface="OpenSymbol"/>
            </a:endParaRPr>
          </a:p>
          <a:p>
            <a:pPr marL="342900" lvl="0" indent="-342900">
              <a:lnSpc>
                <a:spcPct val="107000"/>
              </a:lnSpc>
              <a:spcAft>
                <a:spcPts val="800"/>
              </a:spcAft>
              <a:buFont typeface="Symbol" panose="05050102010706020507" pitchFamily="18" charset="2"/>
              <a:buChar char=""/>
              <a:tabLst>
                <a:tab pos="1143000" algn="l"/>
              </a:tabLst>
            </a:pPr>
            <a:r>
              <a:rPr lang="en-IN" sz="1800" dirty="0" err="1">
                <a:effectLst/>
                <a:latin typeface="Constantia" panose="02030602050306030303" pitchFamily="18" charset="0"/>
                <a:ea typeface="Calibri" panose="020F0502020204030204" pitchFamily="34" charset="0"/>
                <a:cs typeface="Calibri" panose="020F0502020204030204" pitchFamily="34" charset="0"/>
              </a:rPr>
              <a:t>Varance</a:t>
            </a:r>
            <a:endParaRPr lang="en-IN" sz="1800" dirty="0">
              <a:effectLst/>
              <a:latin typeface="Calibri" panose="020F0502020204030204" pitchFamily="34" charset="0"/>
              <a:ea typeface="Calibri" panose="020F0502020204030204" pitchFamily="34" charset="0"/>
              <a:cs typeface="OpenSymbol"/>
            </a:endParaRPr>
          </a:p>
          <a:p>
            <a:pPr marL="342900" lvl="0" indent="-342900">
              <a:lnSpc>
                <a:spcPct val="107000"/>
              </a:lnSpc>
              <a:spcAft>
                <a:spcPts val="800"/>
              </a:spcAft>
              <a:buFont typeface="Symbol" panose="05050102010706020507" pitchFamily="18" charset="2"/>
              <a:buChar char=""/>
              <a:tabLst>
                <a:tab pos="1143000" algn="l"/>
              </a:tabLst>
            </a:pPr>
            <a:r>
              <a:rPr lang="en-IN" sz="1800" dirty="0">
                <a:effectLst/>
                <a:latin typeface="Constantia" panose="02030602050306030303" pitchFamily="18" charset="0"/>
                <a:ea typeface="Calibri" panose="020F0502020204030204" pitchFamily="34" charset="0"/>
                <a:cs typeface="Calibri" panose="020F0502020204030204" pitchFamily="34" charset="0"/>
              </a:rPr>
              <a:t>R2 score</a:t>
            </a:r>
            <a:endParaRPr lang="en-IN" sz="1800" dirty="0">
              <a:effectLst/>
              <a:latin typeface="Calibri" panose="020F0502020204030204" pitchFamily="34" charset="0"/>
              <a:ea typeface="Calibri" panose="020F0502020204030204" pitchFamily="34" charset="0"/>
              <a:cs typeface="OpenSymbol"/>
            </a:endParaRP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FEA93-303D-44A0-B46C-1A22E9BDAB82}"/>
              </a:ext>
            </a:extLst>
          </p:cNvPr>
          <p:cNvSpPr>
            <a:spLocks noGrp="1"/>
          </p:cNvSpPr>
          <p:nvPr>
            <p:ph type="title"/>
          </p:nvPr>
        </p:nvSpPr>
        <p:spPr/>
        <p:txBody>
          <a:bodyPr>
            <a:normAutofit fontScale="90000"/>
          </a:bodyPr>
          <a:lstStyle/>
          <a:p>
            <a:r>
              <a:rPr lang="en-IN" sz="4400" dirty="0">
                <a:effectLst/>
                <a:latin typeface="Constantia" panose="02030602050306030303" pitchFamily="18" charset="0"/>
                <a:ea typeface="Calibri" panose="020F0502020204030204" pitchFamily="34" charset="0"/>
                <a:cs typeface="Calibri" panose="020F0502020204030204" pitchFamily="34" charset="0"/>
              </a:rPr>
              <a:t>Testing of Identified Approaches (Algorithms)</a:t>
            </a:r>
            <a:br>
              <a:rPr lang="en-IN" sz="44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47689BD3-4862-4FDC-8F09-AD0498D1B775}"/>
              </a:ext>
            </a:extLst>
          </p:cNvPr>
          <p:cNvSpPr>
            <a:spLocks noGrp="1"/>
          </p:cNvSpPr>
          <p:nvPr>
            <p:ph idx="1"/>
          </p:nvPr>
        </p:nvSpPr>
        <p:spPr/>
        <p:txBody>
          <a:bodyPr/>
          <a:lstStyle/>
          <a:p>
            <a:pPr marL="114300" indent="0">
              <a:lnSpc>
                <a:spcPct val="107000"/>
              </a:lnSpc>
              <a:buNone/>
            </a:pPr>
            <a:r>
              <a:rPr lang="en-IN" sz="1800" dirty="0">
                <a:effectLst/>
                <a:latin typeface="Constantia" panose="02030602050306030303" pitchFamily="18" charset="0"/>
                <a:ea typeface="Calibri" panose="020F0502020204030204" pitchFamily="34" charset="0"/>
                <a:cs typeface="Calibri" panose="020F0502020204030204" pitchFamily="34" charset="0"/>
              </a:rPr>
              <a:t>Listing down all the algorithms used for the training and testing.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lvl="1" indent="-342900">
              <a:lnSpc>
                <a:spcPct val="107000"/>
              </a:lnSpc>
              <a:buFont typeface="Symbol" panose="05050102010706020507" pitchFamily="18" charset="2"/>
              <a:buChar char=""/>
            </a:pPr>
            <a:r>
              <a:rPr lang="en-IN" sz="1400" dirty="0">
                <a:effectLst/>
                <a:latin typeface="Constantia" panose="02030602050306030303" pitchFamily="18" charset="0"/>
                <a:ea typeface="Calibri" panose="020F0502020204030204" pitchFamily="34" charset="0"/>
                <a:cs typeface="Calibri" panose="020F0502020204030204" pitchFamily="34" charset="0"/>
              </a:rPr>
              <a:t>LR=</a:t>
            </a:r>
            <a:r>
              <a:rPr lang="en-IN" sz="1400" dirty="0" err="1">
                <a:effectLst/>
                <a:latin typeface="Constantia" panose="02030602050306030303" pitchFamily="18" charset="0"/>
                <a:ea typeface="Calibri" panose="020F0502020204030204" pitchFamily="34" charset="0"/>
                <a:cs typeface="Calibri" panose="020F0502020204030204" pitchFamily="34" charset="0"/>
              </a:rPr>
              <a:t>LinearRegression</a:t>
            </a:r>
            <a:r>
              <a:rPr lang="en-IN" sz="1400" dirty="0">
                <a:effectLst/>
                <a:latin typeface="Constantia" panose="02030602050306030303" pitchFamily="18" charset="0"/>
                <a:ea typeface="Calibri" panose="020F0502020204030204" pitchFamily="34" charset="0"/>
                <a:cs typeface="Calibri" panose="020F0502020204030204" pitchFamily="34" charset="0"/>
              </a:rPr>
              <a: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lvl="1" indent="-342900">
              <a:lnSpc>
                <a:spcPct val="107000"/>
              </a:lnSpc>
              <a:buFont typeface="Symbol" panose="05050102010706020507" pitchFamily="18" charset="2"/>
              <a:buChar char=""/>
            </a:pPr>
            <a:r>
              <a:rPr lang="en-IN" sz="1400" dirty="0">
                <a:effectLst/>
                <a:latin typeface="Constantia" panose="02030602050306030303" pitchFamily="18" charset="0"/>
                <a:ea typeface="Calibri" panose="020F0502020204030204" pitchFamily="34" charset="0"/>
                <a:cs typeface="Calibri" panose="020F0502020204030204" pitchFamily="34" charset="0"/>
              </a:rPr>
              <a:t>DT=</a:t>
            </a:r>
            <a:r>
              <a:rPr lang="en-IN" sz="1400" dirty="0" err="1">
                <a:effectLst/>
                <a:latin typeface="Constantia" panose="02030602050306030303" pitchFamily="18" charset="0"/>
                <a:ea typeface="Calibri" panose="020F0502020204030204" pitchFamily="34" charset="0"/>
                <a:cs typeface="Calibri" panose="020F0502020204030204" pitchFamily="34" charset="0"/>
              </a:rPr>
              <a:t>DecisionTreeRegressor</a:t>
            </a:r>
            <a:r>
              <a:rPr lang="en-IN" sz="1400" dirty="0">
                <a:effectLst/>
                <a:latin typeface="Constantia" panose="02030602050306030303" pitchFamily="18" charset="0"/>
                <a:ea typeface="Calibri" panose="020F0502020204030204" pitchFamily="34" charset="0"/>
                <a:cs typeface="Calibri" panose="020F0502020204030204" pitchFamily="34" charset="0"/>
              </a:rPr>
              <a: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lvl="1" indent="-342900">
              <a:lnSpc>
                <a:spcPct val="107000"/>
              </a:lnSpc>
              <a:spcAft>
                <a:spcPts val="800"/>
              </a:spcAft>
              <a:buFont typeface="Symbol" panose="05050102010706020507" pitchFamily="18" charset="2"/>
              <a:buChar char=""/>
            </a:pPr>
            <a:r>
              <a:rPr lang="en-IN" sz="1400" dirty="0">
                <a:effectLst/>
                <a:latin typeface="Constantia" panose="02030602050306030303" pitchFamily="18" charset="0"/>
                <a:ea typeface="Calibri" panose="020F0502020204030204" pitchFamily="34" charset="0"/>
                <a:cs typeface="Calibri" panose="020F0502020204030204" pitchFamily="34" charset="0"/>
              </a:rPr>
              <a:t>RF=</a:t>
            </a:r>
            <a:r>
              <a:rPr lang="en-IN" sz="1400" dirty="0" err="1">
                <a:effectLst/>
                <a:latin typeface="Constantia" panose="02030602050306030303" pitchFamily="18" charset="0"/>
                <a:ea typeface="Calibri" panose="020F0502020204030204" pitchFamily="34" charset="0"/>
                <a:cs typeface="Calibri" panose="020F0502020204030204" pitchFamily="34" charset="0"/>
              </a:rPr>
              <a:t>RandomForestRegressor</a:t>
            </a:r>
            <a:r>
              <a:rPr lang="en-IN" sz="1400" dirty="0">
                <a:effectLst/>
                <a:latin typeface="Constantia" panose="02030602050306030303" pitchFamily="18" charset="0"/>
                <a:ea typeface="Calibri" panose="020F0502020204030204" pitchFamily="34" charset="0"/>
                <a:cs typeface="Calibri" panose="020F0502020204030204" pitchFamily="34" charset="0"/>
              </a:rPr>
              <a: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7587297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51</TotalTime>
  <Words>1079</Words>
  <Application>Microsoft Office PowerPoint</Application>
  <PresentationFormat>On-screen Show (4:3)</PresentationFormat>
  <Paragraphs>70</Paragraphs>
  <Slides>15</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Constantia</vt:lpstr>
      <vt:lpstr>Courier New</vt:lpstr>
      <vt:lpstr>Symbol</vt:lpstr>
      <vt:lpstr>Times New Roman</vt:lpstr>
      <vt:lpstr>Office Theme</vt:lpstr>
      <vt:lpstr>ACKNOWLEDGMENT </vt:lpstr>
      <vt:lpstr>Business Problem Framing </vt:lpstr>
      <vt:lpstr>DO’S</vt:lpstr>
      <vt:lpstr>Data file </vt:lpstr>
      <vt:lpstr>PowerPoint Presentation</vt:lpstr>
      <vt:lpstr>Conceptual Background of the Domain Problem </vt:lpstr>
      <vt:lpstr>Motivation for the Problem Undertaken </vt:lpstr>
      <vt:lpstr>MODELS USED </vt:lpstr>
      <vt:lpstr>Testing of Identified Approaches (Algorithms) </vt:lpstr>
      <vt:lpstr>PowerPoint Presentation</vt:lpstr>
      <vt:lpstr>PowerPoint Presentation</vt:lpstr>
      <vt:lpstr>PowerPoint Presentation</vt:lpstr>
      <vt:lpstr>RESULT</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Micro-Credit Defaulter Project</dc:title>
  <dc:creator>Ramesh</dc:creator>
  <cp:lastModifiedBy>Namrata Baraskar</cp:lastModifiedBy>
  <cp:revision>7</cp:revision>
  <dcterms:created xsi:type="dcterms:W3CDTF">2021-05-22T13:42:32Z</dcterms:created>
  <dcterms:modified xsi:type="dcterms:W3CDTF">2022-02-20T11:05:02Z</dcterms:modified>
</cp:coreProperties>
</file>