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82" r:id="rId5"/>
    <p:sldId id="257" r:id="rId6"/>
    <p:sldId id="280" r:id="rId7"/>
    <p:sldId id="258" r:id="rId8"/>
    <p:sldId id="259" r:id="rId9"/>
    <p:sldId id="260" r:id="rId10"/>
    <p:sldId id="261" r:id="rId11"/>
    <p:sldId id="262" r:id="rId12"/>
    <p:sldId id="263" r:id="rId13"/>
    <p:sldId id="264" r:id="rId14"/>
    <p:sldId id="265" r:id="rId15"/>
    <p:sldId id="281" r:id="rId16"/>
    <p:sldId id="266" r:id="rId17"/>
    <p:sldId id="267" r:id="rId18"/>
    <p:sldId id="268" r:id="rId19"/>
    <p:sldId id="269" r:id="rId20"/>
    <p:sldId id="270" r:id="rId21"/>
    <p:sldId id="271" r:id="rId22"/>
    <p:sldId id="272" r:id="rId23"/>
    <p:sldId id="273" r:id="rId24"/>
    <p:sldId id="274" r:id="rId25"/>
    <p:sldId id="278" r:id="rId26"/>
    <p:sldId id="275" r:id="rId27"/>
    <p:sldId id="276" r:id="rId28"/>
    <p:sldId id="277" r:id="rId29"/>
    <p:sldId id="279"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857E4-1F78-44C7-88E9-BE4ABEEB41C3}">
          <p14:sldIdLst>
            <p14:sldId id="282"/>
            <p14:sldId id="257"/>
            <p14:sldId id="280"/>
            <p14:sldId id="258"/>
            <p14:sldId id="259"/>
            <p14:sldId id="260"/>
            <p14:sldId id="261"/>
            <p14:sldId id="262"/>
            <p14:sldId id="263"/>
            <p14:sldId id="264"/>
            <p14:sldId id="265"/>
            <p14:sldId id="281"/>
            <p14:sldId id="266"/>
            <p14:sldId id="267"/>
            <p14:sldId id="268"/>
            <p14:sldId id="269"/>
            <p14:sldId id="270"/>
            <p14:sldId id="271"/>
            <p14:sldId id="272"/>
            <p14:sldId id="273"/>
            <p14:sldId id="274"/>
            <p14:sldId id="278"/>
            <p14:sldId id="275"/>
            <p14:sldId id="276"/>
            <p14:sldId id="277"/>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78" autoAdjust="0"/>
    <p:restoredTop sz="94660"/>
  </p:normalViewPr>
  <p:slideViewPr>
    <p:cSldViewPr snapToGrid="0">
      <p:cViewPr varScale="1">
        <p:scale>
          <a:sx n="80" d="100"/>
          <a:sy n="80" d="100"/>
        </p:scale>
        <p:origin x="53" y="197"/>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t>2/17/2022</a:t>
            </a:fld>
            <a:endParaRPr lang="en-US" dirty="0"/>
          </a:p>
        </p:txBody>
      </p:sp>
      <p:sp>
        <p:nvSpPr>
          <p:cNvPr id="4" name="Footer Placeholder 3">
            <a:extLst>
              <a:ext uri="{FF2B5EF4-FFF2-40B4-BE49-F238E27FC236}">
                <a16:creationId xmlns:a16="http://schemas.microsoft.com/office/drawing/2014/main"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t>‹#›</a:t>
            </a:fld>
            <a:endParaRPr lang="en-US" dirty="0"/>
          </a:p>
        </p:txBody>
      </p:sp>
    </p:spTree>
    <p:extLst>
      <p:ext uri="{BB962C8B-B14F-4D97-AF65-F5344CB8AC3E}">
        <p14:creationId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t>2/17/2022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t>‹#›</a:t>
            </a:fld>
            <a:endParaRPr lang="en-US" dirty="0"/>
          </a:p>
        </p:txBody>
      </p:sp>
    </p:spTree>
    <p:extLst>
      <p:ext uri="{BB962C8B-B14F-4D97-AF65-F5344CB8AC3E}">
        <p14:creationId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a16="http://schemas.microsoft.com/office/drawing/2014/main"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a16="http://schemas.microsoft.com/office/drawing/2014/main"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a16="http://schemas.microsoft.com/office/drawing/2014/main"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a16="http://schemas.microsoft.com/office/drawing/2014/main"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a16="http://schemas.microsoft.com/office/drawing/2014/main"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a16="http://schemas.microsoft.com/office/drawing/2014/main"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a16="http://schemas.microsoft.com/office/drawing/2014/main"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a16="http://schemas.microsoft.com/office/drawing/2014/main"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a16="http://schemas.microsoft.com/office/drawing/2014/main"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7981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5AE9F-A12C-4E0B-A34B-7E06BD86B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42D97C-B4C3-4AFC-845D-61BBB892F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61414-BF95-4662-A709-F2B6F7F2DB02}"/>
              </a:ext>
            </a:extLst>
          </p:cNvPr>
          <p:cNvSpPr>
            <a:spLocks noGrp="1"/>
          </p:cNvSpPr>
          <p:nvPr>
            <p:ph type="dt" sz="half" idx="10"/>
          </p:nvPr>
        </p:nvSpPr>
        <p:spPr/>
        <p:txBody>
          <a:bodyPr/>
          <a:lstStyle/>
          <a:p>
            <a:fld id="{739D54EE-0D73-4FDC-8312-4E21BB23DB24}" type="datetimeFigureOut">
              <a:rPr lang="en-US" smtClean="0"/>
              <a:t>2/17/2022</a:t>
            </a:fld>
            <a:endParaRPr lang="en-US" dirty="0"/>
          </a:p>
        </p:txBody>
      </p:sp>
      <p:sp>
        <p:nvSpPr>
          <p:cNvPr id="5" name="Footer Placeholder 4">
            <a:extLst>
              <a:ext uri="{FF2B5EF4-FFF2-40B4-BE49-F238E27FC236}">
                <a16:creationId xmlns:a16="http://schemas.microsoft.com/office/drawing/2014/main" id="{CE351846-A730-430D-B43A-FDC6D5740F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77D134-1616-411F-940C-B252EE427493}"/>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68999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a16="http://schemas.microsoft.com/office/drawing/2014/main"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a16="http://schemas.microsoft.com/office/drawing/2014/main"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a16="http://schemas.microsoft.com/office/drawing/2014/main"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a16="http://schemas.microsoft.com/office/drawing/2014/main"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a16="http://schemas.microsoft.com/office/drawing/2014/main"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a16="http://schemas.microsoft.com/office/drawing/2014/main"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a16="http://schemas.microsoft.com/office/drawing/2014/main"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t>2/17/2022</a:t>
            </a:fld>
            <a:endParaRPr lang="en-US" noProof="0" dirty="0"/>
          </a:p>
        </p:txBody>
      </p:sp>
      <p:sp>
        <p:nvSpPr>
          <p:cNvPr id="23" name="Footer Placeholder 22">
            <a:extLst>
              <a:ext uri="{FF2B5EF4-FFF2-40B4-BE49-F238E27FC236}">
                <a16:creationId xmlns:a16="http://schemas.microsoft.com/office/drawing/2014/main"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a16="http://schemas.microsoft.com/office/drawing/2014/main"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t>‹#›</a:t>
            </a:fld>
            <a:endParaRPr lang="en-US" noProof="0" dirty="0"/>
          </a:p>
        </p:txBody>
      </p:sp>
    </p:spTree>
    <p:extLst>
      <p:ext uri="{BB962C8B-B14F-4D97-AF65-F5344CB8AC3E}">
        <p14:creationId xmlns:p14="http://schemas.microsoft.com/office/powerpoint/2010/main" val="303354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F894423-F1D8-4448-BE4E-C66A70FF440C}"/>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C6FD5A2C-B40C-41B6-8486-0060E7D0B499}"/>
              </a:ext>
            </a:extLst>
          </p:cNvPr>
          <p:cNvGrpSpPr/>
          <p:nvPr userDrawn="1"/>
        </p:nvGrpSpPr>
        <p:grpSpPr>
          <a:xfrm>
            <a:off x="288531" y="0"/>
            <a:ext cx="11375568" cy="6857999"/>
            <a:chOff x="408216" y="-849"/>
            <a:chExt cx="11375568" cy="6857999"/>
          </a:xfrm>
        </p:grpSpPr>
        <p:pic>
          <p:nvPicPr>
            <p:cNvPr id="14" name="Picture 13">
              <a:extLst>
                <a:ext uri="{FF2B5EF4-FFF2-40B4-BE49-F238E27FC236}">
                  <a16:creationId xmlns:a16="http://schemas.microsoft.com/office/drawing/2014/main" id="{F35F5515-DBFB-431E-956A-73730B15AEC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408216" y="-849"/>
              <a:ext cx="11375568" cy="6857999"/>
            </a:xfrm>
            <a:prstGeom prst="rect">
              <a:avLst/>
            </a:prstGeom>
          </p:spPr>
        </p:pic>
        <p:sp>
          <p:nvSpPr>
            <p:cNvPr id="15" name="Oval 14">
              <a:extLst>
                <a:ext uri="{FF2B5EF4-FFF2-40B4-BE49-F238E27FC236}">
                  <a16:creationId xmlns:a16="http://schemas.microsoft.com/office/drawing/2014/main" id="{E256075D-BF8D-4C2D-A9DA-CFB59002F49B}"/>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Rectangle 16">
            <a:extLst>
              <a:ext uri="{FF2B5EF4-FFF2-40B4-BE49-F238E27FC236}">
                <a16:creationId xmlns:a16="http://schemas.microsoft.com/office/drawing/2014/main" id="{925EE08E-CA10-4C5F-97BC-B48B0451A492}"/>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Прямоугольник 28">
            <a:extLst>
              <a:ext uri="{FF2B5EF4-FFF2-40B4-BE49-F238E27FC236}">
                <a16:creationId xmlns:a16="http://schemas.microsoft.com/office/drawing/2014/main" id="{8A0A4B2E-2560-4117-A770-DF23BDEC29BC}"/>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8" name="Group 17">
            <a:extLst>
              <a:ext uri="{FF2B5EF4-FFF2-40B4-BE49-F238E27FC236}">
                <a16:creationId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59944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24" name="Picture 23" descr="A close up of a logo&#10;&#10;Description generated with high confidence">
            <a:extLst>
              <a:ext uri="{FF2B5EF4-FFF2-40B4-BE49-F238E27FC236}">
                <a16:creationId xmlns:a16="http://schemas.microsoft.com/office/drawing/2014/main" id="{F9AA9814-A4CA-4D4D-95C0-1671163FF0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 y="0"/>
            <a:ext cx="12192525" cy="6858000"/>
          </a:xfrm>
          <a:prstGeom prst="rect">
            <a:avLst/>
          </a:prstGeom>
        </p:spPr>
      </p:pic>
      <p:sp>
        <p:nvSpPr>
          <p:cNvPr id="25" name="Прямоугольник 28">
            <a:extLst>
              <a:ext uri="{FF2B5EF4-FFF2-40B4-BE49-F238E27FC236}">
                <a16:creationId xmlns:a16="http://schemas.microsoft.com/office/drawing/2014/main" id="{80288483-DBC2-48F1-A175-D448652B374C}"/>
              </a:ext>
            </a:extLst>
          </p:cNvPr>
          <p:cNvSpPr/>
          <p:nvPr userDrawn="1"/>
        </p:nvSpPr>
        <p:spPr>
          <a:xfrm rot="5400000">
            <a:off x="2666790" y="-2668056"/>
            <a:ext cx="6857999" cy="12192418"/>
          </a:xfrm>
          <a:prstGeom prst="rect">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35413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24" name="Picture 23" descr="A picture containing green, building&#10;&#10;Description generated with very high confidence">
            <a:extLst>
              <a:ext uri="{FF2B5EF4-FFF2-40B4-BE49-F238E27FC236}">
                <a16:creationId xmlns:a16="http://schemas.microsoft.com/office/drawing/2014/main" id="{D9823306-4A07-407B-9BD7-7087707BEFCD}"/>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Прямоугольник 28">
            <a:extLst>
              <a:ext uri="{FF2B5EF4-FFF2-40B4-BE49-F238E27FC236}">
                <a16:creationId xmlns:a16="http://schemas.microsoft.com/office/drawing/2014/main" id="{BF85E922-92A5-4955-9D80-B34534253A7E}"/>
              </a:ext>
            </a:extLst>
          </p:cNvPr>
          <p:cNvSpPr/>
          <p:nvPr userDrawn="1"/>
        </p:nvSpPr>
        <p:spPr>
          <a:xfrm rot="5400000">
            <a:off x="2666999" y="-2667846"/>
            <a:ext cx="6858000" cy="1219200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55473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18313A-ED3E-4C6E-898C-81CAB861BC6E}"/>
              </a:ext>
            </a:extLst>
          </p:cNvPr>
          <p:cNvSpPr>
            <a:spLocks noGrp="1"/>
          </p:cNvSpPr>
          <p:nvPr>
            <p:ph type="dt" sz="half" idx="10"/>
          </p:nvPr>
        </p:nvSpPr>
        <p:spPr/>
        <p:txBody>
          <a:bodyPr/>
          <a:lstStyle/>
          <a:p>
            <a:fld id="{739D54EE-0D73-4FDC-8312-4E21BB23DB24}" type="datetimeFigureOut">
              <a:rPr lang="en-US" smtClean="0"/>
              <a:t>2/17/2022</a:t>
            </a:fld>
            <a:endParaRPr lang="en-US" dirty="0"/>
          </a:p>
        </p:txBody>
      </p:sp>
      <p:sp>
        <p:nvSpPr>
          <p:cNvPr id="3" name="Footer Placeholder 2">
            <a:extLst>
              <a:ext uri="{FF2B5EF4-FFF2-40B4-BE49-F238E27FC236}">
                <a16:creationId xmlns:a16="http://schemas.microsoft.com/office/drawing/2014/main" id="{C8EFC2F1-8F26-4F41-A048-7AE0FD22F5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C8043CD-B5A2-46E8-B5B7-0A46DC4D4AD1}"/>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317077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5F00FF-9C6D-4C1D-BA10-0F325A2E9586}"/>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a16="http://schemas.microsoft.com/office/drawing/2014/main" id="{EAC1FFAE-66DB-4219-93A4-3552C130E347}"/>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a16="http://schemas.microsoft.com/office/drawing/2014/main" id="{6F13464F-2992-45B5-A184-8A6007F4850B}"/>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B614105E-03E8-445A-90F2-609CF778877E}"/>
              </a:ext>
            </a:extLst>
          </p:cNvPr>
          <p:cNvGrpSpPr/>
          <p:nvPr userDrawn="1"/>
        </p:nvGrpSpPr>
        <p:grpSpPr>
          <a:xfrm flipH="1">
            <a:off x="2987675" y="-580735"/>
            <a:ext cx="6216650" cy="1935163"/>
            <a:chOff x="2982913" y="-574675"/>
            <a:chExt cx="6216650" cy="1935163"/>
          </a:xfrm>
        </p:grpSpPr>
        <p:sp>
          <p:nvSpPr>
            <p:cNvPr id="12" name="Полилиния: фигура 12">
              <a:extLst>
                <a:ext uri="{FF2B5EF4-FFF2-40B4-BE49-F238E27FC236}">
                  <a16:creationId xmlns:a16="http://schemas.microsoft.com/office/drawing/2014/main" id="{B483E038-368A-4C9F-9820-AE41EC03799B}"/>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7">
              <a:extLst>
                <a:ext uri="{FF2B5EF4-FFF2-40B4-BE49-F238E27FC236}">
                  <a16:creationId xmlns:a16="http://schemas.microsoft.com/office/drawing/2014/main" id="{7341419B-9083-4737-9BB0-E8D0390907E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5">
              <a:extLst>
                <a:ext uri="{FF2B5EF4-FFF2-40B4-BE49-F238E27FC236}">
                  <a16:creationId xmlns:a16="http://schemas.microsoft.com/office/drawing/2014/main" id="{C15068D9-07BB-4882-9BC2-11C67EE4D1B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0">
              <a:extLst>
                <a:ext uri="{FF2B5EF4-FFF2-40B4-BE49-F238E27FC236}">
                  <a16:creationId xmlns:a16="http://schemas.microsoft.com/office/drawing/2014/main" id="{64812056-FC33-4A74-95D9-6A8B85417C4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3">
              <a:extLst>
                <a:ext uri="{FF2B5EF4-FFF2-40B4-BE49-F238E27FC236}">
                  <a16:creationId xmlns:a16="http://schemas.microsoft.com/office/drawing/2014/main" id="{1FF84DA7-3B36-4AC6-9A01-446CB8DCA7BC}"/>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id="{CD32445A-6E54-4AAB-9280-95DE10044836}"/>
              </a:ext>
            </a:extLst>
          </p:cNvPr>
          <p:cNvSpPr>
            <a:spLocks noGrp="1"/>
          </p:cNvSpPr>
          <p:nvPr>
            <p:ph type="title" hasCustomPrompt="1"/>
          </p:nvPr>
        </p:nvSpPr>
        <p:spPr>
          <a:xfrm>
            <a:off x="508275" y="226300"/>
            <a:ext cx="11188589" cy="704157"/>
          </a:xfrm>
        </p:spPr>
        <p:txBody>
          <a:bodyPr anchor="b">
            <a:normAutofit/>
          </a:bodyPr>
          <a:lstStyle>
            <a:lvl1pPr>
              <a:defRPr lang="en-US" sz="32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id="{D541A478-0885-4F05-8D53-B833B4CA576C}"/>
              </a:ext>
            </a:extLst>
          </p:cNvPr>
          <p:cNvSpPr>
            <a:spLocks noGrp="1"/>
          </p:cNvSpPr>
          <p:nvPr>
            <p:ph idx="1"/>
          </p:nvPr>
        </p:nvSpPr>
        <p:spPr>
          <a:xfrm>
            <a:off x="495136" y="1187414"/>
            <a:ext cx="7737994" cy="5444286"/>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FA4EC1AF-3B34-4B97-BADE-332955EE5671}"/>
              </a:ext>
            </a:extLst>
          </p:cNvPr>
          <p:cNvSpPr>
            <a:spLocks noGrp="1"/>
          </p:cNvSpPr>
          <p:nvPr>
            <p:ph type="body" sz="half" idx="2"/>
          </p:nvPr>
        </p:nvSpPr>
        <p:spPr>
          <a:xfrm>
            <a:off x="8750643" y="1610476"/>
            <a:ext cx="2946222" cy="4649647"/>
          </a:xfrm>
        </p:spPr>
        <p:txBody>
          <a:bodyPr>
            <a:normAutofit/>
          </a:bodyPr>
          <a:lstStyle>
            <a:lvl1pPr marL="0" indent="0">
              <a:lnSpc>
                <a:spcPct val="100000"/>
              </a:lnSpc>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42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50D9F73-C536-4DBB-ABC7-3AF2DA8AE782}"/>
              </a:ext>
            </a:extLst>
          </p:cNvPr>
          <p:cNvGrpSpPr/>
          <p:nvPr userDrawn="1"/>
        </p:nvGrpSpPr>
        <p:grpSpPr>
          <a:xfrm rot="16200000" flipH="1">
            <a:off x="-2712790" y="2451892"/>
            <a:ext cx="6216650" cy="1935163"/>
            <a:chOff x="2982913" y="-574675"/>
            <a:chExt cx="6216650" cy="1935163"/>
          </a:xfrm>
        </p:grpSpPr>
        <p:sp>
          <p:nvSpPr>
            <p:cNvPr id="10" name="Полилиния: фигура 12">
              <a:extLst>
                <a:ext uri="{FF2B5EF4-FFF2-40B4-BE49-F238E27FC236}">
                  <a16:creationId xmlns:a16="http://schemas.microsoft.com/office/drawing/2014/main" id="{C83744E3-B76D-47B1-9922-6AE5D1BABC1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1" name="Полилиния: фигура 17">
              <a:extLst>
                <a:ext uri="{FF2B5EF4-FFF2-40B4-BE49-F238E27FC236}">
                  <a16:creationId xmlns:a16="http://schemas.microsoft.com/office/drawing/2014/main" id="{73D22470-9745-4871-B80A-F5051ED2F97E}"/>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2" name="Полилиния: фигура 15">
              <a:extLst>
                <a:ext uri="{FF2B5EF4-FFF2-40B4-BE49-F238E27FC236}">
                  <a16:creationId xmlns:a16="http://schemas.microsoft.com/office/drawing/2014/main" id="{8B3CC523-A8E9-4939-A4CB-A92EE895BF7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3" name="Полилиния: фигура 10">
              <a:extLst>
                <a:ext uri="{FF2B5EF4-FFF2-40B4-BE49-F238E27FC236}">
                  <a16:creationId xmlns:a16="http://schemas.microsoft.com/office/drawing/2014/main" id="{44FEB0E8-C4D3-4C25-82DE-070308039F7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4" name="Полилиния: фигура 13">
              <a:extLst>
                <a:ext uri="{FF2B5EF4-FFF2-40B4-BE49-F238E27FC236}">
                  <a16:creationId xmlns:a16="http://schemas.microsoft.com/office/drawing/2014/main" id="{388B51B0-32B1-4F5D-A34B-A10B6FF4579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Rectangle 7">
            <a:extLst>
              <a:ext uri="{FF2B5EF4-FFF2-40B4-BE49-F238E27FC236}">
                <a16:creationId xmlns:a16="http://schemas.microsoft.com/office/drawing/2014/main" id="{2DABE7EF-9BFF-43D8-B3E3-8B1A308EC4BD}"/>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FAF42C05-0AC9-4246-A2D1-A1512FD165A7}"/>
              </a:ext>
            </a:extLst>
          </p:cNvPr>
          <p:cNvSpPr>
            <a:spLocks noGrp="1"/>
          </p:cNvSpPr>
          <p:nvPr>
            <p:ph type="title" hasCustomPrompt="1"/>
          </p:nvPr>
        </p:nvSpPr>
        <p:spPr>
          <a:xfrm>
            <a:off x="399631" y="1476824"/>
            <a:ext cx="1782095" cy="678735"/>
          </a:xfrm>
        </p:spPr>
        <p:txBody>
          <a:bodyPr anchor="b"/>
          <a:lstStyle>
            <a:lvl1pPr>
              <a:defRPr sz="3200">
                <a:solidFill>
                  <a:schemeClr val="bg1"/>
                </a:solidFill>
              </a:defRPr>
            </a:lvl1pPr>
          </a:lstStyle>
          <a:p>
            <a:r>
              <a:rPr lang="en-US" noProof="0"/>
              <a:t>LABEL</a:t>
            </a:r>
          </a:p>
        </p:txBody>
      </p:sp>
      <p:sp>
        <p:nvSpPr>
          <p:cNvPr id="3" name="Picture Placeholder 2">
            <a:extLst>
              <a:ext uri="{FF2B5EF4-FFF2-40B4-BE49-F238E27FC236}">
                <a16:creationId xmlns:a16="http://schemas.microsoft.com/office/drawing/2014/main" id="{1B8A2584-11BE-41E0-AB0E-875B0F537046}"/>
              </a:ext>
            </a:extLst>
          </p:cNvPr>
          <p:cNvSpPr>
            <a:spLocks noGrp="1"/>
          </p:cNvSpPr>
          <p:nvPr>
            <p:ph type="pic" idx="1"/>
          </p:nvPr>
        </p:nvSpPr>
        <p:spPr>
          <a:xfrm>
            <a:off x="2438400" y="288758"/>
            <a:ext cx="5181600" cy="62885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DB2F9340-7EF4-4F19-8547-F395019A0F9A}"/>
              </a:ext>
            </a:extLst>
          </p:cNvPr>
          <p:cNvSpPr>
            <a:spLocks noGrp="1"/>
          </p:cNvSpPr>
          <p:nvPr>
            <p:ph type="body" sz="half" idx="2"/>
          </p:nvPr>
        </p:nvSpPr>
        <p:spPr>
          <a:xfrm>
            <a:off x="7917942" y="288757"/>
            <a:ext cx="4114800" cy="6288505"/>
          </a:xfrm>
        </p:spPr>
        <p:txBody>
          <a:bodyPr/>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59965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8C71-ECAF-41E0-920D-D35C237D3A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6ABDC-6B48-4B48-8AB7-F6CEDFAD7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E2D15-4EDC-4C1D-9885-608AE78FA91E}"/>
              </a:ext>
            </a:extLst>
          </p:cNvPr>
          <p:cNvSpPr>
            <a:spLocks noGrp="1"/>
          </p:cNvSpPr>
          <p:nvPr>
            <p:ph type="dt" sz="half" idx="10"/>
          </p:nvPr>
        </p:nvSpPr>
        <p:spPr/>
        <p:txBody>
          <a:bodyPr/>
          <a:lstStyle/>
          <a:p>
            <a:fld id="{739D54EE-0D73-4FDC-8312-4E21BB23DB24}" type="datetimeFigureOut">
              <a:rPr lang="en-US" smtClean="0"/>
              <a:t>2/17/2022</a:t>
            </a:fld>
            <a:endParaRPr lang="en-US" dirty="0"/>
          </a:p>
        </p:txBody>
      </p:sp>
      <p:sp>
        <p:nvSpPr>
          <p:cNvPr id="5" name="Footer Placeholder 4">
            <a:extLst>
              <a:ext uri="{FF2B5EF4-FFF2-40B4-BE49-F238E27FC236}">
                <a16:creationId xmlns:a16="http://schemas.microsoft.com/office/drawing/2014/main" id="{696AE146-E6F2-4080-B8B2-E0B6CF3340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1D65B9-F6CE-4758-8438-1A5FA3727BCE}"/>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188825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0455C-46C2-4218-ABFC-4AC71D509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51695-6D3F-45A5-97FE-2B38F5DE0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454FD-AC2F-4A24-B05A-0A3675E92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D54EE-0D73-4FDC-8312-4E21BB23DB24}" type="datetimeFigureOut">
              <a:rPr lang="en-US" smtClean="0"/>
              <a:t>2/17/2022</a:t>
            </a:fld>
            <a:endParaRPr lang="en-US" dirty="0"/>
          </a:p>
        </p:txBody>
      </p:sp>
      <p:sp>
        <p:nvSpPr>
          <p:cNvPr id="5" name="Footer Placeholder 4">
            <a:extLst>
              <a:ext uri="{FF2B5EF4-FFF2-40B4-BE49-F238E27FC236}">
                <a16:creationId xmlns:a16="http://schemas.microsoft.com/office/drawing/2014/main" id="{40D18123-FF77-4649-B9E6-C043C827E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4FE6973-B384-4996-A6E4-1FDE0C7C3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EBF0A-94C9-4A9B-BA1E-C21ADEFDACD6}" type="slidenum">
              <a:rPr lang="en-US" smtClean="0"/>
              <a:t>‹#›</a:t>
            </a:fld>
            <a:endParaRPr lang="en-US" dirty="0"/>
          </a:p>
        </p:txBody>
      </p:sp>
    </p:spTree>
    <p:extLst>
      <p:ext uri="{BB962C8B-B14F-4D97-AF65-F5344CB8AC3E}">
        <p14:creationId xmlns:p14="http://schemas.microsoft.com/office/powerpoint/2010/main" val="260755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61"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650F-240B-4AE5-B288-51E9043A1840}"/>
              </a:ext>
            </a:extLst>
          </p:cNvPr>
          <p:cNvSpPr>
            <a:spLocks noGrp="1"/>
          </p:cNvSpPr>
          <p:nvPr>
            <p:ph type="title"/>
          </p:nvPr>
        </p:nvSpPr>
        <p:spPr/>
        <p:txBody>
          <a:bodyPr/>
          <a:lstStyle/>
          <a:p>
            <a:r>
              <a:rPr lang="en-US" dirty="0"/>
              <a:t>SURPRISE HOUSING PRICE PREDICTION PROJECT</a:t>
            </a:r>
            <a:endParaRPr lang="en-IN" dirty="0"/>
          </a:p>
        </p:txBody>
      </p:sp>
      <p:sp>
        <p:nvSpPr>
          <p:cNvPr id="3" name="Content Placeholder 2">
            <a:extLst>
              <a:ext uri="{FF2B5EF4-FFF2-40B4-BE49-F238E27FC236}">
                <a16:creationId xmlns:a16="http://schemas.microsoft.com/office/drawing/2014/main" id="{F59309B6-6CCA-4A3D-8D5C-77670B02DC76}"/>
              </a:ext>
            </a:extLst>
          </p:cNvPr>
          <p:cNvSpPr>
            <a:spLocks noGrp="1"/>
          </p:cNvSpPr>
          <p:nvPr>
            <p:ph idx="1"/>
          </p:nvPr>
        </p:nvSpPr>
        <p:spPr/>
        <p:txBody>
          <a:bodyPr/>
          <a:lstStyle/>
          <a:p>
            <a:r>
              <a:rPr lang="en-US" dirty="0"/>
              <a:t>PRESENTATION</a:t>
            </a:r>
          </a:p>
          <a:p>
            <a:r>
              <a:rPr lang="en-US" sz="1400" dirty="0"/>
              <a:t>A case study from US-based housing company named “surprise housing”. The company is looking for at perspective properties to buy houses at a price below their actual values and flip them at a higher price which will help the company to enter the real estate market .</a:t>
            </a:r>
          </a:p>
          <a:p>
            <a:r>
              <a:rPr lang="en-US" sz="1800" dirty="0"/>
              <a:t>Submitted by Namrata Baraskar</a:t>
            </a:r>
          </a:p>
          <a:p>
            <a:r>
              <a:rPr lang="en-US" sz="1800" dirty="0"/>
              <a:t>Data Science Intern</a:t>
            </a:r>
          </a:p>
          <a:p>
            <a:r>
              <a:rPr lang="en-US" sz="1800" dirty="0"/>
              <a:t>Flip Robo Technologies</a:t>
            </a:r>
            <a:r>
              <a:rPr lang="en-US" sz="1400" dirty="0"/>
              <a:t> </a:t>
            </a:r>
            <a:endParaRPr lang="en-IN" sz="1400" dirty="0"/>
          </a:p>
        </p:txBody>
      </p:sp>
    </p:spTree>
    <p:extLst>
      <p:ext uri="{BB962C8B-B14F-4D97-AF65-F5344CB8AC3E}">
        <p14:creationId xmlns:p14="http://schemas.microsoft.com/office/powerpoint/2010/main" val="341447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11A9-C118-43FD-8B80-20F31AFF1044}"/>
              </a:ext>
            </a:extLst>
          </p:cNvPr>
          <p:cNvSpPr>
            <a:spLocks noGrp="1"/>
          </p:cNvSpPr>
          <p:nvPr>
            <p:ph type="title"/>
          </p:nvPr>
        </p:nvSpPr>
        <p:spPr>
          <a:xfrm>
            <a:off x="90256" y="420358"/>
            <a:ext cx="12455371" cy="945588"/>
          </a:xfrm>
        </p:spPr>
        <p:txBody>
          <a:bodyPr>
            <a:noAutofit/>
          </a:bodyPr>
          <a:lstStyle/>
          <a:p>
            <a:pPr algn="l"/>
            <a:r>
              <a:rPr lang="en-US" sz="4400" dirty="0"/>
              <a:t>DATA ANALYSIS - MODEL BUILDING FLOWCHART</a:t>
            </a:r>
            <a:endParaRPr lang="en-IN" sz="4400" dirty="0"/>
          </a:p>
        </p:txBody>
      </p:sp>
      <p:sp>
        <p:nvSpPr>
          <p:cNvPr id="3" name="Rectangle 2">
            <a:extLst>
              <a:ext uri="{FF2B5EF4-FFF2-40B4-BE49-F238E27FC236}">
                <a16:creationId xmlns:a16="http://schemas.microsoft.com/office/drawing/2014/main" id="{74185B59-9B2A-4873-B613-BE9F99F90153}"/>
              </a:ext>
            </a:extLst>
          </p:cNvPr>
          <p:cNvSpPr/>
          <p:nvPr/>
        </p:nvSpPr>
        <p:spPr>
          <a:xfrm>
            <a:off x="776725" y="1743251"/>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Dependencies or Libraries</a:t>
            </a:r>
          </a:p>
        </p:txBody>
      </p:sp>
      <p:sp>
        <p:nvSpPr>
          <p:cNvPr id="4" name="Arrow: Right 15">
            <a:extLst>
              <a:ext uri="{FF2B5EF4-FFF2-40B4-BE49-F238E27FC236}">
                <a16:creationId xmlns:a16="http://schemas.microsoft.com/office/drawing/2014/main" id="{5B399CF3-0C6E-4AFE-99CD-3DD4B00C8142}"/>
              </a:ext>
            </a:extLst>
          </p:cNvPr>
          <p:cNvSpPr/>
          <p:nvPr/>
        </p:nvSpPr>
        <p:spPr>
          <a:xfrm>
            <a:off x="2886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D849A367-C8C0-452F-8EFC-9D5EAFDC6FAE}"/>
              </a:ext>
            </a:extLst>
          </p:cNvPr>
          <p:cNvSpPr/>
          <p:nvPr/>
        </p:nvSpPr>
        <p:spPr>
          <a:xfrm>
            <a:off x="3858567" y="1743252"/>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 set</a:t>
            </a:r>
            <a:r>
              <a:rPr lang="en-US" dirty="0">
                <a:solidFill>
                  <a:schemeClr val="accent2">
                    <a:lumMod val="50000"/>
                  </a:schemeClr>
                </a:solidFill>
                <a:latin typeface="Verdana"/>
                <a:ea typeface="Verdana"/>
              </a:rPr>
              <a:t> Collection</a:t>
            </a:r>
          </a:p>
        </p:txBody>
      </p:sp>
      <p:sp>
        <p:nvSpPr>
          <p:cNvPr id="6" name="Flowchart: Process 5">
            <a:extLst>
              <a:ext uri="{FF2B5EF4-FFF2-40B4-BE49-F238E27FC236}">
                <a16:creationId xmlns:a16="http://schemas.microsoft.com/office/drawing/2014/main" id="{9C60E313-BF0F-4F81-8AE5-4D9ED7A908FD}"/>
              </a:ext>
            </a:extLst>
          </p:cNvPr>
          <p:cNvSpPr/>
          <p:nvPr/>
        </p:nvSpPr>
        <p:spPr>
          <a:xfrm>
            <a:off x="6979242" y="1743252"/>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7" name="Flowchart: Process 6">
            <a:extLst>
              <a:ext uri="{FF2B5EF4-FFF2-40B4-BE49-F238E27FC236}">
                <a16:creationId xmlns:a16="http://schemas.microsoft.com/office/drawing/2014/main" id="{5B394754-6E04-4563-B019-6BFB95FD3FBC}"/>
              </a:ext>
            </a:extLst>
          </p:cNvPr>
          <p:cNvSpPr/>
          <p:nvPr/>
        </p:nvSpPr>
        <p:spPr>
          <a:xfrm>
            <a:off x="6979242" y="3029083"/>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Checked for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8" name="Flowchart: Process 7">
            <a:extLst>
              <a:ext uri="{FF2B5EF4-FFF2-40B4-BE49-F238E27FC236}">
                <a16:creationId xmlns:a16="http://schemas.microsoft.com/office/drawing/2014/main" id="{2FC606A0-2680-45E4-9160-800A99EE319C}"/>
              </a:ext>
            </a:extLst>
          </p:cNvPr>
          <p:cNvSpPr/>
          <p:nvPr/>
        </p:nvSpPr>
        <p:spPr>
          <a:xfrm>
            <a:off x="3854074" y="3031189"/>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EDA and Visualization</a:t>
            </a:r>
            <a:endParaRPr lang="en-US" dirty="0">
              <a:solidFill>
                <a:schemeClr val="accent2">
                  <a:lumMod val="50000"/>
                </a:schemeClr>
              </a:solidFill>
            </a:endParaRPr>
          </a:p>
        </p:txBody>
      </p:sp>
      <p:sp>
        <p:nvSpPr>
          <p:cNvPr id="9" name="Flowchart: Process 8">
            <a:extLst>
              <a:ext uri="{FF2B5EF4-FFF2-40B4-BE49-F238E27FC236}">
                <a16:creationId xmlns:a16="http://schemas.microsoft.com/office/drawing/2014/main" id="{709CE74C-6B63-49B7-B89A-F9DB2628D540}"/>
              </a:ext>
            </a:extLst>
          </p:cNvPr>
          <p:cNvSpPr/>
          <p:nvPr/>
        </p:nvSpPr>
        <p:spPr>
          <a:xfrm>
            <a:off x="776725" y="3031189"/>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Encoding</a:t>
            </a:r>
            <a:endParaRPr lang="en-US" dirty="0">
              <a:solidFill>
                <a:schemeClr val="accent2">
                  <a:lumMod val="50000"/>
                </a:schemeClr>
              </a:solidFill>
            </a:endParaRPr>
          </a:p>
        </p:txBody>
      </p:sp>
      <p:sp>
        <p:nvSpPr>
          <p:cNvPr id="10" name="Arrow: Left 19">
            <a:extLst>
              <a:ext uri="{FF2B5EF4-FFF2-40B4-BE49-F238E27FC236}">
                <a16:creationId xmlns:a16="http://schemas.microsoft.com/office/drawing/2014/main" id="{32FF2261-0203-4344-B6F8-E85D1E2810F3}"/>
              </a:ext>
            </a:extLst>
          </p:cNvPr>
          <p:cNvSpPr/>
          <p:nvPr/>
        </p:nvSpPr>
        <p:spPr>
          <a:xfrm>
            <a:off x="2851271" y="3234758"/>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id="{9E690317-7BB6-4DD8-A8E2-C91521490E12}"/>
              </a:ext>
            </a:extLst>
          </p:cNvPr>
          <p:cNvSpPr/>
          <p:nvPr/>
        </p:nvSpPr>
        <p:spPr>
          <a:xfrm>
            <a:off x="776725" y="4358401"/>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correlation</a:t>
            </a:r>
            <a:endParaRPr lang="en-US" dirty="0">
              <a:solidFill>
                <a:schemeClr val="accent2">
                  <a:lumMod val="50000"/>
                </a:schemeClr>
              </a:solidFill>
            </a:endParaRPr>
          </a:p>
        </p:txBody>
      </p:sp>
      <p:sp>
        <p:nvSpPr>
          <p:cNvPr id="12" name="Flowchart: Process 11">
            <a:extLst>
              <a:ext uri="{FF2B5EF4-FFF2-40B4-BE49-F238E27FC236}">
                <a16:creationId xmlns:a16="http://schemas.microsoft.com/office/drawing/2014/main" id="{D7F674E7-4B33-4083-9AE2-6EDF3F22E22D}"/>
              </a:ext>
            </a:extLst>
          </p:cNvPr>
          <p:cNvSpPr/>
          <p:nvPr/>
        </p:nvSpPr>
        <p:spPr>
          <a:xfrm>
            <a:off x="3854074" y="437032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id="{B7E8BDA2-D943-41B7-893F-871E88CCB016}"/>
              </a:ext>
            </a:extLst>
          </p:cNvPr>
          <p:cNvSpPr/>
          <p:nvPr/>
        </p:nvSpPr>
        <p:spPr>
          <a:xfrm>
            <a:off x="6994595" y="437032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Proceed for Model building</a:t>
            </a:r>
            <a:endParaRPr lang="en-US" dirty="0">
              <a:solidFill>
                <a:schemeClr val="accent2">
                  <a:lumMod val="50000"/>
                </a:schemeClr>
              </a:solidFill>
            </a:endParaRPr>
          </a:p>
        </p:txBody>
      </p:sp>
      <p:sp>
        <p:nvSpPr>
          <p:cNvPr id="14" name="Flowchart: Process 13">
            <a:extLst>
              <a:ext uri="{FF2B5EF4-FFF2-40B4-BE49-F238E27FC236}">
                <a16:creationId xmlns:a16="http://schemas.microsoft.com/office/drawing/2014/main" id="{57857663-CC4B-4B5F-8699-D39A18E51E45}"/>
              </a:ext>
            </a:extLst>
          </p:cNvPr>
          <p:cNvSpPr/>
          <p:nvPr/>
        </p:nvSpPr>
        <p:spPr>
          <a:xfrm>
            <a:off x="776725"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Saving the </a:t>
            </a:r>
            <a:r>
              <a:rPr lang="en-IN" dirty="0" err="1">
                <a:solidFill>
                  <a:schemeClr val="accent2">
                    <a:lumMod val="50000"/>
                  </a:schemeClr>
                </a:solidFill>
              </a:rPr>
              <a:t>Final_Model</a:t>
            </a:r>
            <a:endParaRPr lang="en-US" dirty="0">
              <a:solidFill>
                <a:schemeClr val="accent2">
                  <a:lumMod val="50000"/>
                </a:schemeClr>
              </a:solidFill>
            </a:endParaRPr>
          </a:p>
        </p:txBody>
      </p:sp>
      <p:sp>
        <p:nvSpPr>
          <p:cNvPr id="15" name="Flowchart: Process 14">
            <a:extLst>
              <a:ext uri="{FF2B5EF4-FFF2-40B4-BE49-F238E27FC236}">
                <a16:creationId xmlns:a16="http://schemas.microsoft.com/office/drawing/2014/main" id="{B30717F6-385C-436E-A193-31A81D0D6356}"/>
              </a:ext>
            </a:extLst>
          </p:cNvPr>
          <p:cNvSpPr/>
          <p:nvPr/>
        </p:nvSpPr>
        <p:spPr>
          <a:xfrm>
            <a:off x="3864653"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Hyper Parameter Tuning</a:t>
            </a:r>
            <a:endParaRPr lang="en-US" dirty="0">
              <a:solidFill>
                <a:schemeClr val="accent2">
                  <a:lumMod val="50000"/>
                </a:schemeClr>
              </a:solidFill>
            </a:endParaRPr>
          </a:p>
        </p:txBody>
      </p:sp>
      <p:sp>
        <p:nvSpPr>
          <p:cNvPr id="16" name="Flowchart: Process 15">
            <a:extLst>
              <a:ext uri="{FF2B5EF4-FFF2-40B4-BE49-F238E27FC236}">
                <a16:creationId xmlns:a16="http://schemas.microsoft.com/office/drawing/2014/main" id="{D5B130DB-3467-4FDC-B960-CF1C0017F540}"/>
              </a:ext>
            </a:extLst>
          </p:cNvPr>
          <p:cNvSpPr/>
          <p:nvPr/>
        </p:nvSpPr>
        <p:spPr>
          <a:xfrm>
            <a:off x="6994596" y="5648094"/>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rPr>
              <a:t>R2 Score, Cross Validation Score, MSE, RMSE, MAE</a:t>
            </a:r>
            <a:endParaRPr lang="en-US" sz="1600" dirty="0">
              <a:solidFill>
                <a:schemeClr val="accent2">
                  <a:lumMod val="50000"/>
                </a:schemeClr>
              </a:solidFill>
            </a:endParaRPr>
          </a:p>
        </p:txBody>
      </p:sp>
      <p:sp>
        <p:nvSpPr>
          <p:cNvPr id="17" name="Arrow: Down 18">
            <a:extLst>
              <a:ext uri="{FF2B5EF4-FFF2-40B4-BE49-F238E27FC236}">
                <a16:creationId xmlns:a16="http://schemas.microsoft.com/office/drawing/2014/main" id="{428498DB-E5DE-416F-A5E2-42B2EF41385E}"/>
              </a:ext>
            </a:extLst>
          </p:cNvPr>
          <p:cNvSpPr/>
          <p:nvPr/>
        </p:nvSpPr>
        <p:spPr>
          <a:xfrm>
            <a:off x="7768909" y="5314905"/>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5">
            <a:extLst>
              <a:ext uri="{FF2B5EF4-FFF2-40B4-BE49-F238E27FC236}">
                <a16:creationId xmlns:a16="http://schemas.microsoft.com/office/drawing/2014/main" id="{BB1D68DF-455B-4C5E-B70C-688CFBBD8349}"/>
              </a:ext>
            </a:extLst>
          </p:cNvPr>
          <p:cNvSpPr/>
          <p:nvPr/>
        </p:nvSpPr>
        <p:spPr>
          <a:xfrm>
            <a:off x="6012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5">
            <a:extLst>
              <a:ext uri="{FF2B5EF4-FFF2-40B4-BE49-F238E27FC236}">
                <a16:creationId xmlns:a16="http://schemas.microsoft.com/office/drawing/2014/main" id="{F43038D9-49F7-4281-AC62-F41912910FF6}"/>
              </a:ext>
            </a:extLst>
          </p:cNvPr>
          <p:cNvSpPr/>
          <p:nvPr/>
        </p:nvSpPr>
        <p:spPr>
          <a:xfrm>
            <a:off x="6048085" y="4580425"/>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5">
            <a:extLst>
              <a:ext uri="{FF2B5EF4-FFF2-40B4-BE49-F238E27FC236}">
                <a16:creationId xmlns:a16="http://schemas.microsoft.com/office/drawing/2014/main" id="{30FFBA96-A8AD-4DB3-B288-114477321C4B}"/>
              </a:ext>
            </a:extLst>
          </p:cNvPr>
          <p:cNvSpPr/>
          <p:nvPr/>
        </p:nvSpPr>
        <p:spPr>
          <a:xfrm>
            <a:off x="2931846" y="4620784"/>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19">
            <a:extLst>
              <a:ext uri="{FF2B5EF4-FFF2-40B4-BE49-F238E27FC236}">
                <a16:creationId xmlns:a16="http://schemas.microsoft.com/office/drawing/2014/main" id="{105F2329-7223-42EF-8140-E88D2CD50A71}"/>
              </a:ext>
            </a:extLst>
          </p:cNvPr>
          <p:cNvSpPr/>
          <p:nvPr/>
        </p:nvSpPr>
        <p:spPr>
          <a:xfrm>
            <a:off x="5995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19">
            <a:extLst>
              <a:ext uri="{FF2B5EF4-FFF2-40B4-BE49-F238E27FC236}">
                <a16:creationId xmlns:a16="http://schemas.microsoft.com/office/drawing/2014/main" id="{3F372187-5E45-422C-9650-FBBA3B59B248}"/>
              </a:ext>
            </a:extLst>
          </p:cNvPr>
          <p:cNvSpPr/>
          <p:nvPr/>
        </p:nvSpPr>
        <p:spPr>
          <a:xfrm>
            <a:off x="2869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19">
            <a:extLst>
              <a:ext uri="{FF2B5EF4-FFF2-40B4-BE49-F238E27FC236}">
                <a16:creationId xmlns:a16="http://schemas.microsoft.com/office/drawing/2014/main" id="{E30FCC4C-9FCB-4C2D-B290-23422E5C2828}"/>
              </a:ext>
            </a:extLst>
          </p:cNvPr>
          <p:cNvSpPr/>
          <p:nvPr/>
        </p:nvSpPr>
        <p:spPr>
          <a:xfrm>
            <a:off x="5977472" y="3254039"/>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18">
            <a:extLst>
              <a:ext uri="{FF2B5EF4-FFF2-40B4-BE49-F238E27FC236}">
                <a16:creationId xmlns:a16="http://schemas.microsoft.com/office/drawing/2014/main" id="{CB1D4625-7353-40B9-8698-CFF10A9EF8E2}"/>
              </a:ext>
            </a:extLst>
          </p:cNvPr>
          <p:cNvSpPr/>
          <p:nvPr/>
        </p:nvSpPr>
        <p:spPr>
          <a:xfrm>
            <a:off x="1587444" y="398932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18">
            <a:extLst>
              <a:ext uri="{FF2B5EF4-FFF2-40B4-BE49-F238E27FC236}">
                <a16:creationId xmlns:a16="http://schemas.microsoft.com/office/drawing/2014/main" id="{D2F3C627-310C-4840-A5D6-C8EC05912B5C}"/>
              </a:ext>
            </a:extLst>
          </p:cNvPr>
          <p:cNvSpPr/>
          <p:nvPr/>
        </p:nvSpPr>
        <p:spPr>
          <a:xfrm>
            <a:off x="7768909" y="267964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97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5B9A-705E-47D8-9FAD-086DA8AFBD85}"/>
              </a:ext>
            </a:extLst>
          </p:cNvPr>
          <p:cNvSpPr>
            <a:spLocks noGrp="1"/>
          </p:cNvSpPr>
          <p:nvPr>
            <p:ph type="title"/>
          </p:nvPr>
        </p:nvSpPr>
        <p:spPr>
          <a:xfrm>
            <a:off x="266197" y="376593"/>
            <a:ext cx="11637271" cy="945588"/>
          </a:xfrm>
        </p:spPr>
        <p:txBody>
          <a:bodyPr>
            <a:normAutofit/>
          </a:bodyPr>
          <a:lstStyle/>
          <a:p>
            <a:pPr algn="l"/>
            <a:r>
              <a:rPr lang="en-US" sz="4400" dirty="0"/>
              <a:t>DATA PRE PROCESSING</a:t>
            </a:r>
            <a:endParaRPr lang="en-IN" sz="4400" dirty="0"/>
          </a:p>
        </p:txBody>
      </p:sp>
      <p:sp>
        <p:nvSpPr>
          <p:cNvPr id="4" name="TextBox 3">
            <a:extLst>
              <a:ext uri="{FF2B5EF4-FFF2-40B4-BE49-F238E27FC236}">
                <a16:creationId xmlns:a16="http://schemas.microsoft.com/office/drawing/2014/main" id="{8E871442-F7F2-4408-AA57-2303212AD0B6}"/>
              </a:ext>
            </a:extLst>
          </p:cNvPr>
          <p:cNvSpPr txBox="1"/>
          <p:nvPr/>
        </p:nvSpPr>
        <p:spPr>
          <a:xfrm>
            <a:off x="584820" y="2421672"/>
            <a:ext cx="11022359" cy="3539430"/>
          </a:xfrm>
          <a:prstGeom prst="rect">
            <a:avLst/>
          </a:prstGeom>
          <a:noFill/>
        </p:spPr>
        <p:txBody>
          <a:bodyPr wrap="square">
            <a:spAutoFit/>
          </a:bodyPr>
          <a:lstStyle/>
          <a:p>
            <a:pPr marL="285750" lvl="0" indent="-285750">
              <a:buFont typeface="Wingdings" panose="05000000000000000000" pitchFamily="2" charset="2"/>
              <a:buChar char="ü"/>
            </a:pPr>
            <a:r>
              <a:rPr lang="en-IN" sz="2800" dirty="0">
                <a:solidFill>
                  <a:schemeClr val="bg1"/>
                </a:solidFill>
              </a:rPr>
              <a:t>Importing the necessary dependencies and libraries.</a:t>
            </a:r>
          </a:p>
          <a:p>
            <a:pPr marL="285750" lvl="0" indent="-285750">
              <a:buFont typeface="Wingdings" panose="05000000000000000000" pitchFamily="2" charset="2"/>
              <a:buChar char="ü"/>
            </a:pPr>
            <a:r>
              <a:rPr lang="en-IN" sz="2800" dirty="0">
                <a:solidFill>
                  <a:schemeClr val="bg1"/>
                </a:solidFill>
              </a:rPr>
              <a:t>Reading the CSV file and converted into data frame.</a:t>
            </a:r>
          </a:p>
          <a:p>
            <a:pPr marL="285750" lvl="0" indent="-285750">
              <a:buFont typeface="Wingdings" panose="05000000000000000000" pitchFamily="2" charset="2"/>
              <a:buChar char="ü"/>
            </a:pPr>
            <a:r>
              <a:rPr lang="en-IN" sz="2800" dirty="0">
                <a:solidFill>
                  <a:schemeClr val="bg1"/>
                </a:solidFill>
              </a:rPr>
              <a:t>Checking the data dimensions for the original dataset.</a:t>
            </a:r>
          </a:p>
          <a:p>
            <a:pPr marL="285750" lvl="0" indent="-285750">
              <a:buFont typeface="Wingdings" panose="05000000000000000000" pitchFamily="2" charset="2"/>
              <a:buChar char="ü"/>
            </a:pPr>
            <a:r>
              <a:rPr lang="en-IN" sz="2800" dirty="0">
                <a:solidFill>
                  <a:schemeClr val="bg1"/>
                </a:solidFill>
              </a:rPr>
              <a:t>Looking for null values and accordingly fill the missing data.</a:t>
            </a:r>
          </a:p>
          <a:p>
            <a:pPr marL="285750" lvl="0" indent="-285750">
              <a:buFont typeface="Wingdings" panose="05000000000000000000" pitchFamily="2" charset="2"/>
              <a:buChar char="ü"/>
            </a:pPr>
            <a:r>
              <a:rPr lang="en-IN" sz="2800" dirty="0">
                <a:solidFill>
                  <a:schemeClr val="bg1"/>
                </a:solidFill>
              </a:rPr>
              <a:t>Checking the summary of the dataset.</a:t>
            </a:r>
          </a:p>
          <a:p>
            <a:pPr marL="285750" lvl="0" indent="-285750">
              <a:buFont typeface="Wingdings" panose="05000000000000000000" pitchFamily="2" charset="2"/>
              <a:buChar char="ü"/>
            </a:pPr>
            <a:r>
              <a:rPr lang="en-IN" sz="2800" dirty="0">
                <a:solidFill>
                  <a:schemeClr val="bg1"/>
                </a:solidFill>
              </a:rPr>
              <a:t>Checking unique values.</a:t>
            </a:r>
          </a:p>
          <a:p>
            <a:pPr marL="285750" lvl="0" indent="-285750">
              <a:buFont typeface="Wingdings" panose="05000000000000000000" pitchFamily="2" charset="2"/>
              <a:buChar char="ü"/>
            </a:pPr>
            <a:r>
              <a:rPr lang="en-IN" sz="2800" dirty="0">
                <a:solidFill>
                  <a:schemeClr val="bg1"/>
                </a:solidFill>
              </a:rPr>
              <a:t>Checking all the categorical columns in the dataset.</a:t>
            </a:r>
          </a:p>
          <a:p>
            <a:pPr marL="285750" indent="-285750">
              <a:buFont typeface="Wingdings" panose="05000000000000000000" pitchFamily="2" charset="2"/>
              <a:buChar char="ü"/>
            </a:pPr>
            <a:r>
              <a:rPr lang="en-IN" sz="2800" dirty="0">
                <a:solidFill>
                  <a:schemeClr val="bg1"/>
                </a:solidFill>
              </a:rPr>
              <a:t>Visualizing each features using matplotlib and seaborn.</a:t>
            </a:r>
          </a:p>
        </p:txBody>
      </p:sp>
    </p:spTree>
    <p:extLst>
      <p:ext uri="{BB962C8B-B14F-4D97-AF65-F5344CB8AC3E}">
        <p14:creationId xmlns:p14="http://schemas.microsoft.com/office/powerpoint/2010/main" val="111264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2DFA-D67B-42D4-B450-5BA743220465}"/>
              </a:ext>
            </a:extLst>
          </p:cNvPr>
          <p:cNvSpPr>
            <a:spLocks noGrp="1"/>
          </p:cNvSpPr>
          <p:nvPr>
            <p:ph type="title"/>
          </p:nvPr>
        </p:nvSpPr>
        <p:spPr/>
        <p:txBody>
          <a:bodyPr>
            <a:normAutofit/>
          </a:bodyPr>
          <a:lstStyle/>
          <a:p>
            <a:pPr algn="l"/>
            <a:r>
              <a:rPr lang="en-US" sz="4400" dirty="0"/>
              <a:t>DATA PRE PROCESSING</a:t>
            </a:r>
            <a:endParaRPr lang="en-IN" sz="4400" dirty="0"/>
          </a:p>
        </p:txBody>
      </p:sp>
      <p:sp>
        <p:nvSpPr>
          <p:cNvPr id="4" name="TextBox 3">
            <a:extLst>
              <a:ext uri="{FF2B5EF4-FFF2-40B4-BE49-F238E27FC236}">
                <a16:creationId xmlns:a16="http://schemas.microsoft.com/office/drawing/2014/main" id="{9EE9E60D-6D24-4F5E-BCE2-51C54C44B697}"/>
              </a:ext>
            </a:extLst>
          </p:cNvPr>
          <p:cNvSpPr txBox="1"/>
          <p:nvPr/>
        </p:nvSpPr>
        <p:spPr>
          <a:xfrm>
            <a:off x="711693" y="2053569"/>
            <a:ext cx="10768614" cy="4401205"/>
          </a:xfrm>
          <a:prstGeom prst="rect">
            <a:avLst/>
          </a:prstGeom>
          <a:noFill/>
        </p:spPr>
        <p:txBody>
          <a:bodyPr wrap="square">
            <a:spAutoFit/>
          </a:bodyPr>
          <a:lstStyle/>
          <a:p>
            <a:pPr marL="285750" lvl="0" indent="-285750">
              <a:buFont typeface="Wingdings" panose="05000000000000000000" pitchFamily="2" charset="2"/>
              <a:buChar char="ü"/>
            </a:pPr>
            <a:r>
              <a:rPr lang="en-IN" sz="2800" dirty="0">
                <a:solidFill>
                  <a:schemeClr val="bg1"/>
                </a:solidFill>
              </a:rPr>
              <a:t>Performing encoding using the ordinal encoder on categorical features.</a:t>
            </a:r>
          </a:p>
          <a:p>
            <a:pPr marL="285750" indent="-285750">
              <a:buFont typeface="Wingdings" panose="05000000000000000000" pitchFamily="2" charset="2"/>
              <a:buChar char="ü"/>
            </a:pPr>
            <a:r>
              <a:rPr lang="en-IN" sz="2800" dirty="0">
                <a:solidFill>
                  <a:schemeClr val="bg1"/>
                </a:solidFill>
              </a:rPr>
              <a:t>Checking for co-relation/multi-collinearity in a heatmap.</a:t>
            </a:r>
          </a:p>
          <a:p>
            <a:pPr marL="285750" indent="-285750">
              <a:buFont typeface="Wingdings" panose="05000000000000000000" pitchFamily="2" charset="2"/>
              <a:buChar char="ü"/>
            </a:pPr>
            <a:r>
              <a:rPr lang="en-IN" sz="2800" dirty="0">
                <a:solidFill>
                  <a:schemeClr val="bg1"/>
                </a:solidFill>
              </a:rPr>
              <a:t>Checking for Outliers/Skewness using boxen plot and distribution plot.</a:t>
            </a:r>
          </a:p>
          <a:p>
            <a:pPr marL="285750" indent="-285750">
              <a:buFont typeface="Wingdings" panose="05000000000000000000" pitchFamily="2" charset="2"/>
              <a:buChar char="ü"/>
            </a:pPr>
            <a:r>
              <a:rPr lang="en-IN" sz="2800" dirty="0">
                <a:solidFill>
                  <a:schemeClr val="bg1"/>
                </a:solidFill>
              </a:rPr>
              <a:t>Perform Scaling using Standard Scaler method.</a:t>
            </a:r>
          </a:p>
          <a:p>
            <a:pPr marL="285750" indent="-285750">
              <a:buFont typeface="Wingdings" panose="05000000000000000000" pitchFamily="2" charset="2"/>
              <a:buChar char="ü"/>
            </a:pPr>
            <a:r>
              <a:rPr lang="en-IN" sz="2800" dirty="0">
                <a:solidFill>
                  <a:schemeClr val="bg1"/>
                </a:solidFill>
              </a:rPr>
              <a:t>Checking for the final dimension of dataset to confirm the input details.</a:t>
            </a:r>
          </a:p>
          <a:p>
            <a:pPr marL="285750" indent="-285750">
              <a:buFont typeface="Wingdings" panose="05000000000000000000" pitchFamily="2" charset="2"/>
              <a:buChar char="ü"/>
            </a:pPr>
            <a:r>
              <a:rPr lang="en-IN" sz="2800" dirty="0">
                <a:solidFill>
                  <a:schemeClr val="bg1"/>
                </a:solidFill>
              </a:rPr>
              <a:t>Creating train test split and the best random state found in the range 1-1000.</a:t>
            </a:r>
          </a:p>
        </p:txBody>
      </p:sp>
    </p:spTree>
    <p:extLst>
      <p:ext uri="{BB962C8B-B14F-4D97-AF65-F5344CB8AC3E}">
        <p14:creationId xmlns:p14="http://schemas.microsoft.com/office/powerpoint/2010/main" val="62180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8D32-D981-48F9-BBDB-348A455E9C1D}"/>
              </a:ext>
            </a:extLst>
          </p:cNvPr>
          <p:cNvSpPr>
            <a:spLocks noGrp="1"/>
          </p:cNvSpPr>
          <p:nvPr>
            <p:ph type="title"/>
          </p:nvPr>
        </p:nvSpPr>
        <p:spPr/>
        <p:txBody>
          <a:bodyPr>
            <a:noAutofit/>
          </a:bodyPr>
          <a:lstStyle/>
          <a:p>
            <a:pPr algn="l"/>
            <a:r>
              <a:rPr lang="en-US" sz="4400" dirty="0"/>
              <a:t>EXPLORATORY DATA ANALYSIS (EDA) AND VISUALIZATION</a:t>
            </a:r>
            <a:endParaRPr lang="en-IN" sz="4400" dirty="0"/>
          </a:p>
        </p:txBody>
      </p:sp>
      <p:sp>
        <p:nvSpPr>
          <p:cNvPr id="6" name="TextBox 5">
            <a:extLst>
              <a:ext uri="{FF2B5EF4-FFF2-40B4-BE49-F238E27FC236}">
                <a16:creationId xmlns:a16="http://schemas.microsoft.com/office/drawing/2014/main" id="{E51F6045-5307-4CC4-9B13-9DB0400D6E6E}"/>
              </a:ext>
            </a:extLst>
          </p:cNvPr>
          <p:cNvSpPr txBox="1"/>
          <p:nvPr/>
        </p:nvSpPr>
        <p:spPr>
          <a:xfrm>
            <a:off x="373838" y="2270009"/>
            <a:ext cx="2725978" cy="369332"/>
          </a:xfrm>
          <a:prstGeom prst="rect">
            <a:avLst/>
          </a:prstGeom>
          <a:noFill/>
        </p:spPr>
        <p:txBody>
          <a:bodyPr wrap="square">
            <a:spAutoFit/>
          </a:bodyPr>
          <a:lstStyle/>
          <a:p>
            <a:r>
              <a:rPr lang="en-US" u="sng" dirty="0">
                <a:solidFill>
                  <a:schemeClr val="bg1"/>
                </a:solidFill>
              </a:rPr>
              <a:t>01. Univariate Analysis</a:t>
            </a:r>
          </a:p>
        </p:txBody>
      </p:sp>
      <p:sp>
        <p:nvSpPr>
          <p:cNvPr id="10" name="TextBox 9">
            <a:extLst>
              <a:ext uri="{FF2B5EF4-FFF2-40B4-BE49-F238E27FC236}">
                <a16:creationId xmlns:a16="http://schemas.microsoft.com/office/drawing/2014/main" id="{FC809481-7EAF-4CFD-AEB0-E8F49DC14A52}"/>
              </a:ext>
            </a:extLst>
          </p:cNvPr>
          <p:cNvSpPr txBox="1"/>
          <p:nvPr/>
        </p:nvSpPr>
        <p:spPr>
          <a:xfrm>
            <a:off x="4426658" y="2270009"/>
            <a:ext cx="2920931" cy="369332"/>
          </a:xfrm>
          <a:prstGeom prst="rect">
            <a:avLst/>
          </a:prstGeom>
          <a:noFill/>
        </p:spPr>
        <p:txBody>
          <a:bodyPr wrap="square">
            <a:spAutoFit/>
          </a:bodyPr>
          <a:lstStyle/>
          <a:p>
            <a:r>
              <a:rPr lang="en-US" u="sng" dirty="0">
                <a:solidFill>
                  <a:schemeClr val="bg1"/>
                </a:solidFill>
              </a:rPr>
              <a:t>02. Multivariate Analysis</a:t>
            </a:r>
          </a:p>
        </p:txBody>
      </p:sp>
      <p:sp>
        <p:nvSpPr>
          <p:cNvPr id="12" name="TextBox 11">
            <a:extLst>
              <a:ext uri="{FF2B5EF4-FFF2-40B4-BE49-F238E27FC236}">
                <a16:creationId xmlns:a16="http://schemas.microsoft.com/office/drawing/2014/main" id="{6328A733-7884-4A7C-83C7-74C19E3A2A6B}"/>
              </a:ext>
            </a:extLst>
          </p:cNvPr>
          <p:cNvSpPr txBox="1"/>
          <p:nvPr/>
        </p:nvSpPr>
        <p:spPr>
          <a:xfrm>
            <a:off x="8674432" y="2270009"/>
            <a:ext cx="3143730" cy="369332"/>
          </a:xfrm>
          <a:prstGeom prst="rect">
            <a:avLst/>
          </a:prstGeom>
          <a:noFill/>
        </p:spPr>
        <p:txBody>
          <a:bodyPr wrap="square">
            <a:spAutoFit/>
          </a:bodyPr>
          <a:lstStyle/>
          <a:p>
            <a:r>
              <a:rPr lang="en-US" u="sng" dirty="0">
                <a:solidFill>
                  <a:schemeClr val="bg1"/>
                </a:solidFill>
              </a:rPr>
              <a:t>03. Correlation of Dataset</a:t>
            </a:r>
          </a:p>
        </p:txBody>
      </p:sp>
      <p:sp>
        <p:nvSpPr>
          <p:cNvPr id="14" name="TextBox 13">
            <a:extLst>
              <a:ext uri="{FF2B5EF4-FFF2-40B4-BE49-F238E27FC236}">
                <a16:creationId xmlns:a16="http://schemas.microsoft.com/office/drawing/2014/main" id="{F3CC0D6F-D1B1-43AD-8707-7CB7BD4EC45D}"/>
              </a:ext>
            </a:extLst>
          </p:cNvPr>
          <p:cNvSpPr txBox="1"/>
          <p:nvPr/>
        </p:nvSpPr>
        <p:spPr>
          <a:xfrm>
            <a:off x="2023110" y="4999982"/>
            <a:ext cx="4300351" cy="369332"/>
          </a:xfrm>
          <a:prstGeom prst="rect">
            <a:avLst/>
          </a:prstGeom>
          <a:noFill/>
        </p:spPr>
        <p:txBody>
          <a:bodyPr wrap="square">
            <a:spAutoFit/>
          </a:bodyPr>
          <a:lstStyle/>
          <a:p>
            <a:r>
              <a:rPr lang="en-US" u="sng" dirty="0">
                <a:solidFill>
                  <a:schemeClr val="bg1"/>
                </a:solidFill>
              </a:rPr>
              <a:t>04. Correlation with Target variable</a:t>
            </a:r>
          </a:p>
        </p:txBody>
      </p:sp>
      <p:sp>
        <p:nvSpPr>
          <p:cNvPr id="16" name="TextBox 15">
            <a:extLst>
              <a:ext uri="{FF2B5EF4-FFF2-40B4-BE49-F238E27FC236}">
                <a16:creationId xmlns:a16="http://schemas.microsoft.com/office/drawing/2014/main" id="{AE1336A9-7E27-4B47-93F2-C1143B497ADB}"/>
              </a:ext>
            </a:extLst>
          </p:cNvPr>
          <p:cNvSpPr txBox="1"/>
          <p:nvPr/>
        </p:nvSpPr>
        <p:spPr>
          <a:xfrm>
            <a:off x="7677797" y="4999982"/>
            <a:ext cx="1981962" cy="369332"/>
          </a:xfrm>
          <a:prstGeom prst="rect">
            <a:avLst/>
          </a:prstGeom>
          <a:noFill/>
        </p:spPr>
        <p:txBody>
          <a:bodyPr wrap="square">
            <a:spAutoFit/>
          </a:bodyPr>
          <a:lstStyle/>
          <a:p>
            <a:r>
              <a:rPr lang="en-US" u="sng" dirty="0">
                <a:solidFill>
                  <a:schemeClr val="bg1"/>
                </a:solidFill>
              </a:rPr>
              <a:t>05. Conclusion</a:t>
            </a:r>
          </a:p>
        </p:txBody>
      </p:sp>
      <p:sp>
        <p:nvSpPr>
          <p:cNvPr id="18" name="TextBox 17">
            <a:extLst>
              <a:ext uri="{FF2B5EF4-FFF2-40B4-BE49-F238E27FC236}">
                <a16:creationId xmlns:a16="http://schemas.microsoft.com/office/drawing/2014/main" id="{C364961E-7E83-4E6B-9C79-A73D19B22209}"/>
              </a:ext>
            </a:extLst>
          </p:cNvPr>
          <p:cNvSpPr txBox="1"/>
          <p:nvPr/>
        </p:nvSpPr>
        <p:spPr>
          <a:xfrm>
            <a:off x="373838" y="2830175"/>
            <a:ext cx="2725978" cy="1754326"/>
          </a:xfrm>
          <a:prstGeom prst="rect">
            <a:avLst/>
          </a:prstGeom>
          <a:noFill/>
        </p:spPr>
        <p:txBody>
          <a:bodyPr wrap="square">
            <a:spAutoFit/>
          </a:bodyPr>
          <a:lstStyle/>
          <a:p>
            <a:r>
              <a:rPr lang="en-US" sz="1800" b="1" dirty="0">
                <a:solidFill>
                  <a:schemeClr val="bg1"/>
                </a:solidFill>
                <a:latin typeface="+mj-lt"/>
              </a:rPr>
              <a:t>Univariate analysis</a:t>
            </a:r>
            <a:r>
              <a:rPr lang="en-US" sz="1800" dirty="0">
                <a:solidFill>
                  <a:schemeClr val="bg1"/>
                </a:solidFill>
                <a:latin typeface="+mj-lt"/>
              </a:rPr>
              <a:t> is the simplest form of analyzing data. “Uni” means “one”, so in other words your data has only one variable.</a:t>
            </a:r>
          </a:p>
        </p:txBody>
      </p:sp>
      <p:sp>
        <p:nvSpPr>
          <p:cNvPr id="20" name="TextBox 19">
            <a:extLst>
              <a:ext uri="{FF2B5EF4-FFF2-40B4-BE49-F238E27FC236}">
                <a16:creationId xmlns:a16="http://schemas.microsoft.com/office/drawing/2014/main" id="{79DA32CC-808A-4455-8A24-26E4114C6C5B}"/>
              </a:ext>
            </a:extLst>
          </p:cNvPr>
          <p:cNvSpPr txBox="1"/>
          <p:nvPr/>
        </p:nvSpPr>
        <p:spPr>
          <a:xfrm>
            <a:off x="4426658" y="2830175"/>
            <a:ext cx="2920931" cy="1754326"/>
          </a:xfrm>
          <a:prstGeom prst="rect">
            <a:avLst/>
          </a:prstGeom>
          <a:noFill/>
        </p:spPr>
        <p:txBody>
          <a:bodyPr wrap="square">
            <a:spAutoFit/>
          </a:bodyPr>
          <a:lstStyle/>
          <a:p>
            <a:r>
              <a:rPr lang="en-US" sz="1800" b="1" dirty="0">
                <a:solidFill>
                  <a:schemeClr val="bg1"/>
                </a:solidFill>
                <a:latin typeface="+mj-lt"/>
              </a:rPr>
              <a:t>Multivariate analysis</a:t>
            </a:r>
            <a:r>
              <a:rPr lang="en-US" sz="1800" dirty="0">
                <a:solidFill>
                  <a:schemeClr val="bg1"/>
                </a:solidFill>
                <a:latin typeface="+mj-lt"/>
              </a:rPr>
              <a:t> is a set of statistical techniques used for </a:t>
            </a:r>
            <a:r>
              <a:rPr lang="en-US" sz="1800" b="1" dirty="0">
                <a:solidFill>
                  <a:schemeClr val="bg1"/>
                </a:solidFill>
                <a:latin typeface="+mj-lt"/>
              </a:rPr>
              <a:t>analysis</a:t>
            </a:r>
            <a:r>
              <a:rPr lang="en-US" sz="1800" dirty="0">
                <a:solidFill>
                  <a:schemeClr val="bg1"/>
                </a:solidFill>
                <a:latin typeface="+mj-lt"/>
              </a:rPr>
              <a:t> of data that contain more than one variable. </a:t>
            </a:r>
          </a:p>
        </p:txBody>
      </p:sp>
      <p:sp>
        <p:nvSpPr>
          <p:cNvPr id="22" name="TextBox 21">
            <a:extLst>
              <a:ext uri="{FF2B5EF4-FFF2-40B4-BE49-F238E27FC236}">
                <a16:creationId xmlns:a16="http://schemas.microsoft.com/office/drawing/2014/main" id="{8C008E15-2CAC-4963-AE26-EC6C87FDBCC3}"/>
              </a:ext>
            </a:extLst>
          </p:cNvPr>
          <p:cNvSpPr txBox="1"/>
          <p:nvPr/>
        </p:nvSpPr>
        <p:spPr>
          <a:xfrm>
            <a:off x="8668778" y="2830175"/>
            <a:ext cx="2920931" cy="1477328"/>
          </a:xfrm>
          <a:prstGeom prst="rect">
            <a:avLst/>
          </a:prstGeom>
          <a:noFill/>
        </p:spPr>
        <p:txBody>
          <a:bodyPr wrap="square">
            <a:spAutoFit/>
          </a:bodyPr>
          <a:lstStyle/>
          <a:p>
            <a:r>
              <a:rPr lang="en-US" sz="1800" b="1" dirty="0">
                <a:solidFill>
                  <a:schemeClr val="bg1"/>
                </a:solidFill>
                <a:latin typeface="+mj-lt"/>
              </a:rPr>
              <a:t>Correlation</a:t>
            </a:r>
            <a:r>
              <a:rPr lang="en-US" sz="1800" dirty="0">
                <a:solidFill>
                  <a:schemeClr val="bg1"/>
                </a:solidFill>
                <a:latin typeface="+mj-lt"/>
              </a:rPr>
              <a:t> is used to test relationships between quantitative variables or categorical variables.</a:t>
            </a:r>
          </a:p>
        </p:txBody>
      </p:sp>
      <p:sp>
        <p:nvSpPr>
          <p:cNvPr id="24" name="TextBox 23">
            <a:extLst>
              <a:ext uri="{FF2B5EF4-FFF2-40B4-BE49-F238E27FC236}">
                <a16:creationId xmlns:a16="http://schemas.microsoft.com/office/drawing/2014/main" id="{799032E7-834D-4772-96AD-20A5E9AE9AE2}"/>
              </a:ext>
            </a:extLst>
          </p:cNvPr>
          <p:cNvSpPr txBox="1"/>
          <p:nvPr/>
        </p:nvSpPr>
        <p:spPr>
          <a:xfrm>
            <a:off x="2023110" y="5531444"/>
            <a:ext cx="3995950" cy="923330"/>
          </a:xfrm>
          <a:prstGeom prst="rect">
            <a:avLst/>
          </a:prstGeom>
          <a:noFill/>
        </p:spPr>
        <p:txBody>
          <a:bodyPr wrap="square">
            <a:spAutoFit/>
          </a:bodyPr>
          <a:lstStyle/>
          <a:p>
            <a:r>
              <a:rPr lang="en-US" sz="1800" b="1" dirty="0">
                <a:solidFill>
                  <a:schemeClr val="bg1"/>
                </a:solidFill>
                <a:latin typeface="+mj-lt"/>
              </a:rPr>
              <a:t>Correlation</a:t>
            </a:r>
            <a:r>
              <a:rPr lang="en-US" sz="1800" dirty="0">
                <a:solidFill>
                  <a:schemeClr val="bg1"/>
                </a:solidFill>
                <a:latin typeface="+mj-lt"/>
              </a:rPr>
              <a:t> with the target variable to know how the data is related.</a:t>
            </a:r>
          </a:p>
        </p:txBody>
      </p:sp>
      <p:sp>
        <p:nvSpPr>
          <p:cNvPr id="26" name="TextBox 25">
            <a:extLst>
              <a:ext uri="{FF2B5EF4-FFF2-40B4-BE49-F238E27FC236}">
                <a16:creationId xmlns:a16="http://schemas.microsoft.com/office/drawing/2014/main" id="{C6AF84E3-1B89-48C4-8057-0C7409C8E5CF}"/>
              </a:ext>
            </a:extLst>
          </p:cNvPr>
          <p:cNvSpPr txBox="1"/>
          <p:nvPr/>
        </p:nvSpPr>
        <p:spPr>
          <a:xfrm>
            <a:off x="7677797" y="5531444"/>
            <a:ext cx="2728075" cy="923330"/>
          </a:xfrm>
          <a:prstGeom prst="rect">
            <a:avLst/>
          </a:prstGeom>
          <a:noFill/>
        </p:spPr>
        <p:txBody>
          <a:bodyPr wrap="square">
            <a:spAutoFit/>
          </a:bodyPr>
          <a:lstStyle/>
          <a:p>
            <a:r>
              <a:rPr lang="en-US" sz="1800" b="1" dirty="0">
                <a:solidFill>
                  <a:schemeClr val="bg1"/>
                </a:solidFill>
                <a:latin typeface="+mj-lt"/>
              </a:rPr>
              <a:t>Summary</a:t>
            </a:r>
            <a:r>
              <a:rPr lang="en-US" sz="1800" dirty="0">
                <a:solidFill>
                  <a:schemeClr val="bg1"/>
                </a:solidFill>
                <a:latin typeface="+mj-lt"/>
              </a:rPr>
              <a:t> with the conclusion of all the analysis</a:t>
            </a:r>
          </a:p>
        </p:txBody>
      </p:sp>
    </p:spTree>
    <p:extLst>
      <p:ext uri="{BB962C8B-B14F-4D97-AF65-F5344CB8AC3E}">
        <p14:creationId xmlns:p14="http://schemas.microsoft.com/office/powerpoint/2010/main" val="334075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E0C6-F286-48B6-AE19-63276B2C3676}"/>
              </a:ext>
            </a:extLst>
          </p:cNvPr>
          <p:cNvSpPr>
            <a:spLocks noGrp="1"/>
          </p:cNvSpPr>
          <p:nvPr>
            <p:ph type="title"/>
          </p:nvPr>
        </p:nvSpPr>
        <p:spPr>
          <a:xfrm>
            <a:off x="508276" y="245798"/>
            <a:ext cx="11188589" cy="704157"/>
          </a:xfrm>
        </p:spPr>
        <p:txBody>
          <a:bodyPr>
            <a:normAutofit/>
          </a:bodyPr>
          <a:lstStyle/>
          <a:p>
            <a:r>
              <a:rPr lang="en-US" sz="4400" dirty="0"/>
              <a:t>PIE PLOT</a:t>
            </a:r>
            <a:endParaRPr lang="en-IN" sz="4400" dirty="0"/>
          </a:p>
        </p:txBody>
      </p:sp>
      <p:pic>
        <p:nvPicPr>
          <p:cNvPr id="6" name="Content Placeholder 5">
            <a:extLst>
              <a:ext uri="{FF2B5EF4-FFF2-40B4-BE49-F238E27FC236}">
                <a16:creationId xmlns:a16="http://schemas.microsoft.com/office/drawing/2014/main" id="{9B14AD5B-1A52-45A4-BA5D-F65F5D228E15}"/>
              </a:ext>
            </a:extLst>
          </p:cNvPr>
          <p:cNvPicPr>
            <a:picLocks noGrp="1" noChangeAspect="1"/>
          </p:cNvPicPr>
          <p:nvPr>
            <p:ph idx="1"/>
          </p:nvPr>
        </p:nvPicPr>
        <p:blipFill>
          <a:blip r:embed="rId2"/>
          <a:stretch>
            <a:fillRect/>
          </a:stretch>
        </p:blipFill>
        <p:spPr>
          <a:xfrm>
            <a:off x="973137" y="2189956"/>
            <a:ext cx="6781800" cy="3438525"/>
          </a:xfrm>
        </p:spPr>
      </p:pic>
      <p:sp>
        <p:nvSpPr>
          <p:cNvPr id="4" name="Text Placeholder 3">
            <a:extLst>
              <a:ext uri="{FF2B5EF4-FFF2-40B4-BE49-F238E27FC236}">
                <a16:creationId xmlns:a16="http://schemas.microsoft.com/office/drawing/2014/main" id="{C250DA3D-C1EC-40D4-94BD-EA9C1854D661}"/>
              </a:ext>
            </a:extLst>
          </p:cNvPr>
          <p:cNvSpPr>
            <a:spLocks noGrp="1"/>
          </p:cNvSpPr>
          <p:nvPr>
            <p:ph type="body" sz="half" idx="2"/>
          </p:nvPr>
        </p:nvSpPr>
        <p:spPr/>
        <p:txBody>
          <a:bodyPr/>
          <a:lstStyle/>
          <a:p>
            <a:endParaRPr lang="en-US" dirty="0"/>
          </a:p>
          <a:p>
            <a:endParaRPr lang="en-US" dirty="0"/>
          </a:p>
          <a:p>
            <a:r>
              <a:rPr lang="en-US" dirty="0"/>
              <a:t>A 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348290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8D37-1EB9-4473-8481-F61D54838A08}"/>
              </a:ext>
            </a:extLst>
          </p:cNvPr>
          <p:cNvSpPr>
            <a:spLocks noGrp="1"/>
          </p:cNvSpPr>
          <p:nvPr>
            <p:ph type="title"/>
          </p:nvPr>
        </p:nvSpPr>
        <p:spPr/>
        <p:txBody>
          <a:bodyPr>
            <a:normAutofit/>
          </a:bodyPr>
          <a:lstStyle/>
          <a:p>
            <a:r>
              <a:rPr lang="en-US" sz="4400" dirty="0"/>
              <a:t>COUNT PLOT</a:t>
            </a:r>
            <a:endParaRPr lang="en-IN" sz="4400" dirty="0"/>
          </a:p>
        </p:txBody>
      </p:sp>
      <p:pic>
        <p:nvPicPr>
          <p:cNvPr id="6" name="Content Placeholder 5">
            <a:extLst>
              <a:ext uri="{FF2B5EF4-FFF2-40B4-BE49-F238E27FC236}">
                <a16:creationId xmlns:a16="http://schemas.microsoft.com/office/drawing/2014/main" id="{97D9EECE-C82C-4B99-91CE-1873F7775E78}"/>
              </a:ext>
            </a:extLst>
          </p:cNvPr>
          <p:cNvPicPr>
            <a:picLocks noGrp="1" noChangeAspect="1"/>
          </p:cNvPicPr>
          <p:nvPr>
            <p:ph idx="1"/>
          </p:nvPr>
        </p:nvPicPr>
        <p:blipFill>
          <a:blip r:embed="rId2"/>
          <a:stretch>
            <a:fillRect/>
          </a:stretch>
        </p:blipFill>
        <p:spPr>
          <a:xfrm>
            <a:off x="495300" y="1258904"/>
            <a:ext cx="7737475" cy="5300630"/>
          </a:xfrm>
        </p:spPr>
      </p:pic>
      <p:sp>
        <p:nvSpPr>
          <p:cNvPr id="4" name="Text Placeholder 3">
            <a:extLst>
              <a:ext uri="{FF2B5EF4-FFF2-40B4-BE49-F238E27FC236}">
                <a16:creationId xmlns:a16="http://schemas.microsoft.com/office/drawing/2014/main" id="{CDBDE9DD-BD67-40C6-A1BB-94FDA1027986}"/>
              </a:ext>
            </a:extLst>
          </p:cNvPr>
          <p:cNvSpPr>
            <a:spLocks noGrp="1"/>
          </p:cNvSpPr>
          <p:nvPr>
            <p:ph type="body" sz="half" idx="2"/>
          </p:nvPr>
        </p:nvSpPr>
        <p:spPr>
          <a:xfrm>
            <a:off x="8750478" y="1796907"/>
            <a:ext cx="2946222" cy="4649647"/>
          </a:xfrm>
        </p:spPr>
        <p:txBody>
          <a:bodyPr>
            <a:normAutofit lnSpcReduction="10000"/>
          </a:bodyPr>
          <a:lstStyle/>
          <a:p>
            <a:r>
              <a:rPr lang="en-US" dirty="0"/>
              <a:t>Count 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spTree>
    <p:extLst>
      <p:ext uri="{BB962C8B-B14F-4D97-AF65-F5344CB8AC3E}">
        <p14:creationId xmlns:p14="http://schemas.microsoft.com/office/powerpoint/2010/main" val="345966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4D76-BF94-45F7-99AB-B88B7016B00E}"/>
              </a:ext>
            </a:extLst>
          </p:cNvPr>
          <p:cNvSpPr>
            <a:spLocks noGrp="1"/>
          </p:cNvSpPr>
          <p:nvPr>
            <p:ph type="title"/>
          </p:nvPr>
        </p:nvSpPr>
        <p:spPr/>
        <p:txBody>
          <a:bodyPr>
            <a:normAutofit/>
          </a:bodyPr>
          <a:lstStyle/>
          <a:p>
            <a:r>
              <a:rPr lang="en-US" sz="4400" dirty="0"/>
              <a:t>SCATTER PLOT</a:t>
            </a:r>
            <a:endParaRPr lang="en-IN" sz="4400" dirty="0"/>
          </a:p>
        </p:txBody>
      </p:sp>
      <p:pic>
        <p:nvPicPr>
          <p:cNvPr id="6" name="Content Placeholder 5">
            <a:extLst>
              <a:ext uri="{FF2B5EF4-FFF2-40B4-BE49-F238E27FC236}">
                <a16:creationId xmlns:a16="http://schemas.microsoft.com/office/drawing/2014/main" id="{162621C8-C8FB-46A3-8D9C-B70A5D2FA991}"/>
              </a:ext>
            </a:extLst>
          </p:cNvPr>
          <p:cNvPicPr>
            <a:picLocks noGrp="1" noChangeAspect="1"/>
          </p:cNvPicPr>
          <p:nvPr>
            <p:ph idx="1"/>
          </p:nvPr>
        </p:nvPicPr>
        <p:blipFill>
          <a:blip r:embed="rId2"/>
          <a:stretch>
            <a:fillRect/>
          </a:stretch>
        </p:blipFill>
        <p:spPr>
          <a:xfrm>
            <a:off x="495300" y="1425908"/>
            <a:ext cx="7737475" cy="4966622"/>
          </a:xfrm>
        </p:spPr>
      </p:pic>
      <p:sp>
        <p:nvSpPr>
          <p:cNvPr id="4" name="Text Placeholder 3">
            <a:extLst>
              <a:ext uri="{FF2B5EF4-FFF2-40B4-BE49-F238E27FC236}">
                <a16:creationId xmlns:a16="http://schemas.microsoft.com/office/drawing/2014/main" id="{56C01256-505E-4F09-9B83-C9517FF236BC}"/>
              </a:ext>
            </a:extLst>
          </p:cNvPr>
          <p:cNvSpPr>
            <a:spLocks noGrp="1"/>
          </p:cNvSpPr>
          <p:nvPr>
            <p:ph type="body" sz="half" idx="2"/>
          </p:nvPr>
        </p:nvSpPr>
        <p:spPr/>
        <p:txBody>
          <a:bodyPr>
            <a:normAutofit lnSpcReduction="10000"/>
          </a:bodyPr>
          <a:lstStyle/>
          <a:p>
            <a:r>
              <a:rPr lang="en-US" dirty="0"/>
              <a:t>Scatter 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57635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C5A7-4367-42A6-867E-147F0ADE243C}"/>
              </a:ext>
            </a:extLst>
          </p:cNvPr>
          <p:cNvSpPr>
            <a:spLocks noGrp="1"/>
          </p:cNvSpPr>
          <p:nvPr>
            <p:ph type="title"/>
          </p:nvPr>
        </p:nvSpPr>
        <p:spPr/>
        <p:txBody>
          <a:bodyPr>
            <a:normAutofit/>
          </a:bodyPr>
          <a:lstStyle/>
          <a:p>
            <a:r>
              <a:rPr lang="en-US" sz="4400" dirty="0"/>
              <a:t>HISTOGRAM</a:t>
            </a:r>
            <a:endParaRPr lang="en-IN" sz="4400" dirty="0"/>
          </a:p>
        </p:txBody>
      </p:sp>
      <p:pic>
        <p:nvPicPr>
          <p:cNvPr id="6" name="Content Placeholder 5">
            <a:extLst>
              <a:ext uri="{FF2B5EF4-FFF2-40B4-BE49-F238E27FC236}">
                <a16:creationId xmlns:a16="http://schemas.microsoft.com/office/drawing/2014/main" id="{78C7F9CD-A60B-411E-86F2-F909736BAF60}"/>
              </a:ext>
            </a:extLst>
          </p:cNvPr>
          <p:cNvPicPr>
            <a:picLocks noGrp="1" noChangeAspect="1"/>
          </p:cNvPicPr>
          <p:nvPr>
            <p:ph idx="1"/>
          </p:nvPr>
        </p:nvPicPr>
        <p:blipFill>
          <a:blip r:embed="rId2"/>
          <a:stretch>
            <a:fillRect/>
          </a:stretch>
        </p:blipFill>
        <p:spPr>
          <a:xfrm>
            <a:off x="2474599" y="1187450"/>
            <a:ext cx="3778877" cy="5443538"/>
          </a:xfrm>
        </p:spPr>
      </p:pic>
      <p:sp>
        <p:nvSpPr>
          <p:cNvPr id="4" name="Text Placeholder 3">
            <a:extLst>
              <a:ext uri="{FF2B5EF4-FFF2-40B4-BE49-F238E27FC236}">
                <a16:creationId xmlns:a16="http://schemas.microsoft.com/office/drawing/2014/main" id="{5A5BB323-EEF1-4777-A2D1-707F7118E8F8}"/>
              </a:ext>
            </a:extLst>
          </p:cNvPr>
          <p:cNvSpPr>
            <a:spLocks noGrp="1"/>
          </p:cNvSpPr>
          <p:nvPr>
            <p:ph type="body" sz="half" idx="2"/>
          </p:nvPr>
        </p:nvSpPr>
        <p:spPr>
          <a:xfrm>
            <a:off x="8750642" y="1708130"/>
            <a:ext cx="2946222" cy="4649647"/>
          </a:xfrm>
        </p:spPr>
        <p:txBody>
          <a:bodyPr/>
          <a:lstStyle/>
          <a:p>
            <a:r>
              <a:rPr lang="en-US" dirty="0"/>
              <a:t>A 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46565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98E0-0A6F-4693-974F-6CCF852FD165}"/>
              </a:ext>
            </a:extLst>
          </p:cNvPr>
          <p:cNvSpPr>
            <a:spLocks noGrp="1"/>
          </p:cNvSpPr>
          <p:nvPr>
            <p:ph type="title"/>
          </p:nvPr>
        </p:nvSpPr>
        <p:spPr/>
        <p:txBody>
          <a:bodyPr>
            <a:normAutofit/>
          </a:bodyPr>
          <a:lstStyle/>
          <a:p>
            <a:r>
              <a:rPr lang="en-US" sz="4400" dirty="0"/>
              <a:t>HEATMAP</a:t>
            </a:r>
            <a:endParaRPr lang="en-IN" sz="4400" dirty="0"/>
          </a:p>
        </p:txBody>
      </p:sp>
      <p:pic>
        <p:nvPicPr>
          <p:cNvPr id="6" name="Content Placeholder 5">
            <a:extLst>
              <a:ext uri="{FF2B5EF4-FFF2-40B4-BE49-F238E27FC236}">
                <a16:creationId xmlns:a16="http://schemas.microsoft.com/office/drawing/2014/main" id="{C4183A6F-3394-4D50-BF58-01199D1CF0B7}"/>
              </a:ext>
            </a:extLst>
          </p:cNvPr>
          <p:cNvPicPr>
            <a:picLocks noGrp="1" noChangeAspect="1"/>
          </p:cNvPicPr>
          <p:nvPr>
            <p:ph idx="1"/>
          </p:nvPr>
        </p:nvPicPr>
        <p:blipFill>
          <a:blip r:embed="rId2"/>
          <a:stretch>
            <a:fillRect/>
          </a:stretch>
        </p:blipFill>
        <p:spPr>
          <a:xfrm>
            <a:off x="1610758" y="1187450"/>
            <a:ext cx="5506559" cy="5443538"/>
          </a:xfrm>
        </p:spPr>
      </p:pic>
      <p:sp>
        <p:nvSpPr>
          <p:cNvPr id="4" name="Text Placeholder 3">
            <a:extLst>
              <a:ext uri="{FF2B5EF4-FFF2-40B4-BE49-F238E27FC236}">
                <a16:creationId xmlns:a16="http://schemas.microsoft.com/office/drawing/2014/main" id="{EA17D419-909A-46C1-A08A-06DBA3087C52}"/>
              </a:ext>
            </a:extLst>
          </p:cNvPr>
          <p:cNvSpPr>
            <a:spLocks noGrp="1"/>
          </p:cNvSpPr>
          <p:nvPr>
            <p:ph type="body" sz="half" idx="2"/>
          </p:nvPr>
        </p:nvSpPr>
        <p:spPr>
          <a:xfrm>
            <a:off x="8750642" y="1981341"/>
            <a:ext cx="2946222" cy="4649647"/>
          </a:xfrm>
        </p:spPr>
        <p:txBody>
          <a:bodyPr/>
          <a:lstStyle/>
          <a:p>
            <a:r>
              <a:rPr lang="en-US" dirty="0"/>
              <a:t>A 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spTree>
    <p:extLst>
      <p:ext uri="{BB962C8B-B14F-4D97-AF65-F5344CB8AC3E}">
        <p14:creationId xmlns:p14="http://schemas.microsoft.com/office/powerpoint/2010/main" val="18660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1A1F-4CB4-4861-8F19-B8D602ECFC23}"/>
              </a:ext>
            </a:extLst>
          </p:cNvPr>
          <p:cNvSpPr>
            <a:spLocks noGrp="1"/>
          </p:cNvSpPr>
          <p:nvPr>
            <p:ph type="title"/>
          </p:nvPr>
        </p:nvSpPr>
        <p:spPr/>
        <p:txBody>
          <a:bodyPr>
            <a:normAutofit/>
          </a:bodyPr>
          <a:lstStyle/>
          <a:p>
            <a:r>
              <a:rPr lang="en-US" sz="4400" dirty="0"/>
              <a:t>BAR GRAPH</a:t>
            </a:r>
            <a:endParaRPr lang="en-IN" sz="4400" dirty="0"/>
          </a:p>
        </p:txBody>
      </p:sp>
      <p:pic>
        <p:nvPicPr>
          <p:cNvPr id="6" name="Content Placeholder 5">
            <a:extLst>
              <a:ext uri="{FF2B5EF4-FFF2-40B4-BE49-F238E27FC236}">
                <a16:creationId xmlns:a16="http://schemas.microsoft.com/office/drawing/2014/main" id="{8719CE45-0651-43D2-A84C-2975CA297EF8}"/>
              </a:ext>
            </a:extLst>
          </p:cNvPr>
          <p:cNvPicPr>
            <a:picLocks noGrp="1" noChangeAspect="1"/>
          </p:cNvPicPr>
          <p:nvPr>
            <p:ph idx="1"/>
          </p:nvPr>
        </p:nvPicPr>
        <p:blipFill>
          <a:blip r:embed="rId2"/>
          <a:stretch>
            <a:fillRect/>
          </a:stretch>
        </p:blipFill>
        <p:spPr>
          <a:xfrm>
            <a:off x="495300" y="1925671"/>
            <a:ext cx="7737475" cy="3967095"/>
          </a:xfrm>
        </p:spPr>
      </p:pic>
      <p:sp>
        <p:nvSpPr>
          <p:cNvPr id="4" name="Text Placeholder 3">
            <a:extLst>
              <a:ext uri="{FF2B5EF4-FFF2-40B4-BE49-F238E27FC236}">
                <a16:creationId xmlns:a16="http://schemas.microsoft.com/office/drawing/2014/main" id="{1523181B-6F60-4ACC-9676-5F8A6437800D}"/>
              </a:ext>
            </a:extLst>
          </p:cNvPr>
          <p:cNvSpPr>
            <a:spLocks noGrp="1"/>
          </p:cNvSpPr>
          <p:nvPr>
            <p:ph type="body" sz="half" idx="2"/>
          </p:nvPr>
        </p:nvSpPr>
        <p:spPr/>
        <p:txBody>
          <a:bodyPr>
            <a:normAutofit lnSpcReduction="10000"/>
          </a:bodyPr>
          <a:lstStyle/>
          <a:p>
            <a:r>
              <a:rPr lang="en-US" dirty="0"/>
              <a:t>Bar 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spTree>
    <p:extLst>
      <p:ext uri="{BB962C8B-B14F-4D97-AF65-F5344CB8AC3E}">
        <p14:creationId xmlns:p14="http://schemas.microsoft.com/office/powerpoint/2010/main" val="29256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AD91-C6D8-4703-8BB0-8A1DA7D370FC}"/>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C278F092-7D50-4C2E-B022-12533F8749A1}"/>
              </a:ext>
            </a:extLst>
          </p:cNvPr>
          <p:cNvSpPr>
            <a:spLocks noGrp="1"/>
          </p:cNvSpPr>
          <p:nvPr>
            <p:ph idx="1"/>
          </p:nvPr>
        </p:nvSpPr>
        <p:spPr>
          <a:xfrm>
            <a:off x="508275" y="2316555"/>
            <a:ext cx="11188589" cy="4135616"/>
          </a:xfrm>
        </p:spPr>
        <p:txBody>
          <a:bodyPr>
            <a:normAutofit lnSpcReduction="10000"/>
          </a:bodyPr>
          <a:lstStyle/>
          <a:p>
            <a:r>
              <a:rPr lang="en-US" dirty="0"/>
              <a:t>I would like to express my deepest gratitude to my SME (Subject Matter Expert) Khushboo Garg as well as Flip Robo Technologies who gave me the opportunity to do this project on Surprise Housing Price Prediction, which also helped me in doing lots of research wherein I came to know about so many new things.</a:t>
            </a:r>
          </a:p>
          <a:p>
            <a:pPr marL="0" indent="0">
              <a:buNone/>
            </a:pPr>
            <a:endParaRPr lang="en-US" dirty="0"/>
          </a:p>
          <a:p>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890175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E781-4ED3-4913-8498-C15FA0A88F02}"/>
              </a:ext>
            </a:extLst>
          </p:cNvPr>
          <p:cNvSpPr>
            <a:spLocks noGrp="1"/>
          </p:cNvSpPr>
          <p:nvPr>
            <p:ph type="title"/>
          </p:nvPr>
        </p:nvSpPr>
        <p:spPr/>
        <p:txBody>
          <a:bodyPr>
            <a:normAutofit/>
          </a:bodyPr>
          <a:lstStyle/>
          <a:p>
            <a:r>
              <a:rPr lang="en-US" sz="4400" dirty="0"/>
              <a:t>BOXEN PLOT</a:t>
            </a:r>
            <a:endParaRPr lang="en-IN" sz="4400" dirty="0"/>
          </a:p>
        </p:txBody>
      </p:sp>
      <p:pic>
        <p:nvPicPr>
          <p:cNvPr id="6" name="Content Placeholder 5">
            <a:extLst>
              <a:ext uri="{FF2B5EF4-FFF2-40B4-BE49-F238E27FC236}">
                <a16:creationId xmlns:a16="http://schemas.microsoft.com/office/drawing/2014/main" id="{53BD406B-D961-4A84-811D-7B2B58B3EEF9}"/>
              </a:ext>
            </a:extLst>
          </p:cNvPr>
          <p:cNvPicPr>
            <a:picLocks noGrp="1" noChangeAspect="1"/>
          </p:cNvPicPr>
          <p:nvPr>
            <p:ph idx="1"/>
          </p:nvPr>
        </p:nvPicPr>
        <p:blipFill>
          <a:blip r:embed="rId2"/>
          <a:stretch>
            <a:fillRect/>
          </a:stretch>
        </p:blipFill>
        <p:spPr>
          <a:xfrm>
            <a:off x="2325534" y="1187450"/>
            <a:ext cx="4077006" cy="5443538"/>
          </a:xfrm>
        </p:spPr>
      </p:pic>
      <p:sp>
        <p:nvSpPr>
          <p:cNvPr id="4" name="Text Placeholder 3">
            <a:extLst>
              <a:ext uri="{FF2B5EF4-FFF2-40B4-BE49-F238E27FC236}">
                <a16:creationId xmlns:a16="http://schemas.microsoft.com/office/drawing/2014/main" id="{B9B2A28A-B500-43BA-94BB-43DAD8CF34F9}"/>
              </a:ext>
            </a:extLst>
          </p:cNvPr>
          <p:cNvSpPr>
            <a:spLocks noGrp="1"/>
          </p:cNvSpPr>
          <p:nvPr>
            <p:ph type="body" sz="half" idx="2"/>
          </p:nvPr>
        </p:nvSpPr>
        <p:spPr>
          <a:xfrm>
            <a:off x="8750642" y="1885684"/>
            <a:ext cx="2946222" cy="4649647"/>
          </a:xfrm>
        </p:spPr>
        <p:txBody>
          <a:bodyPr/>
          <a:lstStyle/>
          <a:p>
            <a:r>
              <a:rPr lang="en-US" dirty="0"/>
              <a:t>A 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20526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0844-C150-4BCA-B85E-C7B03F011F71}"/>
              </a:ext>
            </a:extLst>
          </p:cNvPr>
          <p:cNvSpPr>
            <a:spLocks noGrp="1"/>
          </p:cNvSpPr>
          <p:nvPr>
            <p:ph type="title"/>
          </p:nvPr>
        </p:nvSpPr>
        <p:spPr/>
        <p:txBody>
          <a:bodyPr>
            <a:normAutofit/>
          </a:bodyPr>
          <a:lstStyle/>
          <a:p>
            <a:r>
              <a:rPr lang="en-US" sz="4400" dirty="0"/>
              <a:t>DISTRIBUTION PLOT</a:t>
            </a:r>
            <a:endParaRPr lang="en-IN" sz="4400" dirty="0"/>
          </a:p>
        </p:txBody>
      </p:sp>
      <p:pic>
        <p:nvPicPr>
          <p:cNvPr id="6" name="Content Placeholder 5">
            <a:extLst>
              <a:ext uri="{FF2B5EF4-FFF2-40B4-BE49-F238E27FC236}">
                <a16:creationId xmlns:a16="http://schemas.microsoft.com/office/drawing/2014/main" id="{F6425A92-C2C9-49E1-AE4E-69F722CFFB49}"/>
              </a:ext>
            </a:extLst>
          </p:cNvPr>
          <p:cNvPicPr>
            <a:picLocks noGrp="1" noChangeAspect="1"/>
          </p:cNvPicPr>
          <p:nvPr>
            <p:ph idx="1"/>
          </p:nvPr>
        </p:nvPicPr>
        <p:blipFill>
          <a:blip r:embed="rId2"/>
          <a:stretch>
            <a:fillRect/>
          </a:stretch>
        </p:blipFill>
        <p:spPr>
          <a:xfrm>
            <a:off x="2336828" y="1187450"/>
            <a:ext cx="4054419" cy="5443538"/>
          </a:xfrm>
        </p:spPr>
      </p:pic>
      <p:sp>
        <p:nvSpPr>
          <p:cNvPr id="4" name="Text Placeholder 3">
            <a:extLst>
              <a:ext uri="{FF2B5EF4-FFF2-40B4-BE49-F238E27FC236}">
                <a16:creationId xmlns:a16="http://schemas.microsoft.com/office/drawing/2014/main" id="{B9353333-EB8B-4ECF-93E5-0AA17750EDD2}"/>
              </a:ext>
            </a:extLst>
          </p:cNvPr>
          <p:cNvSpPr>
            <a:spLocks noGrp="1"/>
          </p:cNvSpPr>
          <p:nvPr>
            <p:ph type="body" sz="half" idx="2"/>
          </p:nvPr>
        </p:nvSpPr>
        <p:spPr>
          <a:xfrm>
            <a:off x="8750642" y="1788029"/>
            <a:ext cx="2946222" cy="4649647"/>
          </a:xfrm>
        </p:spPr>
        <p:txBody>
          <a:bodyPr>
            <a:normAutofit fontScale="92500" lnSpcReduction="10000"/>
          </a:body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250441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6042-4D06-4FDC-A72D-93B686EE106F}"/>
              </a:ext>
            </a:extLst>
          </p:cNvPr>
          <p:cNvSpPr>
            <a:spLocks noGrp="1"/>
          </p:cNvSpPr>
          <p:nvPr>
            <p:ph type="title"/>
          </p:nvPr>
        </p:nvSpPr>
        <p:spPr/>
        <p:txBody>
          <a:bodyPr/>
          <a:lstStyle/>
          <a:p>
            <a:r>
              <a:rPr lang="en-US" dirty="0"/>
              <a:t>MODEL TRAINING PHASES</a:t>
            </a:r>
            <a:endParaRPr lang="en-IN" dirty="0"/>
          </a:p>
        </p:txBody>
      </p:sp>
      <p:pic>
        <p:nvPicPr>
          <p:cNvPr id="4" name="Content Placeholder 7">
            <a:extLst>
              <a:ext uri="{FF2B5EF4-FFF2-40B4-BE49-F238E27FC236}">
                <a16:creationId xmlns:a16="http://schemas.microsoft.com/office/drawing/2014/main" id="{DFDB8577-5768-4E73-A058-50CCD4979420}"/>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39193" y="1985876"/>
            <a:ext cx="8726751" cy="4717668"/>
          </a:xfrm>
        </p:spPr>
      </p:pic>
    </p:spTree>
    <p:extLst>
      <p:ext uri="{BB962C8B-B14F-4D97-AF65-F5344CB8AC3E}">
        <p14:creationId xmlns:p14="http://schemas.microsoft.com/office/powerpoint/2010/main" val="118016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131D-AB27-4E36-BE57-D353AB83FCCA}"/>
              </a:ext>
            </a:extLst>
          </p:cNvPr>
          <p:cNvSpPr>
            <a:spLocks noGrp="1"/>
          </p:cNvSpPr>
          <p:nvPr>
            <p:ph type="title"/>
          </p:nvPr>
        </p:nvSpPr>
        <p:spPr/>
        <p:txBody>
          <a:bodyPr>
            <a:normAutofit/>
          </a:bodyPr>
          <a:lstStyle/>
          <a:p>
            <a:pPr algn="l"/>
            <a:r>
              <a:rPr lang="en-US" sz="4400" dirty="0"/>
              <a:t>MODEL/S DEVELOPMENT</a:t>
            </a:r>
            <a:endParaRPr lang="en-IN" sz="4400" dirty="0"/>
          </a:p>
        </p:txBody>
      </p:sp>
      <p:sp>
        <p:nvSpPr>
          <p:cNvPr id="4" name="TextBox 3">
            <a:extLst>
              <a:ext uri="{FF2B5EF4-FFF2-40B4-BE49-F238E27FC236}">
                <a16:creationId xmlns:a16="http://schemas.microsoft.com/office/drawing/2014/main" id="{27B6644D-CDCA-4E9D-BBEF-DEDA5C288352}"/>
              </a:ext>
            </a:extLst>
          </p:cNvPr>
          <p:cNvSpPr txBox="1"/>
          <p:nvPr/>
        </p:nvSpPr>
        <p:spPr>
          <a:xfrm>
            <a:off x="1516936" y="1348814"/>
            <a:ext cx="9158128" cy="5262979"/>
          </a:xfrm>
          <a:prstGeom prst="rect">
            <a:avLst/>
          </a:prstGeom>
          <a:noFill/>
        </p:spPr>
        <p:txBody>
          <a:bodyPr wrap="square">
            <a:spAutoFit/>
          </a:bodyPr>
          <a:lstStyle/>
          <a:p>
            <a:pPr algn="l"/>
            <a:r>
              <a:rPr lang="en-US" sz="2800" b="0" i="0" u="none" strike="noStrike" baseline="0" dirty="0">
                <a:solidFill>
                  <a:schemeClr val="bg1"/>
                </a:solidFill>
                <a:latin typeface="+mj-lt"/>
              </a:rPr>
              <a:t>The algorithms used on training and test data are as follows:</a:t>
            </a:r>
          </a:p>
          <a:p>
            <a:pPr marL="971550" lvl="1" indent="-514350">
              <a:buFont typeface="+mj-lt"/>
              <a:buAutoNum type="arabicPeriod"/>
            </a:pPr>
            <a:r>
              <a:rPr lang="en-IN" sz="2800" b="0" i="0" u="none" strike="noStrike" baseline="0" dirty="0">
                <a:solidFill>
                  <a:schemeClr val="bg1"/>
                </a:solidFill>
                <a:latin typeface="+mj-lt"/>
              </a:rPr>
              <a:t>Linear Regression Model</a:t>
            </a:r>
          </a:p>
          <a:p>
            <a:pPr marL="971550" lvl="1" indent="-514350">
              <a:buFont typeface="+mj-lt"/>
              <a:buAutoNum type="arabicPeriod"/>
            </a:pPr>
            <a:r>
              <a:rPr lang="en-US" sz="2800" b="0" i="0" u="none" strike="noStrike" baseline="0" dirty="0">
                <a:solidFill>
                  <a:schemeClr val="bg1"/>
                </a:solidFill>
                <a:latin typeface="+mj-lt"/>
              </a:rPr>
              <a:t>Ridge Regularization Regression Model</a:t>
            </a:r>
          </a:p>
          <a:p>
            <a:pPr marL="971550" lvl="1" indent="-514350">
              <a:buFont typeface="+mj-lt"/>
              <a:buAutoNum type="arabicPeriod"/>
            </a:pPr>
            <a:r>
              <a:rPr lang="en-IN" sz="2800" b="0" i="0" u="none" strike="noStrike" baseline="0" dirty="0">
                <a:solidFill>
                  <a:schemeClr val="bg1"/>
                </a:solidFill>
                <a:latin typeface="+mj-lt"/>
              </a:rPr>
              <a:t>Lasso Regularization Regression Model</a:t>
            </a:r>
          </a:p>
          <a:p>
            <a:pPr marL="971550" lvl="1" indent="-514350">
              <a:buFont typeface="+mj-lt"/>
              <a:buAutoNum type="arabicPeriod"/>
            </a:pPr>
            <a:r>
              <a:rPr lang="en-IN" sz="2800" b="0" i="0" u="none" strike="noStrike" baseline="0" dirty="0">
                <a:solidFill>
                  <a:schemeClr val="bg1"/>
                </a:solidFill>
                <a:latin typeface="+mj-lt"/>
              </a:rPr>
              <a:t>Support Vector Regression Model</a:t>
            </a:r>
          </a:p>
          <a:p>
            <a:pPr marL="971550" lvl="1" indent="-514350">
              <a:buFont typeface="+mj-lt"/>
              <a:buAutoNum type="arabicPeriod"/>
            </a:pPr>
            <a:r>
              <a:rPr lang="en-IN" sz="2800" b="0" i="0" u="none" strike="noStrike" baseline="0" dirty="0">
                <a:solidFill>
                  <a:schemeClr val="bg1"/>
                </a:solidFill>
                <a:latin typeface="+mj-lt"/>
              </a:rPr>
              <a:t>Decision Tree Regression Model</a:t>
            </a:r>
          </a:p>
          <a:p>
            <a:pPr marL="971550" lvl="1" indent="-514350">
              <a:buFont typeface="+mj-lt"/>
              <a:buAutoNum type="arabicPeriod"/>
            </a:pPr>
            <a:r>
              <a:rPr lang="en-IN" sz="2800" b="0" i="0" u="none" strike="noStrike" baseline="0" dirty="0">
                <a:solidFill>
                  <a:schemeClr val="bg1"/>
                </a:solidFill>
                <a:latin typeface="+mj-lt"/>
              </a:rPr>
              <a:t>Random Forest Regression Model</a:t>
            </a:r>
          </a:p>
          <a:p>
            <a:pPr marL="971550" lvl="1" indent="-514350">
              <a:buFont typeface="+mj-lt"/>
              <a:buAutoNum type="arabicPeriod"/>
            </a:pPr>
            <a:r>
              <a:rPr lang="en-US" sz="2800" b="0" i="0" u="none" strike="noStrike" baseline="0" dirty="0">
                <a:solidFill>
                  <a:schemeClr val="bg1"/>
                </a:solidFill>
                <a:latin typeface="+mj-lt"/>
              </a:rPr>
              <a:t>K Nearest Neighbors Regression Model</a:t>
            </a:r>
          </a:p>
          <a:p>
            <a:pPr marL="971550" lvl="1" indent="-514350">
              <a:buFont typeface="+mj-lt"/>
              <a:buAutoNum type="arabicPeriod"/>
            </a:pPr>
            <a:r>
              <a:rPr lang="en-US" sz="2800" b="0" i="0" u="none" strike="noStrike" baseline="0" dirty="0">
                <a:solidFill>
                  <a:schemeClr val="bg1"/>
                </a:solidFill>
                <a:latin typeface="+mj-lt"/>
              </a:rPr>
              <a:t>Gradient Boosting Regression Model</a:t>
            </a:r>
          </a:p>
          <a:p>
            <a:pPr marL="971550" lvl="1" indent="-514350">
              <a:buFont typeface="+mj-lt"/>
              <a:buAutoNum type="arabicPeriod"/>
            </a:pPr>
            <a:r>
              <a:rPr lang="en-IN" sz="2800" b="0" i="0" u="none" strike="noStrike" baseline="0" dirty="0">
                <a:solidFill>
                  <a:schemeClr val="bg1"/>
                </a:solidFill>
                <a:latin typeface="+mj-lt"/>
              </a:rPr>
              <a:t>Ada Boost Regression Model</a:t>
            </a:r>
          </a:p>
          <a:p>
            <a:pPr marL="971550" lvl="1" indent="-514350">
              <a:buFont typeface="+mj-lt"/>
              <a:buAutoNum type="arabicPeriod"/>
            </a:pPr>
            <a:r>
              <a:rPr lang="en-IN" sz="2800" b="0" i="0" u="none" strike="noStrike" baseline="0" dirty="0">
                <a:solidFill>
                  <a:schemeClr val="bg1"/>
                </a:solidFill>
                <a:latin typeface="+mj-lt"/>
              </a:rPr>
              <a:t>Extra Trees Regression Model</a:t>
            </a:r>
            <a:endParaRPr lang="en-IN" sz="2800" dirty="0">
              <a:solidFill>
                <a:schemeClr val="bg1"/>
              </a:solidFill>
              <a:latin typeface="+mj-lt"/>
            </a:endParaRPr>
          </a:p>
        </p:txBody>
      </p:sp>
    </p:spTree>
    <p:extLst>
      <p:ext uri="{BB962C8B-B14F-4D97-AF65-F5344CB8AC3E}">
        <p14:creationId xmlns:p14="http://schemas.microsoft.com/office/powerpoint/2010/main" val="158826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40C7-9B8A-43E2-AFA2-4E8C9E73B320}"/>
              </a:ext>
            </a:extLst>
          </p:cNvPr>
          <p:cNvSpPr>
            <a:spLocks noGrp="1"/>
          </p:cNvSpPr>
          <p:nvPr>
            <p:ph type="title"/>
          </p:nvPr>
        </p:nvSpPr>
        <p:spPr>
          <a:xfrm>
            <a:off x="266197" y="376593"/>
            <a:ext cx="11637271" cy="945588"/>
          </a:xfrm>
        </p:spPr>
        <p:txBody>
          <a:bodyPr>
            <a:normAutofit fontScale="90000"/>
          </a:bodyPr>
          <a:lstStyle/>
          <a:p>
            <a:pPr algn="l"/>
            <a:r>
              <a:rPr lang="en-US" sz="4400" dirty="0"/>
              <a:t>EVALUATION AND </a:t>
            </a:r>
            <a:r>
              <a:rPr lang="en-IN" sz="4400" dirty="0"/>
              <a:t>HYPER PARAMETER TUNING</a:t>
            </a:r>
          </a:p>
        </p:txBody>
      </p:sp>
      <p:sp>
        <p:nvSpPr>
          <p:cNvPr id="4" name="TextBox 3">
            <a:extLst>
              <a:ext uri="{FF2B5EF4-FFF2-40B4-BE49-F238E27FC236}">
                <a16:creationId xmlns:a16="http://schemas.microsoft.com/office/drawing/2014/main" id="{C9BEDE3C-29AF-4E29-AB9B-EE7AA5584FD1}"/>
              </a:ext>
            </a:extLst>
          </p:cNvPr>
          <p:cNvSpPr txBox="1"/>
          <p:nvPr/>
        </p:nvSpPr>
        <p:spPr>
          <a:xfrm>
            <a:off x="266197" y="1322181"/>
            <a:ext cx="11567737" cy="5262979"/>
          </a:xfrm>
          <a:prstGeom prst="rect">
            <a:avLst/>
          </a:prstGeom>
          <a:noFill/>
        </p:spPr>
        <p:txBody>
          <a:bodyPr wrap="square">
            <a:spAutoFit/>
          </a:bodyPr>
          <a:lstStyle/>
          <a:p>
            <a:pPr algn="l"/>
            <a:r>
              <a:rPr lang="en-US" sz="2800" b="0" i="0" u="none" strike="noStrike" baseline="0" dirty="0">
                <a:solidFill>
                  <a:schemeClr val="bg1"/>
                </a:solidFill>
                <a:latin typeface="+mj-lt"/>
              </a:rPr>
              <a:t>The key metrics used here were:</a:t>
            </a:r>
          </a:p>
          <a:p>
            <a:pPr marL="914400" lvl="1" indent="-457200">
              <a:buFont typeface="Wingdings" panose="05000000000000000000" pitchFamily="2" charset="2"/>
              <a:buChar char="q"/>
            </a:pPr>
            <a:r>
              <a:rPr lang="en-US" sz="2800" dirty="0">
                <a:solidFill>
                  <a:schemeClr val="bg1"/>
                </a:solidFill>
                <a:latin typeface="+mj-lt"/>
              </a:rPr>
              <a:t>R2 </a:t>
            </a:r>
            <a:r>
              <a:rPr lang="en-US" sz="2800" b="0" i="0" u="none" strike="noStrike" baseline="0" dirty="0">
                <a:solidFill>
                  <a:schemeClr val="bg1"/>
                </a:solidFill>
                <a:latin typeface="+mj-lt"/>
              </a:rPr>
              <a:t>score</a:t>
            </a:r>
          </a:p>
          <a:p>
            <a:pPr marL="914400" lvl="1" indent="-457200">
              <a:buFont typeface="Wingdings" panose="05000000000000000000" pitchFamily="2" charset="2"/>
              <a:buChar char="q"/>
            </a:pPr>
            <a:r>
              <a:rPr lang="en-US" sz="2800" b="0" i="0" u="none" strike="noStrike" baseline="0" dirty="0">
                <a:solidFill>
                  <a:schemeClr val="bg1"/>
                </a:solidFill>
                <a:latin typeface="+mj-lt"/>
              </a:rPr>
              <a:t>Cross Validation Score</a:t>
            </a:r>
          </a:p>
          <a:p>
            <a:pPr marL="914400" lvl="1" indent="-457200">
              <a:buFont typeface="Wingdings" panose="05000000000000000000" pitchFamily="2" charset="2"/>
              <a:buChar char="q"/>
            </a:pPr>
            <a:r>
              <a:rPr lang="en-US" sz="2800" b="0" i="0" u="none" strike="noStrike" baseline="0" dirty="0">
                <a:solidFill>
                  <a:schemeClr val="bg1"/>
                </a:solidFill>
                <a:latin typeface="+mj-lt"/>
              </a:rPr>
              <a:t>MAE</a:t>
            </a:r>
          </a:p>
          <a:p>
            <a:pPr marL="914400" lvl="1" indent="-457200">
              <a:buFont typeface="Wingdings" panose="05000000000000000000" pitchFamily="2" charset="2"/>
              <a:buChar char="q"/>
            </a:pPr>
            <a:r>
              <a:rPr lang="en-US" sz="2800" b="0" i="0" u="none" strike="noStrike" baseline="0" dirty="0">
                <a:solidFill>
                  <a:schemeClr val="bg1"/>
                </a:solidFill>
                <a:latin typeface="+mj-lt"/>
              </a:rPr>
              <a:t>MSE</a:t>
            </a:r>
          </a:p>
          <a:p>
            <a:pPr marL="914400" lvl="1" indent="-457200">
              <a:buFont typeface="Wingdings" panose="05000000000000000000" pitchFamily="2" charset="2"/>
              <a:buChar char="q"/>
            </a:pPr>
            <a:r>
              <a:rPr lang="en-US" sz="2800" b="0" i="0" u="none" strike="noStrike" baseline="0" dirty="0">
                <a:solidFill>
                  <a:schemeClr val="bg1"/>
                </a:solidFill>
                <a:latin typeface="+mj-lt"/>
              </a:rPr>
              <a:t>RMSE</a:t>
            </a:r>
          </a:p>
          <a:p>
            <a:pPr algn="l"/>
            <a:endParaRPr lang="en-US" sz="2800" dirty="0">
              <a:solidFill>
                <a:schemeClr val="bg1"/>
              </a:solidFill>
              <a:latin typeface="+mj-lt"/>
            </a:endParaRPr>
          </a:p>
          <a:p>
            <a:pPr algn="l"/>
            <a:r>
              <a:rPr lang="en-US" sz="2800" b="0" i="0" u="none" strike="noStrike" baseline="0" dirty="0">
                <a:solidFill>
                  <a:schemeClr val="bg1"/>
                </a:solidFill>
                <a:latin typeface="+mj-lt"/>
              </a:rPr>
              <a:t>We tried to find out the best parameters list to increase our accuracy scores by using Hyperparameter Tuning.</a:t>
            </a:r>
          </a:p>
          <a:p>
            <a:pPr algn="l"/>
            <a:endParaRPr lang="en-US" sz="2800" dirty="0">
              <a:solidFill>
                <a:schemeClr val="bg1"/>
              </a:solidFill>
              <a:latin typeface="+mj-lt"/>
            </a:endParaRPr>
          </a:p>
          <a:p>
            <a:pPr algn="l"/>
            <a:r>
              <a:rPr lang="en-US" sz="2800" dirty="0">
                <a:solidFill>
                  <a:schemeClr val="bg1"/>
                </a:solidFill>
                <a:latin typeface="+mj-lt"/>
              </a:rPr>
              <a:t>In order to achieve a higher score we</a:t>
            </a:r>
            <a:r>
              <a:rPr lang="en-US" sz="2800" b="0" i="0" u="none" strike="noStrike" baseline="0" dirty="0">
                <a:solidFill>
                  <a:schemeClr val="bg1"/>
                </a:solidFill>
                <a:latin typeface="+mj-lt"/>
              </a:rPr>
              <a:t> used the </a:t>
            </a:r>
            <a:r>
              <a:rPr lang="en-IN" sz="2800" b="0" i="0" u="none" strike="noStrike" baseline="0" dirty="0">
                <a:solidFill>
                  <a:schemeClr val="bg1"/>
                </a:solidFill>
                <a:latin typeface="+mj-lt"/>
              </a:rPr>
              <a:t>Grid Search CV method with 5 folds.</a:t>
            </a:r>
            <a:endParaRPr lang="en-IN" sz="2800" dirty="0">
              <a:solidFill>
                <a:schemeClr val="bg1"/>
              </a:solidFill>
              <a:latin typeface="+mj-lt"/>
            </a:endParaRPr>
          </a:p>
        </p:txBody>
      </p:sp>
    </p:spTree>
    <p:extLst>
      <p:ext uri="{BB962C8B-B14F-4D97-AF65-F5344CB8AC3E}">
        <p14:creationId xmlns:p14="http://schemas.microsoft.com/office/powerpoint/2010/main" val="41674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5013-603E-465E-962F-CE0C58E1E45A}"/>
              </a:ext>
            </a:extLst>
          </p:cNvPr>
          <p:cNvSpPr>
            <a:spLocks noGrp="1"/>
          </p:cNvSpPr>
          <p:nvPr>
            <p:ph type="title"/>
          </p:nvPr>
        </p:nvSpPr>
        <p:spPr/>
        <p:txBody>
          <a:bodyPr>
            <a:noAutofit/>
          </a:bodyPr>
          <a:lstStyle/>
          <a:p>
            <a:pPr algn="l"/>
            <a:r>
              <a:rPr lang="en-US" sz="4400" dirty="0"/>
              <a:t>CONCLUSION AND SCOPE FOR FUTURE WORK</a:t>
            </a:r>
            <a:endParaRPr lang="en-IN" sz="4400" dirty="0"/>
          </a:p>
        </p:txBody>
      </p:sp>
      <p:sp>
        <p:nvSpPr>
          <p:cNvPr id="4" name="TextBox 3">
            <a:extLst>
              <a:ext uri="{FF2B5EF4-FFF2-40B4-BE49-F238E27FC236}">
                <a16:creationId xmlns:a16="http://schemas.microsoft.com/office/drawing/2014/main" id="{77E249E0-14D2-46BC-9C78-91E2E1730898}"/>
              </a:ext>
            </a:extLst>
          </p:cNvPr>
          <p:cNvSpPr txBox="1"/>
          <p:nvPr/>
        </p:nvSpPr>
        <p:spPr>
          <a:xfrm>
            <a:off x="390484" y="2053569"/>
            <a:ext cx="11637271" cy="4401205"/>
          </a:xfrm>
          <a:prstGeom prst="rect">
            <a:avLst/>
          </a:prstGeom>
          <a:noFill/>
        </p:spPr>
        <p:txBody>
          <a:bodyPr wrap="square">
            <a:spAutoFit/>
          </a:bodyPr>
          <a:lstStyle/>
          <a:p>
            <a:pPr marL="457200" indent="-457200" algn="l">
              <a:buFont typeface="Wingdings" panose="05000000000000000000" pitchFamily="2" charset="2"/>
              <a:buChar char="q"/>
            </a:pPr>
            <a:r>
              <a:rPr lang="en-US" sz="2800" b="0" i="0" u="none" strike="noStrike" baseline="0" dirty="0">
                <a:solidFill>
                  <a:schemeClr val="bg1"/>
                </a:solidFill>
                <a:latin typeface="+mj-lt"/>
              </a:rPr>
              <a:t>During this project I have faced a problem of low amount of data for training the machine learning models upon.</a:t>
            </a:r>
          </a:p>
          <a:p>
            <a:pPr marL="457200" indent="-457200" algn="l">
              <a:buFont typeface="Wingdings" panose="05000000000000000000" pitchFamily="2" charset="2"/>
              <a:buChar char="q"/>
            </a:pPr>
            <a:r>
              <a:rPr lang="en-US" sz="2800" b="0" i="0" u="none" strike="noStrike" baseline="0" dirty="0">
                <a:solidFill>
                  <a:schemeClr val="bg1"/>
                </a:solidFill>
                <a:latin typeface="+mj-lt"/>
              </a:rPr>
              <a:t>Many columns are with same entries in more than 80% of rows which lead to reduction in our model performance.</a:t>
            </a:r>
          </a:p>
          <a:p>
            <a:pPr marL="457200" indent="-457200" algn="l">
              <a:buFont typeface="Wingdings" panose="05000000000000000000" pitchFamily="2" charset="2"/>
              <a:buChar char="q"/>
            </a:pPr>
            <a:r>
              <a:rPr lang="en-US" sz="2800" b="0" i="0" u="none" strike="noStrike" baseline="0" dirty="0">
                <a:solidFill>
                  <a:schemeClr val="bg1"/>
                </a:solidFill>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800" b="0" i="0" u="none" strike="noStrike" baseline="0" dirty="0">
                <a:solidFill>
                  <a:schemeClr val="bg1"/>
                </a:solidFill>
                <a:latin typeface="+mj-lt"/>
              </a:rPr>
              <a:t>We can still improve our model accuracy with some feature engineering and by doing some extensive hyperparameter tuning on it.</a:t>
            </a:r>
            <a:endParaRPr lang="en-IN" sz="2800" dirty="0">
              <a:solidFill>
                <a:schemeClr val="bg1"/>
              </a:solidFill>
              <a:latin typeface="+mj-lt"/>
            </a:endParaRPr>
          </a:p>
        </p:txBody>
      </p:sp>
    </p:spTree>
    <p:extLst>
      <p:ext uri="{BB962C8B-B14F-4D97-AF65-F5344CB8AC3E}">
        <p14:creationId xmlns:p14="http://schemas.microsoft.com/office/powerpoint/2010/main" val="3314979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B933B-3CA0-429D-A849-715D0C89AED5}"/>
              </a:ext>
            </a:extLst>
          </p:cNvPr>
          <p:cNvPicPr>
            <a:picLocks noChangeAspect="1"/>
          </p:cNvPicPr>
          <p:nvPr/>
        </p:nvPicPr>
        <p:blipFill>
          <a:blip r:embed="rId2"/>
          <a:stretch>
            <a:fillRect/>
          </a:stretch>
        </p:blipFill>
        <p:spPr>
          <a:xfrm>
            <a:off x="0" y="1735666"/>
            <a:ext cx="12192000" cy="3386667"/>
          </a:xfrm>
          <a:prstGeom prst="rect">
            <a:avLst/>
          </a:prstGeom>
        </p:spPr>
      </p:pic>
    </p:spTree>
    <p:extLst>
      <p:ext uri="{BB962C8B-B14F-4D97-AF65-F5344CB8AC3E}">
        <p14:creationId xmlns:p14="http://schemas.microsoft.com/office/powerpoint/2010/main" val="19114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47A49-4958-4E9D-BFD3-BBFA2326AE52}"/>
              </a:ext>
            </a:extLst>
          </p:cNvPr>
          <p:cNvPicPr>
            <a:picLocks noChangeAspect="1"/>
          </p:cNvPicPr>
          <p:nvPr/>
        </p:nvPicPr>
        <p:blipFill>
          <a:blip r:embed="rId2"/>
          <a:stretch>
            <a:fillRect/>
          </a:stretch>
        </p:blipFill>
        <p:spPr>
          <a:xfrm>
            <a:off x="0" y="1179481"/>
            <a:ext cx="12192000" cy="4499038"/>
          </a:xfrm>
          <a:prstGeom prst="rect">
            <a:avLst/>
          </a:prstGeom>
        </p:spPr>
      </p:pic>
      <p:sp>
        <p:nvSpPr>
          <p:cNvPr id="4" name="TextBox 3">
            <a:extLst>
              <a:ext uri="{FF2B5EF4-FFF2-40B4-BE49-F238E27FC236}">
                <a16:creationId xmlns:a16="http://schemas.microsoft.com/office/drawing/2014/main" id="{8AC4717D-D3FD-461E-ACE9-704381875C25}"/>
              </a:ext>
            </a:extLst>
          </p:cNvPr>
          <p:cNvSpPr txBox="1"/>
          <p:nvPr/>
        </p:nvSpPr>
        <p:spPr>
          <a:xfrm>
            <a:off x="2305235" y="399494"/>
            <a:ext cx="7581529" cy="523220"/>
          </a:xfrm>
          <a:prstGeom prst="rect">
            <a:avLst/>
          </a:prstGeom>
          <a:noFill/>
        </p:spPr>
        <p:txBody>
          <a:bodyPr wrap="square" rtlCol="0">
            <a:spAutoFit/>
          </a:bodyPr>
          <a:lstStyle/>
          <a:p>
            <a:r>
              <a:rPr lang="en-US" sz="2800" dirty="0"/>
              <a:t>HOUSING SALE PRICE PREDICTION PROJECT</a:t>
            </a:r>
            <a:endParaRPr lang="en-IN" sz="2800" dirty="0"/>
          </a:p>
        </p:txBody>
      </p:sp>
    </p:spTree>
    <p:extLst>
      <p:ext uri="{BB962C8B-B14F-4D97-AF65-F5344CB8AC3E}">
        <p14:creationId xmlns:p14="http://schemas.microsoft.com/office/powerpoint/2010/main" val="391398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EB31-5BC4-409B-89C1-7E8CC2B4CDE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BD1B52B-DB90-4855-847D-3A19EA4EA907}"/>
              </a:ext>
            </a:extLst>
          </p:cNvPr>
          <p:cNvSpPr>
            <a:spLocks noGrp="1"/>
          </p:cNvSpPr>
          <p:nvPr>
            <p:ph idx="1"/>
          </p:nvPr>
        </p:nvSpPr>
        <p:spPr>
          <a:xfrm>
            <a:off x="508275" y="2298799"/>
            <a:ext cx="11188589" cy="4135616"/>
          </a:xfrm>
        </p:spPr>
        <p:txBody>
          <a:bodyPr>
            <a:normAutofit lnSpcReduction="10000"/>
          </a:bodyPr>
          <a:lstStyle/>
          <a:p>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p14="http://schemas.microsoft.com/office/powerpoint/2010/main" val="317372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B1C3-FA98-4066-938C-AF6849B4F5A3}"/>
              </a:ext>
            </a:extLst>
          </p:cNvPr>
          <p:cNvSpPr>
            <a:spLocks noGrp="1"/>
          </p:cNvSpPr>
          <p:nvPr>
            <p:ph type="title"/>
          </p:nvPr>
        </p:nvSpPr>
        <p:spPr/>
        <p:txBody>
          <a:bodyPr>
            <a:normAutofit/>
          </a:bodyPr>
          <a:lstStyle/>
          <a:p>
            <a:pPr algn="l"/>
            <a:r>
              <a:rPr lang="en-US" sz="4400" dirty="0"/>
              <a:t>AGENDA</a:t>
            </a:r>
            <a:endParaRPr lang="en-IN" sz="4400" dirty="0"/>
          </a:p>
        </p:txBody>
      </p:sp>
      <p:sp>
        <p:nvSpPr>
          <p:cNvPr id="4" name="TextBox 3">
            <a:extLst>
              <a:ext uri="{FF2B5EF4-FFF2-40B4-BE49-F238E27FC236}">
                <a16:creationId xmlns:a16="http://schemas.microsoft.com/office/drawing/2014/main" id="{E2720E22-AABB-413A-B5D0-7830F0471299}"/>
              </a:ext>
            </a:extLst>
          </p:cNvPr>
          <p:cNvSpPr txBox="1"/>
          <p:nvPr/>
        </p:nvSpPr>
        <p:spPr>
          <a:xfrm>
            <a:off x="1491449" y="1348814"/>
            <a:ext cx="8824404" cy="5262979"/>
          </a:xfrm>
          <a:prstGeom prst="rect">
            <a:avLst/>
          </a:prstGeom>
          <a:noFill/>
        </p:spPr>
        <p:txBody>
          <a:bodyPr wrap="square">
            <a:spAutoFit/>
          </a:bodyPr>
          <a:lstStyle/>
          <a:p>
            <a:pPr>
              <a:buFont typeface="Wingdings" panose="05000000000000000000" pitchFamily="2" charset="2"/>
              <a:buChar char="§"/>
            </a:pPr>
            <a:r>
              <a:rPr lang="en-US" sz="2800" dirty="0">
                <a:solidFill>
                  <a:schemeClr val="bg1"/>
                </a:solidFill>
              </a:rPr>
              <a:t> Analytical Problem Framing</a:t>
            </a:r>
          </a:p>
          <a:p>
            <a:pPr marL="925830" lvl="1" indent="-514350">
              <a:buFont typeface="+mj-lt"/>
              <a:buAutoNum type="romanUcPeriod"/>
            </a:pPr>
            <a:r>
              <a:rPr lang="en-US" sz="2800" dirty="0">
                <a:solidFill>
                  <a:schemeClr val="bg1"/>
                </a:solidFill>
              </a:rPr>
              <a:t>Exploratory Data Analysis (EDA)</a:t>
            </a:r>
          </a:p>
          <a:p>
            <a:pPr marL="925830" lvl="1" indent="-514350">
              <a:buFont typeface="+mj-lt"/>
              <a:buAutoNum type="romanUcPeriod"/>
            </a:pPr>
            <a:r>
              <a:rPr lang="en-US" sz="2800" dirty="0">
                <a:solidFill>
                  <a:schemeClr val="bg1"/>
                </a:solidFill>
              </a:rPr>
              <a:t>Visualizations</a:t>
            </a:r>
          </a:p>
          <a:p>
            <a:pPr marL="411480" lvl="1"/>
            <a:endParaRPr lang="en-US" sz="2800" dirty="0">
              <a:solidFill>
                <a:schemeClr val="bg1"/>
              </a:solidFill>
            </a:endParaRPr>
          </a:p>
          <a:p>
            <a:pPr>
              <a:buFont typeface="Wingdings" panose="05000000000000000000" pitchFamily="2" charset="2"/>
              <a:buChar char="§"/>
            </a:pPr>
            <a:r>
              <a:rPr lang="en-US" sz="2800" dirty="0">
                <a:solidFill>
                  <a:schemeClr val="bg1"/>
                </a:solidFill>
              </a:rPr>
              <a:t> Data Pre-Processing on train and test datasets</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Model/s Development and Evaluation</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Performing hyper parameter tuning, saving the best model and predicting the label</a:t>
            </a:r>
          </a:p>
          <a:p>
            <a:endParaRPr lang="en-US" sz="2800" dirty="0">
              <a:solidFill>
                <a:schemeClr val="bg1"/>
              </a:solidFill>
            </a:endParaRPr>
          </a:p>
          <a:p>
            <a:pPr>
              <a:buFont typeface="Wingdings" panose="05000000000000000000" pitchFamily="2" charset="2"/>
              <a:buChar char="§"/>
            </a:pPr>
            <a:r>
              <a:rPr lang="en-US" sz="2800" dirty="0">
                <a:solidFill>
                  <a:schemeClr val="bg1"/>
                </a:solidFill>
              </a:rPr>
              <a:t> Conclusion and future work discussion</a:t>
            </a:r>
          </a:p>
        </p:txBody>
      </p:sp>
    </p:spTree>
    <p:extLst>
      <p:ext uri="{BB962C8B-B14F-4D97-AF65-F5344CB8AC3E}">
        <p14:creationId xmlns:p14="http://schemas.microsoft.com/office/powerpoint/2010/main" val="139128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AF45-4FA0-4045-BA10-8DA6F06BBC22}"/>
              </a:ext>
            </a:extLst>
          </p:cNvPr>
          <p:cNvSpPr>
            <a:spLocks noGrp="1"/>
          </p:cNvSpPr>
          <p:nvPr>
            <p:ph type="title"/>
          </p:nvPr>
        </p:nvSpPr>
        <p:spPr/>
        <p:txBody>
          <a:bodyPr>
            <a:noAutofit/>
          </a:bodyPr>
          <a:lstStyle/>
          <a:p>
            <a:pPr algn="l"/>
            <a:r>
              <a:rPr lang="en-US" sz="4400" dirty="0"/>
              <a:t>Hardware - Software Requirements and Tools Used</a:t>
            </a:r>
            <a:endParaRPr lang="en-IN" sz="4400" dirty="0"/>
          </a:p>
        </p:txBody>
      </p:sp>
      <p:sp>
        <p:nvSpPr>
          <p:cNvPr id="4" name="TextBox 3">
            <a:extLst>
              <a:ext uri="{FF2B5EF4-FFF2-40B4-BE49-F238E27FC236}">
                <a16:creationId xmlns:a16="http://schemas.microsoft.com/office/drawing/2014/main" id="{FFB94C1A-3982-401E-B1CF-EA437B5AF804}"/>
              </a:ext>
            </a:extLst>
          </p:cNvPr>
          <p:cNvSpPr txBox="1"/>
          <p:nvPr/>
        </p:nvSpPr>
        <p:spPr>
          <a:xfrm>
            <a:off x="665825" y="2633955"/>
            <a:ext cx="11061577" cy="3108543"/>
          </a:xfrm>
          <a:prstGeom prst="rect">
            <a:avLst/>
          </a:prstGeom>
          <a:noFill/>
        </p:spPr>
        <p:txBody>
          <a:bodyPr wrap="square">
            <a:spAutoFit/>
          </a:bodyPr>
          <a:lstStyle/>
          <a:p>
            <a:pPr algn="l"/>
            <a:r>
              <a:rPr lang="en-IN" sz="2800" b="0" i="0" u="none" strike="noStrike" baseline="0" dirty="0">
                <a:solidFill>
                  <a:schemeClr val="bg1"/>
                </a:solidFill>
                <a:latin typeface="+mj-lt"/>
              </a:rPr>
              <a:t>Hardware Used:</a:t>
            </a:r>
          </a:p>
          <a:p>
            <a:pPr algn="l"/>
            <a:endParaRPr lang="en-IN" sz="2800" b="0" i="0" u="none" strike="noStrike" baseline="0" dirty="0">
              <a:solidFill>
                <a:schemeClr val="bg1"/>
              </a:solidFill>
              <a:latin typeface="+mj-lt"/>
            </a:endParaRPr>
          </a:p>
          <a:p>
            <a:pPr marL="914400" lvl="1" indent="-457200">
              <a:buFont typeface="Wingdings" panose="05000000000000000000" pitchFamily="2" charset="2"/>
              <a:buChar char="ü"/>
            </a:pPr>
            <a:r>
              <a:rPr lang="en-IN" sz="2800" b="0" i="0" u="none" strike="noStrike" baseline="0" dirty="0">
                <a:solidFill>
                  <a:schemeClr val="bg1"/>
                </a:solidFill>
                <a:latin typeface="+mj-lt"/>
              </a:rPr>
              <a:t>RAM: 8 GB</a:t>
            </a:r>
          </a:p>
          <a:p>
            <a:pPr marL="914400" lvl="1" indent="-457200">
              <a:buFont typeface="Wingdings" panose="05000000000000000000" pitchFamily="2" charset="2"/>
              <a:buChar char="ü"/>
            </a:pPr>
            <a:r>
              <a:rPr lang="en-IN" sz="2800" b="0" i="0" u="none" strike="noStrike" baseline="0" dirty="0">
                <a:solidFill>
                  <a:schemeClr val="bg1"/>
                </a:solidFill>
                <a:latin typeface="+mj-lt"/>
              </a:rPr>
              <a:t>CPU: AMD </a:t>
            </a:r>
            <a:r>
              <a:rPr lang="en-IN" sz="2800" b="0" i="0" u="none" strike="noStrike" baseline="0" dirty="0" err="1">
                <a:solidFill>
                  <a:schemeClr val="bg1"/>
                </a:solidFill>
                <a:latin typeface="+mj-lt"/>
              </a:rPr>
              <a:t>Ryzen</a:t>
            </a:r>
            <a:r>
              <a:rPr lang="en-IN" sz="2800" b="0" i="0" u="none" strike="noStrike" baseline="0" dirty="0">
                <a:solidFill>
                  <a:schemeClr val="bg1"/>
                </a:solidFill>
                <a:latin typeface="+mj-lt"/>
              </a:rPr>
              <a:t> 5 3550H with Radeon Vega Mobile </a:t>
            </a:r>
            <a:r>
              <a:rPr lang="en-IN" sz="2800" b="0" i="0" u="none" strike="noStrike" baseline="0" dirty="0" err="1">
                <a:solidFill>
                  <a:schemeClr val="bg1"/>
                </a:solidFill>
                <a:latin typeface="+mj-lt"/>
              </a:rPr>
              <a:t>Gfx</a:t>
            </a:r>
            <a:r>
              <a:rPr lang="en-IN" sz="2800" b="0" i="0" u="none" strike="noStrike" baseline="0" dirty="0">
                <a:solidFill>
                  <a:schemeClr val="bg1"/>
                </a:solidFill>
                <a:latin typeface="+mj-lt"/>
              </a:rPr>
              <a:t> 2.10 GHz</a:t>
            </a:r>
          </a:p>
          <a:p>
            <a:pPr marL="914400" lvl="1" indent="-457200">
              <a:buFont typeface="Wingdings" panose="05000000000000000000" pitchFamily="2" charset="2"/>
              <a:buChar char="ü"/>
            </a:pPr>
            <a:r>
              <a:rPr lang="en-IN" sz="2800" b="0" i="0" u="none" strike="noStrike" baseline="0" dirty="0">
                <a:solidFill>
                  <a:schemeClr val="bg1"/>
                </a:solidFill>
                <a:latin typeface="+mj-lt"/>
              </a:rPr>
              <a:t>GPU: AMD Radeon ™ Vega 8 Graphics and NVIDIA GeForce GTX 1650 </a:t>
            </a:r>
            <a:r>
              <a:rPr lang="en-IN" sz="2800" b="0" i="0" u="none" strike="noStrike" baseline="0" dirty="0" err="1">
                <a:solidFill>
                  <a:schemeClr val="bg1"/>
                </a:solidFill>
                <a:latin typeface="+mj-lt"/>
              </a:rPr>
              <a:t>Ti</a:t>
            </a:r>
            <a:endParaRPr lang="en-IN" sz="2800" dirty="0">
              <a:solidFill>
                <a:schemeClr val="bg1"/>
              </a:solidFill>
              <a:latin typeface="+mj-lt"/>
            </a:endParaRPr>
          </a:p>
        </p:txBody>
      </p:sp>
    </p:spTree>
    <p:extLst>
      <p:ext uri="{BB962C8B-B14F-4D97-AF65-F5344CB8AC3E}">
        <p14:creationId xmlns:p14="http://schemas.microsoft.com/office/powerpoint/2010/main" val="203671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9B41-A657-4333-8F74-88E87F211FA1}"/>
              </a:ext>
            </a:extLst>
          </p:cNvPr>
          <p:cNvSpPr>
            <a:spLocks noGrp="1"/>
          </p:cNvSpPr>
          <p:nvPr>
            <p:ph type="title"/>
          </p:nvPr>
        </p:nvSpPr>
        <p:spPr/>
        <p:txBody>
          <a:bodyPr>
            <a:noAutofit/>
          </a:bodyPr>
          <a:lstStyle/>
          <a:p>
            <a:pPr algn="l"/>
            <a:r>
              <a:rPr lang="en-US" sz="4400" dirty="0"/>
              <a:t>Hardware - Software Requirements and Tools Used</a:t>
            </a:r>
            <a:endParaRPr lang="en-IN" sz="4400" dirty="0"/>
          </a:p>
        </p:txBody>
      </p:sp>
      <p:sp>
        <p:nvSpPr>
          <p:cNvPr id="4" name="TextBox 3">
            <a:extLst>
              <a:ext uri="{FF2B5EF4-FFF2-40B4-BE49-F238E27FC236}">
                <a16:creationId xmlns:a16="http://schemas.microsoft.com/office/drawing/2014/main" id="{593DB847-7965-43B8-B90B-B27017F7625F}"/>
              </a:ext>
            </a:extLst>
          </p:cNvPr>
          <p:cNvSpPr txBox="1"/>
          <p:nvPr/>
        </p:nvSpPr>
        <p:spPr>
          <a:xfrm>
            <a:off x="976544" y="2053569"/>
            <a:ext cx="10688714" cy="4401205"/>
          </a:xfrm>
          <a:prstGeom prst="rect">
            <a:avLst/>
          </a:prstGeom>
          <a:noFill/>
        </p:spPr>
        <p:txBody>
          <a:bodyPr wrap="square">
            <a:spAutoFit/>
          </a:bodyPr>
          <a:lstStyle/>
          <a:p>
            <a:pPr algn="l"/>
            <a:r>
              <a:rPr lang="en-IN" sz="2800" b="0" i="0" u="none" strike="noStrike" baseline="0" dirty="0">
                <a:solidFill>
                  <a:schemeClr val="bg1"/>
                </a:solidFill>
                <a:latin typeface="+mj-lt"/>
              </a:rPr>
              <a:t>Software Used:</a:t>
            </a:r>
          </a:p>
          <a:p>
            <a:pPr algn="l"/>
            <a:endParaRPr lang="en-IN" sz="2800" b="0" i="0" u="none" strike="noStrike" baseline="0" dirty="0">
              <a:solidFill>
                <a:schemeClr val="bg1"/>
              </a:solidFill>
              <a:latin typeface="+mj-lt"/>
            </a:endParaRPr>
          </a:p>
          <a:p>
            <a:pPr marL="914400" lvl="1" indent="-457200">
              <a:buFont typeface="Wingdings" panose="05000000000000000000" pitchFamily="2" charset="2"/>
              <a:buChar char="ü"/>
            </a:pPr>
            <a:r>
              <a:rPr lang="en-IN" sz="2800" b="0" i="0" u="none" strike="noStrike" baseline="0" dirty="0">
                <a:solidFill>
                  <a:schemeClr val="bg1"/>
                </a:solidFill>
                <a:latin typeface="+mj-lt"/>
              </a:rPr>
              <a:t>Programming language: Python</a:t>
            </a:r>
          </a:p>
          <a:p>
            <a:pPr marL="914400" lvl="1" indent="-457200">
              <a:buFont typeface="Wingdings" panose="05000000000000000000" pitchFamily="2" charset="2"/>
              <a:buChar char="ü"/>
            </a:pPr>
            <a:r>
              <a:rPr lang="en-IN" sz="2800" b="0" i="0" u="none" strike="noStrike" baseline="0" dirty="0">
                <a:solidFill>
                  <a:schemeClr val="bg1"/>
                </a:solidFill>
                <a:latin typeface="+mj-lt"/>
              </a:rPr>
              <a:t>Distribution: Anaconda Navigator</a:t>
            </a:r>
          </a:p>
          <a:p>
            <a:pPr marL="914400" lvl="1" indent="-457200">
              <a:buFont typeface="Wingdings" panose="05000000000000000000" pitchFamily="2" charset="2"/>
              <a:buChar char="ü"/>
            </a:pPr>
            <a:r>
              <a:rPr lang="en-US" sz="2800" b="0" i="0" u="none" strike="noStrike" baseline="0" dirty="0">
                <a:solidFill>
                  <a:schemeClr val="bg1"/>
                </a:solidFill>
                <a:latin typeface="+mj-lt"/>
              </a:rPr>
              <a:t>Browser based language shell: Jupyter Notebook</a:t>
            </a:r>
          </a:p>
          <a:p>
            <a:pPr algn="l"/>
            <a:endParaRPr lang="en-IN" sz="2800" b="0" i="0" u="none" strike="noStrike" baseline="0" dirty="0">
              <a:solidFill>
                <a:schemeClr val="bg1"/>
              </a:solidFill>
              <a:latin typeface="+mj-lt"/>
            </a:endParaRPr>
          </a:p>
          <a:p>
            <a:pPr algn="l"/>
            <a:r>
              <a:rPr lang="en-IN" sz="2800" b="0" i="0" u="none" strike="noStrike" baseline="0" dirty="0">
                <a:solidFill>
                  <a:schemeClr val="bg1"/>
                </a:solidFill>
                <a:latin typeface="+mj-lt"/>
              </a:rPr>
              <a:t>Libraries/Packages Used:</a:t>
            </a:r>
          </a:p>
          <a:p>
            <a:pPr algn="l"/>
            <a:endParaRPr lang="en-IN" sz="2800" b="0" i="0" u="none" strike="noStrike" baseline="0" dirty="0">
              <a:solidFill>
                <a:schemeClr val="bg1"/>
              </a:solidFill>
              <a:latin typeface="+mj-lt"/>
            </a:endParaRPr>
          </a:p>
          <a:p>
            <a:pPr algn="l"/>
            <a:r>
              <a:rPr lang="en-US" sz="2800" b="0" i="0" u="none" strike="noStrike" baseline="0" dirty="0">
                <a:solidFill>
                  <a:schemeClr val="bg1"/>
                </a:solidFill>
                <a:latin typeface="+mj-lt"/>
              </a:rPr>
              <a:t>Pandas, NumPy, matplotlib, seaborn, scikit-learn and</a:t>
            </a:r>
          </a:p>
          <a:p>
            <a:pPr algn="l"/>
            <a:r>
              <a:rPr lang="en-IN" sz="2800" b="0" i="0" u="none" strike="noStrike" baseline="0" dirty="0">
                <a:solidFill>
                  <a:schemeClr val="bg1"/>
                </a:solidFill>
                <a:latin typeface="+mj-lt"/>
              </a:rPr>
              <a:t>pandas_profiling</a:t>
            </a:r>
            <a:endParaRPr lang="en-IN" sz="2800" dirty="0">
              <a:solidFill>
                <a:schemeClr val="bg1"/>
              </a:solidFill>
              <a:latin typeface="+mj-lt"/>
            </a:endParaRPr>
          </a:p>
        </p:txBody>
      </p:sp>
    </p:spTree>
    <p:extLst>
      <p:ext uri="{BB962C8B-B14F-4D97-AF65-F5344CB8AC3E}">
        <p14:creationId xmlns:p14="http://schemas.microsoft.com/office/powerpoint/2010/main" val="408707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FC76-A8B2-429F-829D-75E9A1ECFB3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379070C-F789-425B-92E7-F192DEAEC27C}"/>
              </a:ext>
            </a:extLst>
          </p:cNvPr>
          <p:cNvSpPr>
            <a:spLocks noGrp="1"/>
          </p:cNvSpPr>
          <p:nvPr>
            <p:ph idx="1"/>
          </p:nvPr>
        </p:nvSpPr>
        <p:spPr>
          <a:xfrm>
            <a:off x="508275" y="2343188"/>
            <a:ext cx="11188589" cy="4135616"/>
          </a:xfrm>
        </p:spPr>
        <p:txBody>
          <a:bodyPr>
            <a:normAutofit fontScale="925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371705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CBC8-2908-48A0-84BA-2B4609F4F5E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FD49B6A-7E21-42C3-A8C4-998CE64DCCC4}"/>
              </a:ext>
            </a:extLst>
          </p:cNvPr>
          <p:cNvSpPr>
            <a:spLocks noGrp="1"/>
          </p:cNvSpPr>
          <p:nvPr>
            <p:ph idx="1"/>
          </p:nvPr>
        </p:nvSpPr>
        <p:spPr>
          <a:xfrm>
            <a:off x="508275" y="2298799"/>
            <a:ext cx="11188589" cy="4135616"/>
          </a:xfrm>
        </p:spPr>
        <p:txBody>
          <a:bodyPr>
            <a:normAutofit lnSpcReduction="1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p14="http://schemas.microsoft.com/office/powerpoint/2010/main" val="3381326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osario Theme">
  <a:themeElements>
    <a:clrScheme name="Rosario">
      <a:dk1>
        <a:sysClr val="windowText" lastClr="000000"/>
      </a:dk1>
      <a:lt1>
        <a:sysClr val="window" lastClr="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24_Fabrikam Residences - The ultimate in modern living_AAS_v3" id="{4F10FA21-956F-4FAE-8916-12C2ED7CE466}" vid="{F00D84C3-6871-479E-9584-F321DC8849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4B281B-84D7-4FF9-8060-83D86B79551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CDF56-E17E-440D-90F0-BE107B5CD7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Fabrikam Residences - The ultimate in modern living</Template>
  <TotalTime>219</TotalTime>
  <Words>1601</Words>
  <Application>Microsoft Office PowerPoint</Application>
  <PresentationFormat>Widescreen</PresentationFormat>
  <Paragraphs>171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Verdana</vt:lpstr>
      <vt:lpstr>Wingdings</vt:lpstr>
      <vt:lpstr>Rosario Theme</vt:lpstr>
      <vt:lpstr>SURPRISE HOUSING PRICE PREDICTION PROJECT</vt:lpstr>
      <vt:lpstr>ACKNOWLEDGMENT</vt:lpstr>
      <vt:lpstr>PowerPoint Presentation</vt:lpstr>
      <vt:lpstr>INTRODUCTION</vt:lpstr>
      <vt:lpstr>AGENDA</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Namrata Baraskar</cp:lastModifiedBy>
  <cp:revision>25</cp:revision>
  <dcterms:created xsi:type="dcterms:W3CDTF">2021-10-10T13:12:51Z</dcterms:created>
  <dcterms:modified xsi:type="dcterms:W3CDTF">2022-02-17T17:59:52Z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