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3" r:id="rId18"/>
    <p:sldId id="289" r:id="rId19"/>
    <p:sldId id="264" r:id="rId20"/>
    <p:sldId id="267" r:id="rId21"/>
    <p:sldId id="261" r:id="rId22"/>
    <p:sldId id="269" r:id="rId23"/>
    <p:sldId id="268" r:id="rId24"/>
    <p:sldId id="290" r:id="rId25"/>
    <p:sldId id="291" r:id="rId26"/>
    <p:sldId id="270" r:id="rId27"/>
    <p:sldId id="292" r:id="rId28"/>
    <p:sldId id="293" r:id="rId29"/>
    <p:sldId id="294" r:id="rId30"/>
    <p:sldId id="272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8F7A7-EEC6-4F8F-A9C1-9D7140445FF6}" v="36" dt="2023-07-10T15:23:46.5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7595" y="1290816"/>
            <a:ext cx="4788808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4767" y="2738165"/>
            <a:ext cx="51144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1733550"/>
            <a:ext cx="47256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Microsoft Sans Serif"/>
                <a:cs typeface="Microsoft Sans Serif"/>
              </a:rPr>
              <a:t>Hamming Code Error detection and Correction 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2014767" y="2738165"/>
            <a:ext cx="511446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5080" algn="ctr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 </a:t>
            </a:r>
            <a:endParaRPr spc="-5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D726F-17B1-D8B0-2273-F84B069536FD}"/>
              </a:ext>
            </a:extLst>
          </p:cNvPr>
          <p:cNvSpPr txBox="1"/>
          <p:nvPr/>
        </p:nvSpPr>
        <p:spPr>
          <a:xfrm>
            <a:off x="5486400" y="318135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Namrata Ahuja</a:t>
            </a:r>
          </a:p>
          <a:p>
            <a:r>
              <a:rPr lang="en-IN" dirty="0"/>
              <a:t>2020B2A81978G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92443"/>
          </a:xfrm>
        </p:spPr>
        <p:txBody>
          <a:bodyPr/>
          <a:lstStyle/>
          <a:p>
            <a:r>
              <a:rPr lang="en-IN" sz="3200" spc="-5" dirty="0">
                <a:latin typeface="Arial MT"/>
                <a:cs typeface="Arial MT"/>
              </a:rPr>
              <a:t>Example (12,8)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178F51-F6F0-6242-651C-E014AF2817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28750"/>
            <a:ext cx="5442469" cy="757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E40BF-E702-9FCC-4855-148463A9918D}"/>
              </a:ext>
            </a:extLst>
          </p:cNvPr>
          <p:cNvSpPr txBox="1"/>
          <p:nvPr/>
        </p:nvSpPr>
        <p:spPr>
          <a:xfrm>
            <a:off x="1066800" y="272415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 MT"/>
                <a:cs typeface="Arial MT"/>
              </a:rPr>
              <a:t>Assume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a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8-bit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data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word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11000100.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We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include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4 </a:t>
            </a:r>
            <a:r>
              <a:rPr lang="en-US" sz="1800" spc="-76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parity bits with this word and arranged the 12 bits 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as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above.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902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Calculating Parity Bits</a:t>
            </a:r>
            <a:endParaRPr lang="en-IN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16EE636-D20B-9612-70FA-CBF4D57422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200150"/>
            <a:ext cx="6486008" cy="1890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F5376-677F-BC92-D8C8-E916821967D8}"/>
              </a:ext>
            </a:extLst>
          </p:cNvPr>
          <p:cNvSpPr txBox="1"/>
          <p:nvPr/>
        </p:nvSpPr>
        <p:spPr>
          <a:xfrm>
            <a:off x="609600" y="33794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01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IN" sz="1800" spc="-10" dirty="0">
                <a:latin typeface="Arial MT"/>
                <a:cs typeface="Arial MT"/>
              </a:rPr>
              <a:t>We’re using</a:t>
            </a:r>
            <a:r>
              <a:rPr lang="en-IN" sz="1800" spc="-5" dirty="0">
                <a:latin typeface="Arial MT"/>
                <a:cs typeface="Arial MT"/>
              </a:rPr>
              <a:t> </a:t>
            </a:r>
            <a:r>
              <a:rPr lang="en-IN" sz="1800" spc="-10" dirty="0">
                <a:latin typeface="Arial MT"/>
                <a:cs typeface="Arial MT"/>
              </a:rPr>
              <a:t>Even</a:t>
            </a:r>
            <a:r>
              <a:rPr lang="en-IN" sz="1800" spc="-5" dirty="0">
                <a:latin typeface="Arial MT"/>
                <a:cs typeface="Arial MT"/>
              </a:rPr>
              <a:t> </a:t>
            </a:r>
            <a:r>
              <a:rPr lang="en-IN" sz="1800" spc="-10" dirty="0">
                <a:latin typeface="Arial MT"/>
                <a:cs typeface="Arial MT"/>
              </a:rPr>
              <a:t>Parity.</a:t>
            </a:r>
            <a:endParaRPr lang="en-IN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9842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The</a:t>
            </a:r>
            <a:r>
              <a:rPr lang="en-IN" spc="-25" dirty="0"/>
              <a:t> </a:t>
            </a:r>
            <a:r>
              <a:rPr lang="en-IN" spc="-5" dirty="0"/>
              <a:t>Entire</a:t>
            </a:r>
            <a:r>
              <a:rPr lang="en-IN" spc="-20" dirty="0"/>
              <a:t> </a:t>
            </a:r>
            <a:r>
              <a:rPr lang="en-IN" spc="-5" dirty="0"/>
              <a:t>Code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1222176-0FED-AD42-A102-D06D6A28EE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28750"/>
            <a:ext cx="5801248" cy="715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E6F0C-27E3-12F7-45EB-C8E654017FBA}"/>
              </a:ext>
            </a:extLst>
          </p:cNvPr>
          <p:cNvSpPr txBox="1"/>
          <p:nvPr/>
        </p:nvSpPr>
        <p:spPr>
          <a:xfrm>
            <a:off x="914400" y="2495550"/>
            <a:ext cx="5943600" cy="1490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Arial MT"/>
                <a:cs typeface="Arial MT"/>
              </a:rPr>
              <a:t>The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8-bit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data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word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is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written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into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 memory </a:t>
            </a:r>
            <a:r>
              <a:rPr lang="en-US" sz="1800" spc="-5" dirty="0">
                <a:latin typeface="Arial MT"/>
                <a:cs typeface="Arial MT"/>
              </a:rPr>
              <a:t>together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with 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the 4 parity bits as a 12-bit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composite word.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Arial MT"/>
                <a:cs typeface="Arial MT"/>
              </a:rPr>
              <a:t> Substituting the 4 </a:t>
            </a:r>
            <a:r>
              <a:rPr lang="en-US" sz="1800" spc="-6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parity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bits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their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proper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positions,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we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obtain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12-bit 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composite word.</a:t>
            </a: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3159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Checking</a:t>
            </a:r>
            <a:endParaRPr lang="en-IN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0F983905-5329-7952-E37A-BF8339A6F4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1" y="1123951"/>
            <a:ext cx="4419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C6471-05BA-9CFD-8EDC-12530A826328}"/>
              </a:ext>
            </a:extLst>
          </p:cNvPr>
          <p:cNvSpPr txBox="1"/>
          <p:nvPr/>
        </p:nvSpPr>
        <p:spPr>
          <a:xfrm>
            <a:off x="304800" y="3257550"/>
            <a:ext cx="89154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853440" indent="-342900">
              <a:lnSpc>
                <a:spcPct val="80000"/>
              </a:lnSpc>
              <a:spcBef>
                <a:spcPts val="675"/>
              </a:spcBef>
              <a:buClr>
                <a:srgbClr val="01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Arial MT"/>
                <a:cs typeface="Arial MT"/>
              </a:rPr>
              <a:t>When the 12 bits are read from memory, they </a:t>
            </a:r>
            <a:r>
              <a:rPr lang="en-US" sz="1800" spc="-10" dirty="0">
                <a:latin typeface="Arial MT"/>
                <a:cs typeface="Arial MT"/>
              </a:rPr>
              <a:t>are </a:t>
            </a:r>
            <a:r>
              <a:rPr lang="en-US" sz="1800" spc="-65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checked again</a:t>
            </a:r>
            <a:r>
              <a:rPr lang="en-US" sz="1800" dirty="0">
                <a:latin typeface="Arial MT"/>
                <a:cs typeface="Arial MT"/>
              </a:rPr>
              <a:t> for </a:t>
            </a:r>
            <a:r>
              <a:rPr lang="en-US" sz="1800" spc="-5" dirty="0">
                <a:latin typeface="Arial MT"/>
                <a:cs typeface="Arial MT"/>
              </a:rPr>
              <a:t>errors.</a:t>
            </a:r>
            <a:endParaRPr lang="en-US"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79800"/>
              </a:lnSpc>
              <a:buClr>
                <a:srgbClr val="01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Arial MT"/>
                <a:cs typeface="Arial MT"/>
              </a:rPr>
              <a:t>The </a:t>
            </a:r>
            <a:r>
              <a:rPr lang="en-US" sz="1800" spc="-5" dirty="0">
                <a:latin typeface="Arial MT"/>
                <a:cs typeface="Arial MT"/>
              </a:rPr>
              <a:t>parity</a:t>
            </a:r>
            <a:r>
              <a:rPr lang="en-US" sz="1800" dirty="0">
                <a:latin typeface="Arial MT"/>
                <a:cs typeface="Arial MT"/>
              </a:rPr>
              <a:t> of the </a:t>
            </a:r>
            <a:r>
              <a:rPr lang="en-US" sz="1800" spc="-5" dirty="0">
                <a:latin typeface="Arial MT"/>
                <a:cs typeface="Arial MT"/>
              </a:rPr>
              <a:t>word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is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checked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over</a:t>
            </a:r>
            <a:r>
              <a:rPr lang="en-US" sz="1800" dirty="0">
                <a:latin typeface="Arial MT"/>
                <a:cs typeface="Arial MT"/>
              </a:rPr>
              <a:t> the </a:t>
            </a:r>
            <a:r>
              <a:rPr lang="en-US" sz="1800" spc="-5" dirty="0">
                <a:latin typeface="Arial MT"/>
                <a:cs typeface="Arial MT"/>
              </a:rPr>
              <a:t>same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groups </a:t>
            </a:r>
            <a:r>
              <a:rPr lang="en-US" sz="1800" spc="-65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of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bits, </a:t>
            </a:r>
            <a:r>
              <a:rPr lang="en-US" sz="1800" spc="-5" dirty="0">
                <a:latin typeface="Arial MT"/>
                <a:cs typeface="Arial MT"/>
              </a:rPr>
              <a:t>including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their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parity</a:t>
            </a:r>
            <a:r>
              <a:rPr lang="en-US" sz="1800" dirty="0">
                <a:latin typeface="Arial MT"/>
                <a:cs typeface="Arial MT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380545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92443"/>
          </a:xfrm>
        </p:spPr>
        <p:txBody>
          <a:bodyPr/>
          <a:lstStyle/>
          <a:p>
            <a:r>
              <a:rPr lang="en-US" sz="3200" dirty="0"/>
              <a:t>How</a:t>
            </a:r>
            <a:r>
              <a:rPr lang="en-US" sz="3200" spc="-25" dirty="0"/>
              <a:t> </a:t>
            </a:r>
            <a:r>
              <a:rPr lang="en-US" sz="3200" dirty="0"/>
              <a:t>to</a:t>
            </a:r>
            <a:r>
              <a:rPr lang="en-US" sz="3200" spc="-20" dirty="0"/>
              <a:t> </a:t>
            </a:r>
            <a:r>
              <a:rPr lang="en-US" sz="3200" dirty="0"/>
              <a:t>locate</a:t>
            </a:r>
            <a:r>
              <a:rPr lang="en-US" sz="3200" spc="-25" dirty="0"/>
              <a:t> </a:t>
            </a:r>
            <a:r>
              <a:rPr lang="en-US" sz="3200" dirty="0"/>
              <a:t>the</a:t>
            </a:r>
            <a:r>
              <a:rPr lang="en-US" sz="3200" spc="-20" dirty="0"/>
              <a:t> </a:t>
            </a:r>
            <a:r>
              <a:rPr lang="en-US" sz="3200" dirty="0"/>
              <a:t>error</a:t>
            </a:r>
            <a:r>
              <a:rPr lang="en-US" sz="3200" spc="-20" dirty="0"/>
              <a:t> </a:t>
            </a:r>
            <a:r>
              <a:rPr lang="en-US" sz="3200" dirty="0"/>
              <a:t>bit?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4D367-B0A7-1EF2-AAD3-8EDAA6070555}"/>
              </a:ext>
            </a:extLst>
          </p:cNvPr>
          <p:cNvSpPr txBox="1"/>
          <p:nvPr/>
        </p:nvSpPr>
        <p:spPr>
          <a:xfrm>
            <a:off x="609600" y="1428750"/>
            <a:ext cx="8610600" cy="1880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C=C</a:t>
            </a:r>
            <a:r>
              <a:rPr lang="en-US" sz="1800" spc="-7" baseline="-20833" dirty="0"/>
              <a:t>8</a:t>
            </a:r>
            <a:r>
              <a:rPr lang="en-US" sz="1800" spc="-5" dirty="0"/>
              <a:t>C</a:t>
            </a:r>
            <a:r>
              <a:rPr lang="en-US" sz="1800" spc="-7" baseline="-20833" dirty="0"/>
              <a:t>4</a:t>
            </a:r>
            <a:r>
              <a:rPr lang="en-US" sz="1800" spc="-5" dirty="0"/>
              <a:t>C</a:t>
            </a:r>
            <a:r>
              <a:rPr lang="en-US" sz="1800" spc="-7" baseline="-20833" dirty="0"/>
              <a:t>2</a:t>
            </a:r>
            <a:r>
              <a:rPr lang="en-US" sz="1800" spc="-5" dirty="0"/>
              <a:t>C</a:t>
            </a:r>
            <a:r>
              <a:rPr lang="en-US" sz="1800" spc="-7" baseline="-20833" dirty="0"/>
              <a:t>1</a:t>
            </a:r>
            <a:endParaRPr lang="en-US" sz="1800" baseline="-20833" dirty="0"/>
          </a:p>
          <a:p>
            <a:pPr marL="299085" indent="-160655">
              <a:lnSpc>
                <a:spcPct val="100000"/>
              </a:lnSpc>
              <a:spcBef>
                <a:spcPts val="2880"/>
              </a:spcBef>
              <a:buClr>
                <a:srgbClr val="010000"/>
              </a:buClr>
              <a:buSzPct val="97222"/>
              <a:buChar char="•"/>
              <a:tabLst>
                <a:tab pos="299085" algn="l"/>
              </a:tabLst>
            </a:pPr>
            <a:r>
              <a:rPr lang="en-US" spc="-5" dirty="0"/>
              <a:t>If</a:t>
            </a:r>
            <a:r>
              <a:rPr lang="en-US" spc="-10" dirty="0"/>
              <a:t> </a:t>
            </a:r>
            <a:r>
              <a:rPr lang="en-US" spc="-5" dirty="0"/>
              <a:t>C=0,</a:t>
            </a:r>
            <a:r>
              <a:rPr lang="en-US" spc="-10" dirty="0"/>
              <a:t> </a:t>
            </a:r>
            <a:r>
              <a:rPr lang="en-US" spc="-5" dirty="0"/>
              <a:t>there</a:t>
            </a:r>
            <a:r>
              <a:rPr lang="en-US" spc="-10" dirty="0"/>
              <a:t> </a:t>
            </a:r>
            <a:r>
              <a:rPr lang="en-US" spc="-5" dirty="0"/>
              <a:t>is no</a:t>
            </a:r>
            <a:r>
              <a:rPr lang="en-US" spc="-10" dirty="0"/>
              <a:t> </a:t>
            </a:r>
            <a:r>
              <a:rPr lang="en-US" spc="-5" dirty="0"/>
              <a:t>error</a:t>
            </a:r>
            <a:r>
              <a:rPr lang="en-US" spc="-10" dirty="0"/>
              <a:t> </a:t>
            </a:r>
            <a:r>
              <a:rPr lang="en-US" spc="-5" dirty="0"/>
              <a:t>has </a:t>
            </a:r>
            <a:r>
              <a:rPr lang="en-US" spc="-10" dirty="0"/>
              <a:t>occurred.</a:t>
            </a:r>
          </a:p>
          <a:p>
            <a:pPr marL="87630">
              <a:lnSpc>
                <a:spcPct val="100000"/>
              </a:lnSpc>
              <a:spcBef>
                <a:spcPts val="15"/>
              </a:spcBef>
              <a:buClr>
                <a:srgbClr val="010000"/>
              </a:buClr>
              <a:buFont typeface="Arial MT"/>
              <a:buChar char="•"/>
            </a:pPr>
            <a:endParaRPr lang="en-US" sz="2000" dirty="0"/>
          </a:p>
          <a:p>
            <a:pPr marL="138430" marR="467359">
              <a:lnSpc>
                <a:spcPct val="100000"/>
              </a:lnSpc>
              <a:buClr>
                <a:srgbClr val="010000"/>
              </a:buClr>
              <a:buSzPct val="97222"/>
              <a:buChar char="•"/>
              <a:tabLst>
                <a:tab pos="299085" algn="l"/>
              </a:tabLst>
            </a:pPr>
            <a:r>
              <a:rPr lang="en-US" spc="-5" dirty="0"/>
              <a:t>If C!=0, the 4-bit binary </a:t>
            </a:r>
            <a:r>
              <a:rPr lang="en-US" spc="-10" dirty="0"/>
              <a:t>number </a:t>
            </a:r>
            <a:r>
              <a:rPr lang="en-US" spc="-5" dirty="0"/>
              <a:t> formed by the check bits gives the </a:t>
            </a:r>
            <a:r>
              <a:rPr lang="en-US" dirty="0"/>
              <a:t> </a:t>
            </a:r>
            <a:r>
              <a:rPr lang="en-US" spc="-5" dirty="0"/>
              <a:t>position of the erroneous bit </a:t>
            </a:r>
            <a:r>
              <a:rPr lang="en-US" spc="-5" dirty="0">
                <a:solidFill>
                  <a:srgbClr val="009AFF"/>
                </a:solidFill>
              </a:rPr>
              <a:t>if only a </a:t>
            </a:r>
            <a:r>
              <a:rPr lang="en-US" spc="-990" dirty="0">
                <a:solidFill>
                  <a:srgbClr val="009AFF"/>
                </a:solidFill>
              </a:rPr>
              <a:t> </a:t>
            </a:r>
            <a:r>
              <a:rPr lang="en-US" spc="-5" dirty="0">
                <a:solidFill>
                  <a:srgbClr val="009AFF"/>
                </a:solidFill>
              </a:rPr>
              <a:t>single bit</a:t>
            </a:r>
            <a:r>
              <a:rPr lang="en-US" dirty="0">
                <a:solidFill>
                  <a:srgbClr val="009AFF"/>
                </a:solidFill>
              </a:rPr>
              <a:t> </a:t>
            </a:r>
            <a:r>
              <a:rPr lang="en-US" spc="-5" dirty="0">
                <a:solidFill>
                  <a:srgbClr val="009AFF"/>
                </a:solidFill>
              </a:rPr>
              <a:t>is</a:t>
            </a:r>
            <a:r>
              <a:rPr lang="en-US" dirty="0">
                <a:solidFill>
                  <a:srgbClr val="009AFF"/>
                </a:solidFill>
              </a:rPr>
              <a:t> </a:t>
            </a:r>
            <a:r>
              <a:rPr lang="en-US" spc="-5" dirty="0">
                <a:solidFill>
                  <a:srgbClr val="009AFF"/>
                </a:solidFill>
              </a:rPr>
              <a:t>in </a:t>
            </a:r>
            <a:r>
              <a:rPr lang="en-US" dirty="0">
                <a:solidFill>
                  <a:srgbClr val="009AFF"/>
                </a:solidFill>
              </a:rPr>
              <a:t>error.</a:t>
            </a:r>
          </a:p>
        </p:txBody>
      </p:sp>
    </p:spTree>
    <p:extLst>
      <p:ext uri="{BB962C8B-B14F-4D97-AF65-F5344CB8AC3E}">
        <p14:creationId xmlns:p14="http://schemas.microsoft.com/office/powerpoint/2010/main" val="295873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Three</a:t>
            </a:r>
            <a:r>
              <a:rPr lang="en-IN" spc="-50" dirty="0"/>
              <a:t> </a:t>
            </a:r>
            <a:r>
              <a:rPr lang="en-IN" spc="-5" dirty="0"/>
              <a:t>Cases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7793750-B574-3CA7-7A4B-DCE435242A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00150"/>
            <a:ext cx="6934200" cy="685800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3B41D86F-0878-D423-201A-0BB3DF24F2F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2190750"/>
            <a:ext cx="2514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F08BA-A693-708E-EA4A-6EA9245978CD}"/>
              </a:ext>
            </a:extLst>
          </p:cNvPr>
          <p:cNvSpPr txBox="1"/>
          <p:nvPr/>
        </p:nvSpPr>
        <p:spPr>
          <a:xfrm>
            <a:off x="457200" y="3507333"/>
            <a:ext cx="800138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Arial MT"/>
                <a:cs typeface="Arial MT"/>
              </a:rPr>
              <a:t>The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error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can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then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corrected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by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complementing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the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corresponding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bit. </a:t>
            </a:r>
            <a:r>
              <a:rPr lang="en-US" sz="1800" spc="-5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An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error can </a:t>
            </a:r>
            <a:r>
              <a:rPr lang="en-US" sz="1800" spc="-10" dirty="0">
                <a:latin typeface="Arial MT"/>
                <a:cs typeface="Arial MT"/>
              </a:rPr>
              <a:t>occur</a:t>
            </a:r>
            <a:r>
              <a:rPr lang="en-US" sz="1800" spc="-5" dirty="0">
                <a:latin typeface="Arial MT"/>
                <a:cs typeface="Arial MT"/>
              </a:rPr>
              <a:t> in the data or in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FF0065"/>
                </a:solidFill>
                <a:latin typeface="Arial MT"/>
                <a:cs typeface="Arial MT"/>
              </a:rPr>
              <a:t>one of the 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parity</a:t>
            </a:r>
            <a:r>
              <a:rPr lang="en-US" sz="1800" spc="-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bits.</a:t>
            </a: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5828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Algorithm for</a:t>
            </a:r>
            <a:r>
              <a:rPr lang="en-IN" dirty="0"/>
              <a:t> </a:t>
            </a:r>
            <a:r>
              <a:rPr lang="en-IN" spc="-5" dirty="0"/>
              <a:t>General Hamming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0687D-F213-F0A7-3943-657217B05FEC}"/>
              </a:ext>
            </a:extLst>
          </p:cNvPr>
          <p:cNvSpPr txBox="1"/>
          <p:nvPr/>
        </p:nvSpPr>
        <p:spPr>
          <a:xfrm>
            <a:off x="132008" y="1047750"/>
            <a:ext cx="8991600" cy="321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208279" indent="-343535">
              <a:lnSpc>
                <a:spcPts val="1540"/>
              </a:lnSpc>
              <a:spcBef>
                <a:spcPts val="470"/>
              </a:spcBef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1300" b="1" dirty="0">
                <a:latin typeface="Arial"/>
                <a:cs typeface="Arial"/>
              </a:rPr>
              <a:t>All bit positions that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are </a:t>
            </a:r>
            <a:r>
              <a:rPr lang="en-IN" sz="1300" b="1" spc="-5" dirty="0">
                <a:latin typeface="Arial"/>
                <a:cs typeface="Arial"/>
              </a:rPr>
              <a:t>powers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of</a:t>
            </a:r>
            <a:r>
              <a:rPr lang="en-IN" sz="1300" b="1" spc="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two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are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used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as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parity </a:t>
            </a:r>
            <a:r>
              <a:rPr lang="en-IN" sz="1300" b="1" dirty="0">
                <a:latin typeface="Arial"/>
                <a:cs typeface="Arial"/>
              </a:rPr>
              <a:t>bits. (positions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1, 2, </a:t>
            </a:r>
            <a:r>
              <a:rPr lang="en-IN" sz="1300" b="1" spc="-430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4,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8, 16, 32, 64, etc.)</a:t>
            </a:r>
            <a:endParaRPr lang="en-IN" sz="1300" dirty="0">
              <a:latin typeface="Arial"/>
              <a:cs typeface="Arial"/>
            </a:endParaRPr>
          </a:p>
          <a:p>
            <a:pPr marL="355600" marR="84455" indent="-342900">
              <a:lnSpc>
                <a:spcPts val="1540"/>
              </a:lnSpc>
              <a:spcBef>
                <a:spcPts val="380"/>
              </a:spcBef>
              <a:buClr>
                <a:srgbClr val="01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1300" b="1" dirty="0">
                <a:latin typeface="Arial"/>
                <a:cs typeface="Arial"/>
              </a:rPr>
              <a:t>All other bit positions are for the data to be </a:t>
            </a:r>
            <a:r>
              <a:rPr lang="en-IN" sz="1300" b="1" spc="-5" dirty="0">
                <a:latin typeface="Arial"/>
                <a:cs typeface="Arial"/>
              </a:rPr>
              <a:t>encoded. </a:t>
            </a:r>
            <a:r>
              <a:rPr lang="en-IN" sz="1300" b="1" dirty="0">
                <a:latin typeface="Arial"/>
                <a:cs typeface="Arial"/>
              </a:rPr>
              <a:t>(positions 3, 5, 6, 7, 9, 10, </a:t>
            </a:r>
            <a:r>
              <a:rPr lang="en-IN" sz="1300" b="1" spc="-430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11,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12, 13, 14, 15, 17, etc.)</a:t>
            </a:r>
            <a:endParaRPr lang="en-IN" sz="1300" dirty="0">
              <a:latin typeface="Arial"/>
              <a:cs typeface="Arial"/>
            </a:endParaRPr>
          </a:p>
          <a:p>
            <a:pPr marL="355600" marR="187325" indent="-342900">
              <a:lnSpc>
                <a:spcPts val="1540"/>
              </a:lnSpc>
              <a:spcBef>
                <a:spcPts val="380"/>
              </a:spcBef>
              <a:buClr>
                <a:srgbClr val="01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1300" b="1" spc="-5" dirty="0">
                <a:latin typeface="Arial"/>
                <a:cs typeface="Arial"/>
              </a:rPr>
              <a:t>Each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parity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calculates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the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parity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for</a:t>
            </a:r>
            <a:r>
              <a:rPr lang="en-IN" sz="1300" b="1" spc="10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some of the bits in the code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word. The </a:t>
            </a:r>
            <a:r>
              <a:rPr lang="en-IN" sz="1300" b="1" spc="-430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position of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dirty="0">
                <a:latin typeface="Arial"/>
                <a:cs typeface="Arial"/>
              </a:rPr>
              <a:t>the parity bit determines the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sequence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of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that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it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alternately 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checks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and skips.</a:t>
            </a:r>
            <a:endParaRPr lang="en-IN" sz="1300" dirty="0">
              <a:latin typeface="Arial"/>
              <a:cs typeface="Arial"/>
            </a:endParaRPr>
          </a:p>
          <a:p>
            <a:pPr marL="755650" marR="151130" lvl="1" indent="-286385">
              <a:lnSpc>
                <a:spcPct val="79300"/>
              </a:lnSpc>
              <a:spcBef>
                <a:spcPts val="340"/>
              </a:spcBef>
              <a:buClr>
                <a:srgbClr val="0100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IN" sz="1300" b="1" spc="-10" dirty="0">
                <a:latin typeface="Arial"/>
                <a:cs typeface="Arial"/>
              </a:rPr>
              <a:t>Position </a:t>
            </a:r>
            <a:r>
              <a:rPr lang="en-IN" sz="1300" b="1" spc="-5" dirty="0">
                <a:latin typeface="Arial"/>
                <a:cs typeface="Arial"/>
              </a:rPr>
              <a:t>1 </a:t>
            </a:r>
            <a:r>
              <a:rPr lang="en-IN" sz="1300" b="1" spc="-10" dirty="0">
                <a:latin typeface="Arial"/>
                <a:cs typeface="Arial"/>
              </a:rPr>
              <a:t>(n=1):</a:t>
            </a:r>
            <a:r>
              <a:rPr lang="en-IN" sz="1300" b="1" spc="-5" dirty="0">
                <a:latin typeface="Arial"/>
                <a:cs typeface="Arial"/>
              </a:rPr>
              <a:t> 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0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(0=n-1),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1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 skip 1 bit (n),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1 bit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1 </a:t>
            </a:r>
            <a:r>
              <a:rPr lang="en-IN" sz="1300" b="1" spc="-37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</a:t>
            </a:r>
            <a:r>
              <a:rPr lang="en-IN" sz="1300" b="1" spc="-10" dirty="0">
                <a:latin typeface="Arial"/>
                <a:cs typeface="Arial"/>
              </a:rPr>
              <a:t> etc.</a:t>
            </a:r>
            <a:endParaRPr lang="en-IN" sz="1300" dirty="0">
              <a:latin typeface="Arial"/>
              <a:cs typeface="Arial"/>
            </a:endParaRPr>
          </a:p>
          <a:p>
            <a:pPr marL="755015" marR="5080" lvl="1" indent="-285750">
              <a:lnSpc>
                <a:spcPct val="79600"/>
              </a:lnSpc>
              <a:spcBef>
                <a:spcPts val="340"/>
              </a:spcBef>
              <a:buClr>
                <a:srgbClr val="010000"/>
              </a:buClr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lang="en-IN" sz="1300" b="1" spc="-10" dirty="0">
                <a:latin typeface="Arial"/>
                <a:cs typeface="Arial"/>
              </a:rPr>
              <a:t>Position </a:t>
            </a:r>
            <a:r>
              <a:rPr lang="en-IN" sz="1300" b="1" spc="-5" dirty="0">
                <a:latin typeface="Arial"/>
                <a:cs typeface="Arial"/>
              </a:rPr>
              <a:t>2 </a:t>
            </a:r>
            <a:r>
              <a:rPr lang="en-IN" sz="1300" b="1" spc="-10" dirty="0">
                <a:latin typeface="Arial"/>
                <a:cs typeface="Arial"/>
              </a:rPr>
              <a:t>(n=2):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1</a:t>
            </a:r>
            <a:r>
              <a:rPr lang="en-IN" sz="1300" b="1" spc="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 </a:t>
            </a:r>
            <a:r>
              <a:rPr lang="en-IN" sz="1300" b="1" spc="-10" dirty="0">
                <a:latin typeface="Arial"/>
                <a:cs typeface="Arial"/>
              </a:rPr>
              <a:t>(1=n-1),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2 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(n),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2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(n),</a:t>
            </a:r>
            <a:r>
              <a:rPr lang="en-IN" sz="1300" b="1" spc="10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2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 (n), </a:t>
            </a:r>
            <a:r>
              <a:rPr lang="en-IN" sz="1300" b="1" spc="-10" dirty="0">
                <a:latin typeface="Arial"/>
                <a:cs typeface="Arial"/>
              </a:rPr>
              <a:t>skip </a:t>
            </a:r>
            <a:r>
              <a:rPr lang="en-IN" sz="1300" b="1" spc="-37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2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</a:t>
            </a:r>
            <a:r>
              <a:rPr lang="en-IN" sz="1300" b="1" spc="-10" dirty="0">
                <a:latin typeface="Arial"/>
                <a:cs typeface="Arial"/>
              </a:rPr>
              <a:t> etc.</a:t>
            </a:r>
            <a:endParaRPr lang="en-IN" sz="1300" dirty="0">
              <a:latin typeface="Arial"/>
              <a:cs typeface="Arial"/>
            </a:endParaRPr>
          </a:p>
          <a:p>
            <a:pPr marL="755015" marR="309245" lvl="1" indent="-285750">
              <a:lnSpc>
                <a:spcPct val="79600"/>
              </a:lnSpc>
              <a:spcBef>
                <a:spcPts val="340"/>
              </a:spcBef>
              <a:buClr>
                <a:srgbClr val="0100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IN" sz="1300" b="1" spc="-10" dirty="0">
                <a:latin typeface="Arial"/>
                <a:cs typeface="Arial"/>
              </a:rPr>
              <a:t>Position</a:t>
            </a:r>
            <a:r>
              <a:rPr lang="en-IN" sz="1300" b="1" spc="-5" dirty="0">
                <a:latin typeface="Arial"/>
                <a:cs typeface="Arial"/>
              </a:rPr>
              <a:t> 4 </a:t>
            </a:r>
            <a:r>
              <a:rPr lang="en-IN" sz="1300" b="1" spc="-10" dirty="0">
                <a:latin typeface="Arial"/>
                <a:cs typeface="Arial"/>
              </a:rPr>
              <a:t>(n=4):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3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(3=n-1),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4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 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4 bits </a:t>
            </a:r>
            <a:r>
              <a:rPr lang="en-IN" sz="1300" b="1" spc="-10" dirty="0">
                <a:latin typeface="Arial"/>
                <a:cs typeface="Arial"/>
              </a:rPr>
              <a:t>(n),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4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 </a:t>
            </a:r>
            <a:r>
              <a:rPr lang="en-IN" sz="1300" b="1" spc="-10" dirty="0">
                <a:latin typeface="Arial"/>
                <a:cs typeface="Arial"/>
              </a:rPr>
              <a:t>(n), </a:t>
            </a:r>
            <a:r>
              <a:rPr lang="en-IN" sz="1300" b="1" spc="-37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4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</a:t>
            </a:r>
            <a:r>
              <a:rPr lang="en-IN" sz="1300" b="1" spc="-10" dirty="0">
                <a:latin typeface="Arial"/>
                <a:cs typeface="Arial"/>
              </a:rPr>
              <a:t> etc.</a:t>
            </a:r>
            <a:endParaRPr lang="en-IN" sz="1300" dirty="0">
              <a:latin typeface="Arial"/>
              <a:cs typeface="Arial"/>
            </a:endParaRPr>
          </a:p>
          <a:p>
            <a:pPr marL="755015" marR="309245" lvl="1" indent="-285750">
              <a:lnSpc>
                <a:spcPct val="79600"/>
              </a:lnSpc>
              <a:spcBef>
                <a:spcPts val="335"/>
              </a:spcBef>
              <a:buClr>
                <a:srgbClr val="0100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IN" sz="1300" b="1" spc="-10" dirty="0">
                <a:latin typeface="Arial"/>
                <a:cs typeface="Arial"/>
              </a:rPr>
              <a:t>Position</a:t>
            </a:r>
            <a:r>
              <a:rPr lang="en-IN" sz="1300" b="1" spc="-5" dirty="0">
                <a:latin typeface="Arial"/>
                <a:cs typeface="Arial"/>
              </a:rPr>
              <a:t> 8 </a:t>
            </a:r>
            <a:r>
              <a:rPr lang="en-IN" sz="1300" b="1" spc="-10" dirty="0">
                <a:latin typeface="Arial"/>
                <a:cs typeface="Arial"/>
              </a:rPr>
              <a:t>(n=8):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7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(7=n-1),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8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bits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 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8 bits </a:t>
            </a:r>
            <a:r>
              <a:rPr lang="en-IN" sz="1300" b="1" spc="-10" dirty="0">
                <a:latin typeface="Arial"/>
                <a:cs typeface="Arial"/>
              </a:rPr>
              <a:t>(n),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8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 </a:t>
            </a:r>
            <a:r>
              <a:rPr lang="en-IN" sz="1300" b="1" spc="-10" dirty="0">
                <a:latin typeface="Arial"/>
                <a:cs typeface="Arial"/>
              </a:rPr>
              <a:t>(n), </a:t>
            </a:r>
            <a:r>
              <a:rPr lang="en-IN" sz="1300" b="1" spc="-37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8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(n),</a:t>
            </a:r>
            <a:r>
              <a:rPr lang="en-IN" sz="1300" b="1" spc="-10" dirty="0">
                <a:latin typeface="Arial"/>
                <a:cs typeface="Arial"/>
              </a:rPr>
              <a:t> etc.</a:t>
            </a:r>
            <a:endParaRPr lang="en-IN" sz="1300" dirty="0">
              <a:latin typeface="Arial"/>
              <a:cs typeface="Arial"/>
            </a:endParaRPr>
          </a:p>
          <a:p>
            <a:pPr marL="755015" marR="307340" lvl="1" indent="-285750">
              <a:lnSpc>
                <a:spcPct val="79600"/>
              </a:lnSpc>
              <a:spcBef>
                <a:spcPts val="335"/>
              </a:spcBef>
              <a:buClr>
                <a:srgbClr val="0100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IN" sz="1300" b="1" spc="-10" dirty="0">
                <a:latin typeface="Arial"/>
                <a:cs typeface="Arial"/>
              </a:rPr>
              <a:t>Position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16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(n=16):</a:t>
            </a:r>
            <a:r>
              <a:rPr lang="en-IN" sz="1300" b="1" spc="-5" dirty="0">
                <a:latin typeface="Arial"/>
                <a:cs typeface="Arial"/>
              </a:rPr>
              <a:t> skip 15 bits </a:t>
            </a:r>
            <a:r>
              <a:rPr lang="en-IN" sz="1300" b="1" spc="-10" dirty="0">
                <a:latin typeface="Arial"/>
                <a:cs typeface="Arial"/>
              </a:rPr>
              <a:t>(15=n-1),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16</a:t>
            </a:r>
            <a:r>
              <a:rPr lang="en-IN" sz="1300" b="1" spc="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 (n), skip 16 bits (n),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16 </a:t>
            </a:r>
            <a:r>
              <a:rPr lang="en-IN" sz="1300" b="1" spc="-37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spc="-10" dirty="0">
                <a:latin typeface="Arial"/>
                <a:cs typeface="Arial"/>
              </a:rPr>
              <a:t> (n),</a:t>
            </a:r>
            <a:r>
              <a:rPr lang="en-IN" sz="1300" b="1" spc="-5" dirty="0">
                <a:latin typeface="Arial"/>
                <a:cs typeface="Arial"/>
              </a:rPr>
              <a:t> skip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16 bits </a:t>
            </a:r>
            <a:r>
              <a:rPr lang="en-IN" sz="1300" b="1" spc="-10" dirty="0">
                <a:latin typeface="Arial"/>
                <a:cs typeface="Arial"/>
              </a:rPr>
              <a:t>(n),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etc.</a:t>
            </a:r>
            <a:endParaRPr lang="en-IN" sz="1300" dirty="0">
              <a:latin typeface="Arial"/>
              <a:cs typeface="Arial"/>
            </a:endParaRPr>
          </a:p>
          <a:p>
            <a:pPr marL="755015" marR="307340" lvl="1" indent="-285750">
              <a:lnSpc>
                <a:spcPct val="79600"/>
              </a:lnSpc>
              <a:spcBef>
                <a:spcPts val="335"/>
              </a:spcBef>
              <a:buClr>
                <a:srgbClr val="0100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IN" sz="1300" b="1" spc="-10" dirty="0">
                <a:latin typeface="Arial"/>
                <a:cs typeface="Arial"/>
              </a:rPr>
              <a:t>Position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32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(n=32):</a:t>
            </a:r>
            <a:r>
              <a:rPr lang="en-IN" sz="1300" b="1" spc="-5" dirty="0">
                <a:latin typeface="Arial"/>
                <a:cs typeface="Arial"/>
              </a:rPr>
              <a:t> skip 31 bits </a:t>
            </a:r>
            <a:r>
              <a:rPr lang="en-IN" sz="1300" b="1" spc="-10" dirty="0">
                <a:latin typeface="Arial"/>
                <a:cs typeface="Arial"/>
              </a:rPr>
              <a:t>(31=n-1),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32</a:t>
            </a:r>
            <a:r>
              <a:rPr lang="en-IN" sz="1300" b="1" spc="10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 (n), skip 32 bits (n),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32 </a:t>
            </a:r>
            <a:r>
              <a:rPr lang="en-IN" sz="1300" b="1" spc="-37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</a:t>
            </a:r>
            <a:r>
              <a:rPr lang="en-IN" sz="1300" b="1" spc="-10" dirty="0">
                <a:latin typeface="Arial"/>
                <a:cs typeface="Arial"/>
              </a:rPr>
              <a:t> (n),</a:t>
            </a:r>
            <a:r>
              <a:rPr lang="en-IN" sz="1300" b="1" spc="-5" dirty="0">
                <a:latin typeface="Arial"/>
                <a:cs typeface="Arial"/>
              </a:rPr>
              <a:t> skip</a:t>
            </a:r>
            <a:r>
              <a:rPr lang="en-IN" sz="1300" b="1" spc="-1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32 bits </a:t>
            </a:r>
            <a:r>
              <a:rPr lang="en-IN" sz="1300" b="1" spc="-10" dirty="0">
                <a:latin typeface="Arial"/>
                <a:cs typeface="Arial"/>
              </a:rPr>
              <a:t>(n),</a:t>
            </a:r>
            <a:r>
              <a:rPr lang="en-IN" sz="1300" b="1" spc="-5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etc.</a:t>
            </a:r>
            <a:endParaRPr lang="en-IN" sz="1300" dirty="0">
              <a:latin typeface="Arial"/>
              <a:cs typeface="Arial"/>
            </a:endParaRPr>
          </a:p>
          <a:p>
            <a:pPr marL="755015" lvl="1" indent="-285750">
              <a:lnSpc>
                <a:spcPts val="1670"/>
              </a:lnSpc>
              <a:buClr>
                <a:srgbClr val="010000"/>
              </a:buClr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IN" sz="1300" b="1" spc="-10" dirty="0">
                <a:latin typeface="Arial"/>
                <a:cs typeface="Arial"/>
              </a:rPr>
              <a:t>General</a:t>
            </a:r>
            <a:r>
              <a:rPr lang="en-IN" sz="1300" b="1" spc="-5" dirty="0">
                <a:latin typeface="Arial"/>
                <a:cs typeface="Arial"/>
              </a:rPr>
              <a:t> rule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for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position</a:t>
            </a:r>
            <a:r>
              <a:rPr lang="en-IN" sz="1300" b="1" spc="5" dirty="0">
                <a:latin typeface="Arial"/>
                <a:cs typeface="Arial"/>
              </a:rPr>
              <a:t> </a:t>
            </a:r>
            <a:r>
              <a:rPr lang="en-IN" sz="1300" b="1" i="1" spc="-10" dirty="0">
                <a:latin typeface="Arial"/>
                <a:cs typeface="Arial"/>
              </a:rPr>
              <a:t>n</a:t>
            </a:r>
            <a:r>
              <a:rPr lang="en-IN" sz="1300" b="1" spc="-10" dirty="0">
                <a:latin typeface="Arial"/>
                <a:cs typeface="Arial"/>
              </a:rPr>
              <a:t>:</a:t>
            </a:r>
            <a:r>
              <a:rPr lang="en-IN" sz="1300" b="1" spc="-5" dirty="0">
                <a:latin typeface="Arial"/>
                <a:cs typeface="Arial"/>
              </a:rPr>
              <a:t> skip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i="1" spc="-10" dirty="0">
                <a:latin typeface="Arial"/>
                <a:cs typeface="Arial"/>
              </a:rPr>
              <a:t>n</a:t>
            </a:r>
            <a:r>
              <a:rPr lang="en-IN" sz="1300" b="1" spc="-10" dirty="0">
                <a:latin typeface="Arial"/>
                <a:cs typeface="Arial"/>
              </a:rPr>
              <a:t>-1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i="1" spc="-5" dirty="0">
                <a:latin typeface="Arial"/>
                <a:cs typeface="Arial"/>
              </a:rPr>
              <a:t>n </a:t>
            </a:r>
            <a:r>
              <a:rPr lang="en-IN" sz="1300" b="1" spc="-5" dirty="0">
                <a:latin typeface="Arial"/>
                <a:cs typeface="Arial"/>
              </a:rPr>
              <a:t>bits,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skip</a:t>
            </a:r>
            <a:r>
              <a:rPr lang="en-IN" sz="1300" b="1" spc="-10" dirty="0">
                <a:latin typeface="Arial"/>
                <a:cs typeface="Arial"/>
              </a:rPr>
              <a:t> </a:t>
            </a:r>
            <a:r>
              <a:rPr lang="en-IN" sz="1300" b="1" i="1" spc="-5" dirty="0">
                <a:latin typeface="Arial"/>
                <a:cs typeface="Arial"/>
              </a:rPr>
              <a:t>n</a:t>
            </a:r>
            <a:r>
              <a:rPr lang="en-IN" sz="1300" b="1" i="1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bits,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check</a:t>
            </a:r>
            <a:r>
              <a:rPr lang="en-IN" sz="1300" b="1" dirty="0">
                <a:latin typeface="Arial"/>
                <a:cs typeface="Arial"/>
              </a:rPr>
              <a:t> </a:t>
            </a:r>
            <a:r>
              <a:rPr lang="en-IN" sz="1300" b="1" i="1" spc="-5" dirty="0">
                <a:latin typeface="Arial"/>
                <a:cs typeface="Arial"/>
              </a:rPr>
              <a:t>n</a:t>
            </a:r>
            <a:r>
              <a:rPr lang="en-IN" sz="1300" b="1" i="1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bits...</a:t>
            </a:r>
            <a:endParaRPr lang="en-IN" sz="1300" dirty="0">
              <a:latin typeface="Arial"/>
              <a:cs typeface="Arial"/>
            </a:endParaRPr>
          </a:p>
          <a:p>
            <a:pPr marL="755015" lvl="1" indent="-286385">
              <a:lnSpc>
                <a:spcPts val="1675"/>
              </a:lnSpc>
              <a:buClr>
                <a:srgbClr val="010000"/>
              </a:buClr>
              <a:buFont typeface="Arial MT"/>
              <a:buChar char="–"/>
              <a:tabLst>
                <a:tab pos="754380" algn="l"/>
                <a:tab pos="755650" algn="l"/>
              </a:tabLst>
            </a:pPr>
            <a:r>
              <a:rPr lang="en-IN" sz="1300" b="1" spc="-5" dirty="0">
                <a:latin typeface="Arial"/>
                <a:cs typeface="Arial"/>
              </a:rPr>
              <a:t>And</a:t>
            </a:r>
            <a:r>
              <a:rPr lang="en-IN" sz="1300" b="1" spc="-35" dirty="0">
                <a:latin typeface="Arial"/>
                <a:cs typeface="Arial"/>
              </a:rPr>
              <a:t> </a:t>
            </a:r>
            <a:r>
              <a:rPr lang="en-IN" sz="1300" b="1" spc="-5" dirty="0">
                <a:latin typeface="Arial"/>
                <a:cs typeface="Arial"/>
              </a:rPr>
              <a:t>so</a:t>
            </a:r>
            <a:r>
              <a:rPr lang="en-IN" sz="1300" b="1" spc="-30" dirty="0">
                <a:latin typeface="Arial"/>
                <a:cs typeface="Arial"/>
              </a:rPr>
              <a:t> </a:t>
            </a:r>
            <a:r>
              <a:rPr lang="en-IN" sz="1300" b="1" spc="-10" dirty="0">
                <a:latin typeface="Arial"/>
                <a:cs typeface="Arial"/>
              </a:rPr>
              <a:t>on.</a:t>
            </a:r>
            <a:endParaRPr lang="en-IN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11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667000" y="1581150"/>
            <a:ext cx="609600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5157E-7F18-F7F2-E079-6DEB637A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8150"/>
            <a:ext cx="5638800" cy="410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667000" y="1581150"/>
            <a:ext cx="609600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1E905-0640-2D9B-AF34-CA4BC885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1951"/>
            <a:ext cx="6075400" cy="44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2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Hamming Encoder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0EF5BF-75A3-E609-CEAB-6D47880E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39739"/>
              </p:ext>
            </p:extLst>
          </p:nvPr>
        </p:nvGraphicFramePr>
        <p:xfrm>
          <a:off x="1371600" y="1667778"/>
          <a:ext cx="4876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178189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4396534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IN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01522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bit </a:t>
                      </a:r>
                      <a:r>
                        <a:rPr lang="en-IN" dirty="0" err="1"/>
                        <a:t>enc_ham_data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8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Error</a:t>
            </a:r>
            <a:r>
              <a:rPr lang="en-IN" spc="5" dirty="0"/>
              <a:t> </a:t>
            </a:r>
            <a:r>
              <a:rPr lang="en-IN" spc="-5" dirty="0"/>
              <a:t>Detection</a:t>
            </a:r>
            <a:r>
              <a:rPr lang="en-IN" spc="5" dirty="0"/>
              <a:t> </a:t>
            </a:r>
            <a:r>
              <a:rPr lang="en-IN" spc="-5" dirty="0"/>
              <a:t>And</a:t>
            </a:r>
            <a:r>
              <a:rPr lang="en-IN" spc="5" dirty="0"/>
              <a:t> </a:t>
            </a:r>
            <a:r>
              <a:rPr lang="en-IN" spc="-5" dirty="0"/>
              <a:t>Correction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1DD06-1BF1-EE88-85A0-52F364B03D0D}"/>
              </a:ext>
            </a:extLst>
          </p:cNvPr>
          <p:cNvSpPr txBox="1"/>
          <p:nvPr/>
        </p:nvSpPr>
        <p:spPr>
          <a:xfrm rot="10800000" flipH="1" flipV="1">
            <a:off x="838200" y="1276350"/>
            <a:ext cx="662940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marR="362585" indent="-342900">
              <a:lnSpc>
                <a:spcPct val="100000"/>
              </a:lnSpc>
              <a:spcBef>
                <a:spcPts val="95"/>
              </a:spcBef>
              <a:buClr>
                <a:srgbClr val="01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Arial MT"/>
                <a:cs typeface="Arial MT"/>
              </a:rPr>
              <a:t>The </a:t>
            </a:r>
            <a:r>
              <a:rPr lang="en-US" sz="1800" spc="-10" dirty="0">
                <a:latin typeface="Arial MT"/>
                <a:cs typeface="Arial MT"/>
              </a:rPr>
              <a:t>small</a:t>
            </a:r>
            <a:r>
              <a:rPr lang="en-US" sz="1800" spc="-5" dirty="0">
                <a:latin typeface="Arial MT"/>
                <a:cs typeface="Arial MT"/>
              </a:rPr>
              <a:t> size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of the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transistors,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combined </a:t>
            </a:r>
            <a:r>
              <a:rPr lang="en-US" sz="1800" spc="-8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with</a:t>
            </a:r>
            <a:r>
              <a:rPr lang="en-US" sz="1800" spc="-10" dirty="0">
                <a:latin typeface="Arial MT"/>
                <a:cs typeface="Arial MT"/>
              </a:rPr>
              <a:t> cosmic</a:t>
            </a:r>
            <a:r>
              <a:rPr lang="en-US" sz="1800" spc="-5" dirty="0">
                <a:latin typeface="Arial MT"/>
                <a:cs typeface="Arial MT"/>
              </a:rPr>
              <a:t> ray effects </a:t>
            </a:r>
            <a:r>
              <a:rPr lang="en-US" sz="1800" spc="-10" dirty="0">
                <a:latin typeface="Arial MT"/>
                <a:cs typeface="Arial MT"/>
              </a:rPr>
              <a:t>causes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occasional 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errors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stored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information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large,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dense </a:t>
            </a:r>
            <a:r>
              <a:rPr lang="en-US" sz="1800" spc="-869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RAM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chips.</a:t>
            </a:r>
            <a:endParaRPr lang="en-US" sz="1800" dirty="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755"/>
              </a:spcBef>
              <a:buClr>
                <a:srgbClr val="01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1800" spc="-10" dirty="0">
                <a:latin typeface="Arial MT"/>
                <a:cs typeface="Arial MT"/>
              </a:rPr>
              <a:t>These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errors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can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be </a:t>
            </a:r>
            <a:r>
              <a:rPr lang="en-US" sz="1800" spc="-10" dirty="0">
                <a:latin typeface="Arial MT"/>
                <a:cs typeface="Arial MT"/>
              </a:rPr>
              <a:t>detected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and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corrected </a:t>
            </a:r>
            <a:r>
              <a:rPr lang="en-US" sz="1800" spc="-5" dirty="0">
                <a:latin typeface="Arial MT"/>
                <a:cs typeface="Arial MT"/>
              </a:rPr>
              <a:t> by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employing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error-detecting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and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–correcting </a:t>
            </a:r>
            <a:r>
              <a:rPr lang="en-US" sz="1800" spc="-87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codes </a:t>
            </a:r>
            <a:r>
              <a:rPr lang="en-US" sz="1800" spc="-5" dirty="0">
                <a:latin typeface="Arial MT"/>
                <a:cs typeface="Arial MT"/>
              </a:rPr>
              <a:t>in </a:t>
            </a:r>
            <a:r>
              <a:rPr lang="en-US" sz="1800" spc="-10" dirty="0">
                <a:latin typeface="Arial MT"/>
                <a:cs typeface="Arial MT"/>
              </a:rPr>
              <a:t>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09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02934"/>
            <a:ext cx="716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code-Initialisation and assignment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26081-AE25-8685-BBB7-8A73FD4E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23950"/>
            <a:ext cx="3552851" cy="35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code-Testbench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F38A2-6117-6AC0-21F9-B8C710F7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59" y="1006844"/>
            <a:ext cx="5522141" cy="34365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Output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14C1C-F78E-5EA6-7090-063CBF92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2" y="1566855"/>
            <a:ext cx="7129515" cy="20097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BCB29D-4138-DB98-7D9D-68848DB263BB}"/>
              </a:ext>
            </a:extLst>
          </p:cNvPr>
          <p:cNvSpPr/>
          <p:nvPr/>
        </p:nvSpPr>
        <p:spPr>
          <a:xfrm>
            <a:off x="1600200" y="2495550"/>
            <a:ext cx="1828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4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</a:t>
            </a:r>
            <a:endParaRPr sz="2800" spc="7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20B0F-4D5A-056C-5DC7-AA04BDEE42BA}"/>
              </a:ext>
            </a:extLst>
          </p:cNvPr>
          <p:cNvSpPr txBox="1"/>
          <p:nvPr/>
        </p:nvSpPr>
        <p:spPr>
          <a:xfrm>
            <a:off x="2286000" y="23868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https://www.edaplayground.com/x/ukVJ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4FFCC-F98D-FBBC-6DFE-C2F6DF644198}"/>
              </a:ext>
            </a:extLst>
          </p:cNvPr>
          <p:cNvSpPr txBox="1"/>
          <p:nvPr/>
        </p:nvSpPr>
        <p:spPr>
          <a:xfrm>
            <a:off x="2286000" y="23868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https://www.edaplayground.com/x/ukVJ</a:t>
            </a:r>
          </a:p>
        </p:txBody>
      </p:sp>
    </p:spTree>
    <p:extLst>
      <p:ext uri="{BB962C8B-B14F-4D97-AF65-F5344CB8AC3E}">
        <p14:creationId xmlns:p14="http://schemas.microsoft.com/office/powerpoint/2010/main" val="246356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Hamming Decoder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0EF5BF-75A3-E609-CEAB-6D47880E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49550"/>
              </p:ext>
            </p:extLst>
          </p:nvPr>
        </p:nvGraphicFramePr>
        <p:xfrm>
          <a:off x="1371600" y="1667778"/>
          <a:ext cx="4876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178189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4396534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IN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enc_ham_data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01522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bit data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2550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Position of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67241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Error present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79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code-Initialisation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73C2A-4B80-F1FF-ED51-55607B99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42" y="1964527"/>
            <a:ext cx="3748115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</a:t>
            </a:r>
            <a:endParaRPr sz="2800" spc="7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4D060-0841-F51D-D2BA-C05BD172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1176327"/>
            <a:ext cx="6267496" cy="27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7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code-Testbench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A7EFD-971C-ED2A-D0CB-047007A4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23950"/>
            <a:ext cx="5424527" cy="37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Output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EAD89-B1B0-A7ED-F0B6-085673AF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1" y="1602574"/>
            <a:ext cx="7134277" cy="19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08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</a:t>
            </a:r>
            <a:endParaRPr sz="2800" spc="7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4FFCC-F98D-FBBC-6DFE-C2F6DF644198}"/>
              </a:ext>
            </a:extLst>
          </p:cNvPr>
          <p:cNvSpPr txBox="1"/>
          <p:nvPr/>
        </p:nvSpPr>
        <p:spPr>
          <a:xfrm>
            <a:off x="1981200" y="2387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https://www.edaplayground.com/x/hxva</a:t>
            </a:r>
          </a:p>
        </p:txBody>
      </p:sp>
    </p:spTree>
    <p:extLst>
      <p:ext uri="{BB962C8B-B14F-4D97-AF65-F5344CB8AC3E}">
        <p14:creationId xmlns:p14="http://schemas.microsoft.com/office/powerpoint/2010/main" val="97029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Parity</a:t>
            </a:r>
            <a:r>
              <a:rPr lang="en-IN" spc="-60" dirty="0"/>
              <a:t> </a:t>
            </a:r>
            <a:r>
              <a:rPr lang="en-IN" spc="-5" dirty="0"/>
              <a:t>Bit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52584-2237-4889-CB81-1F3E26FD11B1}"/>
              </a:ext>
            </a:extLst>
          </p:cNvPr>
          <p:cNvSpPr txBox="1"/>
          <p:nvPr/>
        </p:nvSpPr>
        <p:spPr>
          <a:xfrm>
            <a:off x="1143000" y="1200150"/>
            <a:ext cx="7315200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To </a:t>
            </a:r>
            <a:r>
              <a:rPr lang="en-US" sz="1800" b="1" spc="-10" dirty="0">
                <a:latin typeface="Arial"/>
                <a:cs typeface="Arial"/>
              </a:rPr>
              <a:t>detect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errors</a:t>
            </a:r>
            <a:r>
              <a:rPr lang="en-US" sz="1800" b="1" spc="-5" dirty="0">
                <a:latin typeface="Arial"/>
                <a:cs typeface="Arial"/>
              </a:rPr>
              <a:t> in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data </a:t>
            </a:r>
            <a:r>
              <a:rPr lang="en-US" sz="1800" b="1" spc="-10" dirty="0">
                <a:latin typeface="Arial"/>
                <a:cs typeface="Arial"/>
              </a:rPr>
              <a:t>communication </a:t>
            </a:r>
            <a:r>
              <a:rPr lang="en-US" sz="1800" b="1" spc="-5" dirty="0">
                <a:latin typeface="Arial"/>
                <a:cs typeface="Arial"/>
              </a:rPr>
              <a:t> and </a:t>
            </a:r>
            <a:r>
              <a:rPr lang="en-US" sz="1800" b="1" spc="-10" dirty="0">
                <a:latin typeface="Arial"/>
                <a:cs typeface="Arial"/>
              </a:rPr>
              <a:t>processing,</a:t>
            </a:r>
            <a:r>
              <a:rPr lang="en-US" sz="1800" b="1" spc="-5" dirty="0">
                <a:latin typeface="Arial"/>
                <a:cs typeface="Arial"/>
              </a:rPr>
              <a:t> an </a:t>
            </a:r>
            <a:r>
              <a:rPr lang="en-US" sz="1800" b="1" spc="-10" dirty="0">
                <a:latin typeface="Arial"/>
                <a:cs typeface="Arial"/>
              </a:rPr>
              <a:t>additional</a:t>
            </a:r>
            <a:r>
              <a:rPr lang="en-US" sz="1800" b="1" spc="-5" dirty="0">
                <a:latin typeface="Arial"/>
                <a:cs typeface="Arial"/>
              </a:rPr>
              <a:t> bit </a:t>
            </a:r>
            <a:r>
              <a:rPr lang="en-US" sz="1800" b="1" spc="-10" dirty="0">
                <a:latin typeface="Arial"/>
                <a:cs typeface="Arial"/>
              </a:rPr>
              <a:t>is 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sometimes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added</a:t>
            </a:r>
            <a:r>
              <a:rPr lang="en-US" sz="1800" b="1" spc="-5" dirty="0">
                <a:latin typeface="Arial"/>
                <a:cs typeface="Arial"/>
              </a:rPr>
              <a:t> to a </a:t>
            </a:r>
            <a:r>
              <a:rPr lang="en-US" sz="1800" b="1" spc="-10" dirty="0">
                <a:latin typeface="Arial"/>
                <a:cs typeface="Arial"/>
              </a:rPr>
              <a:t>binary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code word </a:t>
            </a:r>
            <a:r>
              <a:rPr lang="en-US" sz="1800" b="1" spc="-10" dirty="0">
                <a:latin typeface="Arial"/>
                <a:cs typeface="Arial"/>
              </a:rPr>
              <a:t>to </a:t>
            </a:r>
            <a:r>
              <a:rPr lang="en-US" sz="1800" b="1" spc="-87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define </a:t>
            </a:r>
            <a:r>
              <a:rPr lang="en-US" sz="1800" b="1" spc="-5" dirty="0">
                <a:latin typeface="Arial"/>
                <a:cs typeface="Arial"/>
              </a:rPr>
              <a:t>its </a:t>
            </a:r>
            <a:r>
              <a:rPr lang="en-US" sz="1800" b="1" spc="-10" dirty="0">
                <a:latin typeface="Arial"/>
                <a:cs typeface="Arial"/>
              </a:rPr>
              <a:t>parity.</a:t>
            </a:r>
            <a:endParaRPr lang="en-US" sz="1800" dirty="0">
              <a:latin typeface="Arial"/>
              <a:cs typeface="Arial"/>
            </a:endParaRPr>
          </a:p>
          <a:p>
            <a:pPr marL="354965" marR="641985" indent="-342900">
              <a:lnSpc>
                <a:spcPct val="100000"/>
              </a:lnSpc>
              <a:spcBef>
                <a:spcPts val="755"/>
              </a:spcBef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A </a:t>
            </a:r>
            <a:r>
              <a:rPr lang="en-US" sz="1800" b="1" spc="-10" dirty="0">
                <a:latin typeface="Arial"/>
                <a:cs typeface="Arial"/>
              </a:rPr>
              <a:t>parity</a:t>
            </a:r>
            <a:r>
              <a:rPr lang="en-US" sz="1800" b="1" spc="-5" dirty="0">
                <a:latin typeface="Arial"/>
                <a:cs typeface="Arial"/>
              </a:rPr>
              <a:t> bit is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the </a:t>
            </a:r>
            <a:r>
              <a:rPr lang="en-US" sz="1800" b="1" spc="-10" dirty="0">
                <a:latin typeface="Arial"/>
                <a:cs typeface="Arial"/>
              </a:rPr>
              <a:t>extra</a:t>
            </a:r>
            <a:r>
              <a:rPr lang="en-US" sz="1800" b="1" spc="-5" dirty="0">
                <a:latin typeface="Arial"/>
                <a:cs typeface="Arial"/>
              </a:rPr>
              <a:t> bit </a:t>
            </a:r>
            <a:r>
              <a:rPr lang="en-US" sz="1800" b="1" spc="-10" dirty="0">
                <a:latin typeface="Arial"/>
                <a:cs typeface="Arial"/>
              </a:rPr>
              <a:t>included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to 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make </a:t>
            </a:r>
            <a:r>
              <a:rPr lang="en-US" sz="1800" b="1" spc="-5" dirty="0">
                <a:latin typeface="Arial"/>
                <a:cs typeface="Arial"/>
              </a:rPr>
              <a:t>the total </a:t>
            </a:r>
            <a:r>
              <a:rPr lang="en-US" sz="1800" b="1" spc="-10" dirty="0">
                <a:latin typeface="Arial"/>
                <a:cs typeface="Arial"/>
              </a:rPr>
              <a:t>number </a:t>
            </a:r>
            <a:r>
              <a:rPr lang="en-US" sz="1800" b="1" spc="-5" dirty="0">
                <a:latin typeface="Arial"/>
                <a:cs typeface="Arial"/>
              </a:rPr>
              <a:t>of 1’s in </a:t>
            </a:r>
            <a:r>
              <a:rPr lang="en-US" sz="1800" b="1" spc="-10" dirty="0">
                <a:latin typeface="Arial"/>
                <a:cs typeface="Arial"/>
              </a:rPr>
              <a:t>the 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resulting </a:t>
            </a:r>
            <a:r>
              <a:rPr lang="en-US" sz="1800" b="1" spc="-5" dirty="0">
                <a:latin typeface="Arial"/>
                <a:cs typeface="Arial"/>
              </a:rPr>
              <a:t>code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word </a:t>
            </a:r>
            <a:r>
              <a:rPr lang="en-US" sz="1800" b="1" spc="-10" dirty="0">
                <a:latin typeface="Arial"/>
                <a:cs typeface="Arial"/>
              </a:rPr>
              <a:t>either even</a:t>
            </a:r>
            <a:r>
              <a:rPr lang="en-US" sz="1800" b="1" spc="-5" dirty="0">
                <a:latin typeface="Arial"/>
                <a:cs typeface="Arial"/>
              </a:rPr>
              <a:t> or</a:t>
            </a:r>
            <a:r>
              <a:rPr lang="en-US" sz="1800" b="1" spc="-10" dirty="0">
                <a:latin typeface="Arial"/>
                <a:cs typeface="Arial"/>
              </a:rPr>
              <a:t> odd.</a:t>
            </a:r>
            <a:endParaRPr lang="en-US" sz="1800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23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3A1-E508-1C41-66EF-FCEEE6DA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14646"/>
            <a:ext cx="6324985" cy="461665"/>
          </a:xfrm>
        </p:spPr>
        <p:txBody>
          <a:bodyPr/>
          <a:lstStyle/>
          <a:p>
            <a:r>
              <a:rPr lang="en-IN" dirty="0"/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49905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Parity</a:t>
            </a:r>
            <a:r>
              <a:rPr lang="en-IN" spc="-20" dirty="0"/>
              <a:t> </a:t>
            </a:r>
            <a:r>
              <a:rPr lang="en-IN" spc="-5" dirty="0"/>
              <a:t>Bit</a:t>
            </a:r>
            <a:r>
              <a:rPr lang="en-IN" spc="-20" dirty="0"/>
              <a:t> </a:t>
            </a:r>
            <a:r>
              <a:rPr lang="en-IN" spc="-5" dirty="0"/>
              <a:t>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39540E-A834-BF56-76CF-0EDD9063DAB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82688"/>
          <a:ext cx="7581899" cy="2526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135">
                  <a:extLst>
                    <a:ext uri="{9D8B030D-6E8A-4147-A177-3AD203B41FA5}">
                      <a16:colId xmlns:a16="http://schemas.microsoft.com/office/drawing/2014/main" val="3277806253"/>
                    </a:ext>
                  </a:extLst>
                </a:gridCol>
                <a:gridCol w="2954655">
                  <a:extLst>
                    <a:ext uri="{9D8B030D-6E8A-4147-A177-3AD203B41FA5}">
                      <a16:colId xmlns:a16="http://schemas.microsoft.com/office/drawing/2014/main" val="1443636230"/>
                    </a:ext>
                  </a:extLst>
                </a:gridCol>
                <a:gridCol w="2277109">
                  <a:extLst>
                    <a:ext uri="{9D8B030D-6E8A-4147-A177-3AD203B41FA5}">
                      <a16:colId xmlns:a16="http://schemas.microsoft.com/office/drawing/2014/main" val="51579302"/>
                    </a:ext>
                  </a:extLst>
                </a:gridCol>
              </a:tblGrid>
              <a:tr h="404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7520" algn="ctr"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Even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Parity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Odd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Parity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41410"/>
                  </a:ext>
                </a:extLst>
              </a:tr>
              <a:tr h="1458433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rgbClr val="010000"/>
                        </a:buClr>
                        <a:buFont typeface="Arial MT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1000001</a:t>
                      </a:r>
                      <a:endParaRPr sz="2800" dirty="0">
                        <a:latin typeface="Arial"/>
                        <a:cs typeface="Arial"/>
                      </a:endParaRPr>
                    </a:p>
                    <a:p>
                      <a:pPr marL="71755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bits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800" b="1" spc="-5" dirty="0">
                          <a:solidFill>
                            <a:srgbClr val="009A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1000001</a:t>
                      </a:r>
                      <a:endParaRPr sz="2800" dirty="0">
                        <a:latin typeface="Arial"/>
                        <a:cs typeface="Arial"/>
                      </a:endParaRPr>
                    </a:p>
                    <a:p>
                      <a:pPr marL="502284"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bits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14033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800" b="1" dirty="0">
                          <a:solidFill>
                            <a:srgbClr val="009A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1000001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517403"/>
                  </a:ext>
                </a:extLst>
              </a:tr>
              <a:tr h="662875">
                <a:tc>
                  <a:txBody>
                    <a:bodyPr/>
                    <a:lstStyle/>
                    <a:p>
                      <a:pPr marL="375285" indent="-343535">
                        <a:lnSpc>
                          <a:spcPts val="3295"/>
                        </a:lnSpc>
                        <a:spcBef>
                          <a:spcPts val="1825"/>
                        </a:spcBef>
                        <a:buClr>
                          <a:srgbClr val="010000"/>
                        </a:buClr>
                        <a:buFont typeface="Arial MT"/>
                        <a:buChar char="•"/>
                        <a:tabLst>
                          <a:tab pos="375285" algn="l"/>
                          <a:tab pos="375920" algn="l"/>
                        </a:tabLst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1010100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1775" marB="0"/>
                </a:tc>
                <a:tc>
                  <a:txBody>
                    <a:bodyPr/>
                    <a:lstStyle/>
                    <a:p>
                      <a:pPr marL="410845" algn="ctr">
                        <a:lnSpc>
                          <a:spcPts val="3295"/>
                        </a:lnSpc>
                        <a:spcBef>
                          <a:spcPts val="1825"/>
                        </a:spcBef>
                      </a:pPr>
                      <a:r>
                        <a:rPr sz="2800" b="1" spc="-5" dirty="0">
                          <a:solidFill>
                            <a:srgbClr val="009A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1010100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31775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ts val="3295"/>
                        </a:lnSpc>
                        <a:spcBef>
                          <a:spcPts val="1825"/>
                        </a:spcBef>
                      </a:pPr>
                      <a:r>
                        <a:rPr sz="2800" b="1" dirty="0">
                          <a:solidFill>
                            <a:srgbClr val="009A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1010100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31775" marB="0"/>
                </a:tc>
                <a:extLst>
                  <a:ext uri="{0D108BD9-81ED-4DB2-BD59-A6C34878D82A}">
                    <a16:rowId xmlns:a16="http://schemas.microsoft.com/office/drawing/2014/main" val="97747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9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Characteristics</a:t>
            </a:r>
            <a:r>
              <a:rPr lang="en-IN" dirty="0"/>
              <a:t> </a:t>
            </a:r>
            <a:r>
              <a:rPr lang="en-IN" spc="-5" dirty="0"/>
              <a:t>of</a:t>
            </a:r>
            <a:r>
              <a:rPr lang="en-IN" dirty="0"/>
              <a:t> </a:t>
            </a:r>
            <a:r>
              <a:rPr lang="en-IN" spc="-5" dirty="0"/>
              <a:t>Parity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1175-E3A1-98AD-1162-97DC40F05769}"/>
              </a:ext>
            </a:extLst>
          </p:cNvPr>
          <p:cNvSpPr txBox="1"/>
          <p:nvPr/>
        </p:nvSpPr>
        <p:spPr>
          <a:xfrm>
            <a:off x="609600" y="1200150"/>
            <a:ext cx="769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10" dirty="0">
                <a:latin typeface="Arial"/>
                <a:cs typeface="Arial"/>
              </a:rPr>
              <a:t>Even parity</a:t>
            </a:r>
            <a:r>
              <a:rPr lang="en-US" sz="1800" b="1" spc="-5" dirty="0">
                <a:latin typeface="Arial"/>
                <a:cs typeface="Arial"/>
              </a:rPr>
              <a:t> is </a:t>
            </a:r>
            <a:r>
              <a:rPr lang="en-US" sz="1800" b="1" spc="-10" dirty="0">
                <a:latin typeface="Arial"/>
                <a:cs typeface="Arial"/>
              </a:rPr>
              <a:t>more common</a:t>
            </a:r>
            <a:endParaRPr lang="en-US" sz="3200" dirty="0">
              <a:latin typeface="Arial"/>
              <a:cs typeface="Arial"/>
            </a:endParaRPr>
          </a:p>
          <a:p>
            <a:pPr marL="354965" marR="24765" indent="-342900">
              <a:lnSpc>
                <a:spcPct val="100000"/>
              </a:lnSpc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10" dirty="0">
                <a:latin typeface="Arial"/>
                <a:cs typeface="Arial"/>
              </a:rPr>
              <a:t>Parity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may</a:t>
            </a:r>
            <a:r>
              <a:rPr lang="en-US" sz="1800" b="1" spc="-5" dirty="0">
                <a:latin typeface="Arial"/>
                <a:cs typeface="Arial"/>
              </a:rPr>
              <a:t> be used with </a:t>
            </a:r>
            <a:r>
              <a:rPr lang="en-US" sz="1800" b="1" spc="-10" dirty="0">
                <a:latin typeface="Arial"/>
                <a:cs typeface="Arial"/>
              </a:rPr>
              <a:t>binary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numbers </a:t>
            </a:r>
            <a:r>
              <a:rPr lang="en-US" sz="1800" b="1" spc="-87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as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well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as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with</a:t>
            </a:r>
            <a:r>
              <a:rPr lang="en-US" sz="1800" b="1" spc="-10" dirty="0">
                <a:latin typeface="Arial"/>
                <a:cs typeface="Arial"/>
              </a:rPr>
              <a:t> codes </a:t>
            </a:r>
            <a:r>
              <a:rPr lang="en-US" sz="1800" b="1" spc="-5" dirty="0">
                <a:latin typeface="Arial"/>
                <a:cs typeface="Arial"/>
              </a:rPr>
              <a:t>including</a:t>
            </a:r>
            <a:r>
              <a:rPr lang="en-US" sz="1800" b="1" spc="-10" dirty="0">
                <a:latin typeface="Arial"/>
                <a:cs typeface="Arial"/>
              </a:rPr>
              <a:t> ASCII</a:t>
            </a:r>
            <a:endParaRPr lang="en-US" sz="32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The </a:t>
            </a:r>
            <a:r>
              <a:rPr lang="en-US" sz="1800" b="1" spc="-10" dirty="0">
                <a:latin typeface="Arial"/>
                <a:cs typeface="Arial"/>
              </a:rPr>
              <a:t>parity</a:t>
            </a:r>
            <a:r>
              <a:rPr lang="en-US" sz="1800" b="1" spc="-5" dirty="0">
                <a:latin typeface="Arial"/>
                <a:cs typeface="Arial"/>
              </a:rPr>
              <a:t> bit </a:t>
            </a:r>
            <a:r>
              <a:rPr lang="en-US" sz="1800" b="1" spc="-10" dirty="0">
                <a:latin typeface="Arial"/>
                <a:cs typeface="Arial"/>
              </a:rPr>
              <a:t>may</a:t>
            </a:r>
            <a:r>
              <a:rPr lang="en-US" sz="1800" b="1" spc="-5" dirty="0">
                <a:latin typeface="Arial"/>
                <a:cs typeface="Arial"/>
              </a:rPr>
              <a:t> be </a:t>
            </a:r>
            <a:r>
              <a:rPr lang="en-US" sz="1800" b="1" spc="-10" dirty="0">
                <a:latin typeface="Arial"/>
                <a:cs typeface="Arial"/>
              </a:rPr>
              <a:t>placed</a:t>
            </a:r>
            <a:r>
              <a:rPr lang="en-US" sz="1800" b="1" spc="-5" dirty="0">
                <a:latin typeface="Arial"/>
                <a:cs typeface="Arial"/>
              </a:rPr>
              <a:t> in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any </a:t>
            </a:r>
            <a:r>
              <a:rPr lang="en-US" sz="1800" b="1" spc="-10" dirty="0">
                <a:latin typeface="Arial"/>
                <a:cs typeface="Arial"/>
              </a:rPr>
              <a:t>fixed </a:t>
            </a:r>
            <a:r>
              <a:rPr lang="en-US" sz="1800" b="1" spc="-87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position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in the</a:t>
            </a:r>
            <a:r>
              <a:rPr lang="en-US" sz="1800" b="1" spc="-10" dirty="0">
                <a:latin typeface="Arial"/>
                <a:cs typeface="Arial"/>
              </a:rPr>
              <a:t> code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05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US" spc="-5" dirty="0"/>
              <a:t>Parity</a:t>
            </a:r>
            <a:r>
              <a:rPr lang="en-US" spc="5" dirty="0"/>
              <a:t> </a:t>
            </a:r>
            <a:r>
              <a:rPr lang="en-US" spc="-5" dirty="0"/>
              <a:t>Bit</a:t>
            </a:r>
            <a:r>
              <a:rPr lang="en-US" spc="10" dirty="0"/>
              <a:t> </a:t>
            </a:r>
            <a:r>
              <a:rPr lang="en-US" spc="-5" dirty="0"/>
              <a:t>Generating</a:t>
            </a:r>
            <a:r>
              <a:rPr lang="en-US" spc="5" dirty="0"/>
              <a:t> </a:t>
            </a:r>
            <a:r>
              <a:rPr lang="en-US" spc="-5" dirty="0"/>
              <a:t>and</a:t>
            </a:r>
            <a:r>
              <a:rPr lang="en-US" spc="10" dirty="0"/>
              <a:t> </a:t>
            </a:r>
            <a:r>
              <a:rPr lang="en-US" spc="-5" dirty="0"/>
              <a:t>Checking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9997F-2E71-0692-4B7A-793E860F598B}"/>
              </a:ext>
            </a:extLst>
          </p:cNvPr>
          <p:cNvSpPr txBox="1"/>
          <p:nvPr/>
        </p:nvSpPr>
        <p:spPr>
          <a:xfrm>
            <a:off x="533400" y="1200150"/>
            <a:ext cx="78486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ts val="2580"/>
              </a:lnSpc>
              <a:spcBef>
                <a:spcPts val="434"/>
              </a:spcBef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An even parity bit is generated at the sending end for </a:t>
            </a:r>
            <a:r>
              <a:rPr lang="en-US" sz="1800" b="1" spc="-65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all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7-bit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ASCII</a:t>
            </a:r>
            <a:r>
              <a:rPr lang="en-US" sz="1800" b="1" spc="-5" dirty="0">
                <a:latin typeface="Arial"/>
                <a:cs typeface="Arial"/>
              </a:rPr>
              <a:t> characters</a:t>
            </a:r>
            <a:endParaRPr lang="en-US" sz="2800" dirty="0">
              <a:latin typeface="Arial"/>
              <a:cs typeface="Arial"/>
            </a:endParaRPr>
          </a:p>
          <a:p>
            <a:pPr marL="355600" marR="747395" indent="-342900">
              <a:lnSpc>
                <a:spcPts val="2580"/>
              </a:lnSpc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The 8-bit characters including the parity bits </a:t>
            </a:r>
            <a:r>
              <a:rPr lang="en-US" sz="1800" b="1" spc="-10" dirty="0">
                <a:latin typeface="Arial"/>
                <a:cs typeface="Arial"/>
              </a:rPr>
              <a:t>are </a:t>
            </a:r>
            <a:r>
              <a:rPr lang="en-US" sz="1800" b="1" spc="-65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transmitted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to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their destination</a:t>
            </a:r>
            <a:endParaRPr lang="en-US" sz="2800" dirty="0">
              <a:latin typeface="Arial"/>
              <a:cs typeface="Arial"/>
            </a:endParaRPr>
          </a:p>
          <a:p>
            <a:pPr marL="355600" marR="372110" indent="-342900">
              <a:lnSpc>
                <a:spcPts val="2580"/>
              </a:lnSpc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The parity of each character is then checked at the </a:t>
            </a:r>
            <a:r>
              <a:rPr lang="en-US" sz="1800" b="1" spc="-65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receiving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end</a:t>
            </a:r>
            <a:endParaRPr lang="en-US" sz="2800" dirty="0">
              <a:latin typeface="Arial"/>
              <a:cs typeface="Arial"/>
            </a:endParaRPr>
          </a:p>
          <a:p>
            <a:pPr marL="355600" marR="339725" indent="-342900">
              <a:lnSpc>
                <a:spcPts val="2580"/>
              </a:lnSpc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If the parity of the received character is not </a:t>
            </a:r>
            <a:r>
              <a:rPr lang="en-US" sz="1800" b="1" spc="-10" dirty="0">
                <a:latin typeface="Arial"/>
                <a:cs typeface="Arial"/>
              </a:rPr>
              <a:t>even </a:t>
            </a:r>
            <a:r>
              <a:rPr lang="en-US" sz="1800" b="1" spc="-5" dirty="0">
                <a:latin typeface="Arial"/>
                <a:cs typeface="Arial"/>
              </a:rPr>
              <a:t> (assuming even parity is used), at least one bit has </a:t>
            </a:r>
            <a:r>
              <a:rPr lang="en-US" sz="1800" b="1" spc="-65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changed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its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value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during 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transmission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7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>
                <a:solidFill>
                  <a:srgbClr val="FF0065"/>
                </a:solidFill>
              </a:rPr>
              <a:t>Pros</a:t>
            </a:r>
            <a:r>
              <a:rPr lang="en-IN" spc="-35" dirty="0">
                <a:solidFill>
                  <a:srgbClr val="FF0065"/>
                </a:solidFill>
              </a:rPr>
              <a:t> </a:t>
            </a:r>
            <a:r>
              <a:rPr lang="en-IN" spc="-5" dirty="0"/>
              <a:t>&amp;</a:t>
            </a:r>
            <a:r>
              <a:rPr lang="en-IN" spc="-25" dirty="0"/>
              <a:t> </a:t>
            </a:r>
            <a:r>
              <a:rPr lang="en-IN" spc="-5" dirty="0">
                <a:solidFill>
                  <a:srgbClr val="009AFF"/>
                </a:solidFill>
              </a:rPr>
              <a:t>Cons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979A0-489D-2319-8B88-F5D5A99A39C9}"/>
              </a:ext>
            </a:extLst>
          </p:cNvPr>
          <p:cNvSpPr txBox="1"/>
          <p:nvPr/>
        </p:nvSpPr>
        <p:spPr>
          <a:xfrm>
            <a:off x="685799" y="971550"/>
            <a:ext cx="7772400" cy="387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buClr>
                <a:srgbClr val="019AFF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If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the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number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of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bits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changed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is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even,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the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error </a:t>
            </a:r>
            <a:r>
              <a:rPr lang="en-US" sz="1800" b="1" spc="-76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will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not be detected.</a:t>
            </a:r>
            <a:endParaRPr lang="en-US" sz="1800" dirty="0">
              <a:latin typeface="Arial"/>
              <a:cs typeface="Arial"/>
            </a:endParaRPr>
          </a:p>
          <a:p>
            <a:pPr marL="355600" marR="1031875" indent="-343535">
              <a:lnSpc>
                <a:spcPts val="3030"/>
              </a:lnSpc>
              <a:spcBef>
                <a:spcPts val="670"/>
              </a:spcBef>
              <a:buClr>
                <a:srgbClr val="019AFF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It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can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only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detects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one,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three,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or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any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odd </a:t>
            </a:r>
            <a:r>
              <a:rPr lang="en-US" sz="1800" b="1" spc="-76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number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of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errors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in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each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character.</a:t>
            </a:r>
            <a:endParaRPr lang="en-US" sz="1800" dirty="0">
              <a:latin typeface="Arial"/>
              <a:cs typeface="Arial"/>
            </a:endParaRPr>
          </a:p>
          <a:p>
            <a:pPr marL="355600" marR="518795" indent="-343535">
              <a:lnSpc>
                <a:spcPts val="3020"/>
              </a:lnSpc>
              <a:spcBef>
                <a:spcPts val="675"/>
              </a:spcBef>
              <a:buClr>
                <a:srgbClr val="019AFF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Parity does not indicate which bit contained </a:t>
            </a:r>
            <a:r>
              <a:rPr lang="en-US" sz="1800" b="1" spc="-76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the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error,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even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when it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can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detect it.</a:t>
            </a:r>
            <a:endParaRPr lang="en-US" sz="1800" dirty="0">
              <a:latin typeface="Arial"/>
              <a:cs typeface="Arial"/>
            </a:endParaRPr>
          </a:p>
          <a:p>
            <a:pPr marL="355600" marR="494665" indent="-343535">
              <a:lnSpc>
                <a:spcPts val="3020"/>
              </a:lnSpc>
              <a:spcBef>
                <a:spcPts val="685"/>
              </a:spcBef>
              <a:buClr>
                <a:srgbClr val="019AFF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The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data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must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be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discarded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entirely,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and</a:t>
            </a:r>
            <a:r>
              <a:rPr lang="en-US" sz="1800" b="1" spc="-10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re- </a:t>
            </a:r>
            <a:r>
              <a:rPr lang="en-US" sz="1800" b="1" spc="-76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transmitted</a:t>
            </a:r>
            <a:r>
              <a:rPr lang="en-US" sz="1800" b="1" spc="-5" dirty="0">
                <a:solidFill>
                  <a:srgbClr val="009AFF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9AFF"/>
                </a:solidFill>
                <a:latin typeface="Arial"/>
                <a:cs typeface="Arial"/>
              </a:rPr>
              <a:t>from scratch.</a:t>
            </a:r>
            <a:endParaRPr lang="en-US" sz="1800" dirty="0">
              <a:latin typeface="Arial"/>
              <a:cs typeface="Arial"/>
            </a:endParaRPr>
          </a:p>
          <a:p>
            <a:pPr marL="355600" marR="985519" indent="-343535">
              <a:lnSpc>
                <a:spcPts val="3020"/>
              </a:lnSpc>
              <a:spcBef>
                <a:spcPts val="685"/>
              </a:spcBef>
              <a:buClr>
                <a:srgbClr val="FE0065"/>
              </a:buClr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It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uses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only</a:t>
            </a:r>
            <a:r>
              <a:rPr lang="en-US" sz="1800" spc="-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a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single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bit,</a:t>
            </a:r>
            <a:r>
              <a:rPr lang="en-US" sz="1800" spc="-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resulting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in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the</a:t>
            </a:r>
            <a:r>
              <a:rPr lang="en-US" sz="1800" spc="-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least </a:t>
            </a:r>
            <a:r>
              <a:rPr lang="en-US" sz="1800" spc="-76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overhead.</a:t>
            </a: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781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Hamming</a:t>
            </a:r>
            <a:r>
              <a:rPr lang="en-IN" spc="-50" dirty="0"/>
              <a:t> </a:t>
            </a:r>
            <a:r>
              <a:rPr lang="en-IN" spc="-5" dirty="0"/>
              <a:t>Codes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31ADE-73C3-9183-2756-FBA7A9010A28}"/>
              </a:ext>
            </a:extLst>
          </p:cNvPr>
          <p:cNvSpPr txBox="1"/>
          <p:nvPr/>
        </p:nvSpPr>
        <p:spPr>
          <a:xfrm>
            <a:off x="685800" y="1123950"/>
            <a:ext cx="7391400" cy="236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38100" indent="-342900">
              <a:lnSpc>
                <a:spcPct val="79800"/>
              </a:lnSpc>
              <a:spcBef>
                <a:spcPts val="680"/>
              </a:spcBef>
              <a:buClr>
                <a:srgbClr val="01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1800" b="1" spc="-5" dirty="0">
                <a:latin typeface="Arial"/>
                <a:cs typeface="Arial"/>
              </a:rPr>
              <a:t>The most common types of error-correcting codes 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used in RAM are based on the codes devised by R.W. </a:t>
            </a:r>
            <a:r>
              <a:rPr lang="en-US" sz="1800" b="1" spc="-65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Hamming.</a:t>
            </a:r>
            <a:endParaRPr lang="en-US" sz="2400" dirty="0">
              <a:latin typeface="Arial"/>
              <a:cs typeface="Arial"/>
            </a:endParaRPr>
          </a:p>
          <a:p>
            <a:pPr marL="355600" marR="24765" indent="-342900">
              <a:lnSpc>
                <a:spcPct val="79800"/>
              </a:lnSpc>
              <a:spcBef>
                <a:spcPts val="5"/>
              </a:spcBef>
              <a:buClr>
                <a:srgbClr val="010000"/>
              </a:buClr>
              <a:buFont typeface="Arial MT"/>
              <a:buChar char="•"/>
              <a:tabLst>
                <a:tab pos="355600" algn="l"/>
                <a:tab pos="356235" algn="l"/>
                <a:tab pos="5363210" algn="l"/>
              </a:tabLst>
            </a:pPr>
            <a:r>
              <a:rPr lang="en-US" sz="1800" b="1" i="1" spc="-5" dirty="0">
                <a:latin typeface="Arial"/>
                <a:cs typeface="Arial"/>
              </a:rPr>
              <a:t>K</a:t>
            </a:r>
            <a:r>
              <a:rPr lang="en-US" sz="1800" b="1" i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parity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bits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are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added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to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i="1" spc="-5" dirty="0">
                <a:latin typeface="Arial"/>
                <a:cs typeface="Arial"/>
              </a:rPr>
              <a:t>n</a:t>
            </a:r>
            <a:r>
              <a:rPr lang="en-US" sz="1800" b="1" spc="-5" dirty="0">
                <a:latin typeface="Arial"/>
                <a:cs typeface="Arial"/>
              </a:rPr>
              <a:t>-bit data</a:t>
            </a:r>
            <a:r>
              <a:rPr lang="en-US" sz="1800" b="1" spc="-5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word,</a:t>
            </a:r>
            <a:r>
              <a:rPr lang="en-US" sz="1800" b="1" spc="-4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forming </a:t>
            </a:r>
            <a:r>
              <a:rPr lang="en-US" sz="1800" b="1" spc="-65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new word of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b="1" i="1" dirty="0">
                <a:latin typeface="Arial"/>
                <a:cs typeface="Arial"/>
              </a:rPr>
              <a:t>n</a:t>
            </a:r>
            <a:r>
              <a:rPr lang="en-US" sz="1800" b="1" i="1" spc="-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+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i="1" spc="-5" dirty="0">
                <a:latin typeface="Arial"/>
                <a:cs typeface="Arial"/>
              </a:rPr>
              <a:t>k </a:t>
            </a:r>
            <a:r>
              <a:rPr lang="en-US" sz="1800" b="1" spc="-5" dirty="0">
                <a:latin typeface="Arial"/>
                <a:cs typeface="Arial"/>
              </a:rPr>
              <a:t>bits.</a:t>
            </a:r>
            <a:endParaRPr lang="en-US" sz="2000" dirty="0">
              <a:latin typeface="Arial"/>
              <a:cs typeface="Arial"/>
            </a:endParaRPr>
          </a:p>
          <a:p>
            <a:pPr marL="355600" indent="-343535">
              <a:lnSpc>
                <a:spcPts val="2590"/>
              </a:lnSpc>
              <a:spcBef>
                <a:spcPts val="5"/>
              </a:spcBef>
              <a:buClr>
                <a:srgbClr val="01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1800" b="1" spc="-5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bit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positions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are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numbered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in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sequence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from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1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to</a:t>
            </a:r>
            <a:endParaRPr lang="en-US" sz="18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lang="en-US" sz="1800" b="1" i="1" dirty="0">
                <a:latin typeface="Arial"/>
                <a:cs typeface="Arial"/>
              </a:rPr>
              <a:t>n</a:t>
            </a:r>
            <a:r>
              <a:rPr lang="en-US" sz="1800" b="1" i="1" spc="-3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+</a:t>
            </a:r>
            <a:r>
              <a:rPr lang="en-US" sz="1800" b="1" spc="-35" dirty="0">
                <a:latin typeface="Arial"/>
                <a:cs typeface="Arial"/>
              </a:rPr>
              <a:t> </a:t>
            </a:r>
            <a:r>
              <a:rPr lang="en-US" sz="1800" b="1" i="1" spc="-5" dirty="0">
                <a:latin typeface="Arial"/>
                <a:cs typeface="Arial"/>
              </a:rPr>
              <a:t>k</a:t>
            </a:r>
            <a:r>
              <a:rPr lang="en-US" b="1" i="1" spc="-5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55600" marR="515620" indent="-342900">
              <a:lnSpc>
                <a:spcPct val="79800"/>
              </a:lnSpc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Those positions numbered with powers of two </a:t>
            </a:r>
            <a:r>
              <a:rPr lang="en-US" sz="1800" b="1" spc="-10" dirty="0">
                <a:latin typeface="Arial"/>
                <a:cs typeface="Arial"/>
              </a:rPr>
              <a:t>are </a:t>
            </a:r>
            <a:r>
              <a:rPr lang="en-US" sz="1800" b="1" spc="-65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reserved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for 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parity bits.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1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code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can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be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used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with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words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of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any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length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4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spc="-5" dirty="0"/>
              <a:t>4</a:t>
            </a:r>
            <a:r>
              <a:rPr lang="en-IN" spc="-25" dirty="0"/>
              <a:t> </a:t>
            </a:r>
            <a:r>
              <a:rPr lang="en-IN" spc="-5" dirty="0"/>
              <a:t>Parity</a:t>
            </a:r>
            <a:r>
              <a:rPr lang="en-IN" spc="-20" dirty="0"/>
              <a:t> </a:t>
            </a:r>
            <a:r>
              <a:rPr lang="en-IN" spc="-5" dirty="0"/>
              <a:t>Bits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CD449-1B13-3FE0-16D1-B67557E3B7BA}"/>
              </a:ext>
            </a:extLst>
          </p:cNvPr>
          <p:cNvSpPr txBox="1"/>
          <p:nvPr/>
        </p:nvSpPr>
        <p:spPr>
          <a:xfrm>
            <a:off x="381000" y="1047750"/>
            <a:ext cx="8229600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89535" indent="-343535">
              <a:lnSpc>
                <a:spcPct val="100000"/>
              </a:lnSpc>
              <a:spcBef>
                <a:spcPts val="100"/>
              </a:spcBef>
              <a:buClr>
                <a:srgbClr val="010000"/>
              </a:buClr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latin typeface="Arial MT"/>
                <a:cs typeface="Arial MT"/>
              </a:rPr>
              <a:t>Can provide error correction for five to eleven </a:t>
            </a:r>
            <a:r>
              <a:rPr lang="en-US" sz="1800" spc="-76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data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bits.</a:t>
            </a:r>
            <a:endParaRPr lang="en-US" sz="3200" dirty="0">
              <a:latin typeface="Arial MT"/>
              <a:cs typeface="Arial MT"/>
            </a:endParaRPr>
          </a:p>
          <a:p>
            <a:pPr marL="355600" marR="1161415" indent="-343535">
              <a:lnSpc>
                <a:spcPct val="100000"/>
              </a:lnSpc>
              <a:buClr>
                <a:srgbClr val="010000"/>
              </a:buClr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latin typeface="Arial MT"/>
                <a:cs typeface="Arial MT"/>
              </a:rPr>
              <a:t>A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(12,8)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code</a:t>
            </a:r>
            <a:r>
              <a:rPr lang="en-US" spc="-10" dirty="0">
                <a:latin typeface="Arial MT"/>
                <a:cs typeface="Arial MT"/>
              </a:rPr>
              <a:t> offers a reasonable compromise in the bit stream </a:t>
            </a:r>
            <a:endParaRPr lang="en-US" spc="-5" dirty="0">
              <a:latin typeface="Arial MT"/>
              <a:cs typeface="Arial MT"/>
            </a:endParaRPr>
          </a:p>
          <a:p>
            <a:pPr marL="355600" marR="1161415" indent="-343535">
              <a:lnSpc>
                <a:spcPct val="100000"/>
              </a:lnSpc>
              <a:buClr>
                <a:srgbClr val="010000"/>
              </a:buClr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Why</a:t>
            </a:r>
            <a:r>
              <a:rPr lang="en-US" sz="1800" spc="-1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(12,8)</a:t>
            </a:r>
            <a:r>
              <a:rPr lang="en-US" sz="1800" spc="-1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code</a:t>
            </a:r>
            <a:r>
              <a:rPr lang="en-US" sz="1800" spc="-10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is</a:t>
            </a:r>
            <a:r>
              <a:rPr lang="en-US" sz="1800" spc="-1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desirable</a:t>
            </a:r>
            <a:r>
              <a:rPr lang="en-US" sz="1800" spc="-15" dirty="0">
                <a:solidFill>
                  <a:srgbClr val="FF0065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0065"/>
                </a:solidFill>
                <a:latin typeface="Arial MT"/>
                <a:cs typeface="Arial MT"/>
              </a:rPr>
              <a:t>?</a:t>
            </a:r>
            <a:endParaRPr lang="en-US" dirty="0">
              <a:solidFill>
                <a:srgbClr val="FF0065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1800" dirty="0">
                <a:latin typeface="Arial MT"/>
                <a:cs typeface="Arial MT"/>
              </a:rPr>
              <a:t>The code enables data link packets to be 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constructed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easily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by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permitting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one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parity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byte </a:t>
            </a:r>
            <a:r>
              <a:rPr lang="en-US" sz="1800" spc="-76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to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serve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two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data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bytes.</a:t>
            </a:r>
          </a:p>
        </p:txBody>
      </p:sp>
    </p:spTree>
    <p:extLst>
      <p:ext uri="{BB962C8B-B14F-4D97-AF65-F5344CB8AC3E}">
        <p14:creationId xmlns:p14="http://schemas.microsoft.com/office/powerpoint/2010/main" val="388803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1122</Words>
  <Application>Microsoft Office PowerPoint</Application>
  <PresentationFormat>On-screen Show (16:9)</PresentationFormat>
  <Paragraphs>106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MT</vt:lpstr>
      <vt:lpstr>Calibri</vt:lpstr>
      <vt:lpstr>Microsoft Sans Serif</vt:lpstr>
      <vt:lpstr>Times New Roman</vt:lpstr>
      <vt:lpstr>Office Theme</vt:lpstr>
      <vt:lpstr>PowerPoint Presentation</vt:lpstr>
      <vt:lpstr>Error Detection And Correction </vt:lpstr>
      <vt:lpstr>Parity Bit</vt:lpstr>
      <vt:lpstr>Parity Bit Example</vt:lpstr>
      <vt:lpstr>Characteristics of Parity</vt:lpstr>
      <vt:lpstr>Parity Bit Generating and Checking</vt:lpstr>
      <vt:lpstr>Pros &amp; Cons</vt:lpstr>
      <vt:lpstr>Hamming Codes</vt:lpstr>
      <vt:lpstr>4 Parity Bits</vt:lpstr>
      <vt:lpstr>Example (12,8)</vt:lpstr>
      <vt:lpstr>Calculating Parity Bits</vt:lpstr>
      <vt:lpstr>The Entire Code</vt:lpstr>
      <vt:lpstr>Checking</vt:lpstr>
      <vt:lpstr>How to locate the error bit?</vt:lpstr>
      <vt:lpstr>Three Cases</vt:lpstr>
      <vt:lpstr>Algorithm for General Hamming</vt:lpstr>
      <vt:lpstr>PowerPoint Presentation</vt:lpstr>
      <vt:lpstr>PowerPoint Presentation</vt:lpstr>
      <vt:lpstr>Hamming Encoder </vt:lpstr>
      <vt:lpstr>Verilog code-Initialisation and assignment</vt:lpstr>
      <vt:lpstr>Verilog code-Testbench</vt:lpstr>
      <vt:lpstr>Verilog Output</vt:lpstr>
      <vt:lpstr>Verilog code</vt:lpstr>
      <vt:lpstr>Hamming Decoder </vt:lpstr>
      <vt:lpstr>Verilog code-Initialisation</vt:lpstr>
      <vt:lpstr>Verilog code</vt:lpstr>
      <vt:lpstr>Verilog code-Testbench</vt:lpstr>
      <vt:lpstr>Verilog Output</vt:lpstr>
      <vt:lpstr>Verilog code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AHUJA</dc:creator>
  <cp:lastModifiedBy>NAMRATA AHUJA</cp:lastModifiedBy>
  <cp:revision>3</cp:revision>
  <dcterms:created xsi:type="dcterms:W3CDTF">2023-07-01T15:31:07Z</dcterms:created>
  <dcterms:modified xsi:type="dcterms:W3CDTF">2023-07-10T15:37:19Z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