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6/3/2024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media" Target="../media/media2.m4a"/><Relationship Id="rId7" Type="http://schemas.openxmlformats.org/officeDocument/2006/relationships/image" Target="../media/image1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3.png"/><Relationship Id="rId5" Type="http://schemas.openxmlformats.org/officeDocument/2006/relationships/slideLayout" Target="../slideLayouts/slideLayout3.xml"/><Relationship Id="rId4" Type="http://schemas.openxmlformats.org/officeDocument/2006/relationships/audio" Target="../media/media2.m4a"/></Relationships>
</file>

<file path=ppt/slides/_rels/slide12.xml.rels><?xml version="1.0" encoding="UTF-8" standalone="yes"?>
<Relationships xmlns="http://schemas.openxmlformats.org/package/2006/relationships"><Relationship Id="rId3" Type="http://schemas.microsoft.com/office/2007/relationships/media" Target="../media/media4.m4a"/><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4.png"/><Relationship Id="rId5" Type="http://schemas.openxmlformats.org/officeDocument/2006/relationships/slideLayout" Target="../slideLayouts/slideLayout3.xml"/><Relationship Id="rId4" Type="http://schemas.openxmlformats.org/officeDocument/2006/relationships/audio" Target="../media/media4.m4a"/></Relationships>
</file>

<file path=ppt/slides/_rels/slide13.xml.rels><?xml version="1.0" encoding="UTF-8" standalone="yes"?>
<Relationships xmlns="http://schemas.openxmlformats.org/package/2006/relationships"><Relationship Id="rId3" Type="http://schemas.microsoft.com/office/2007/relationships/media" Target="../media/media6.m4a"/><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4.png"/><Relationship Id="rId5" Type="http://schemas.openxmlformats.org/officeDocument/2006/relationships/slideLayout" Target="../slideLayouts/slideLayout6.xml"/><Relationship Id="rId4" Type="http://schemas.openxmlformats.org/officeDocument/2006/relationships/audio" Target="../media/media6.m4a"/></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808" y="1110344"/>
            <a:ext cx="5518066" cy="1946365"/>
          </a:xfrm>
        </p:spPr>
        <p:txBody>
          <a:bodyPr>
            <a:normAutofit/>
          </a:bodyPr>
          <a:lstStyle/>
          <a:p>
            <a:r>
              <a:rPr lang="en-US" dirty="0" smtClean="0">
                <a:latin typeface="Bahnschrift Light" panose="020B0502040204020203" pitchFamily="34" charset="0"/>
              </a:rPr>
              <a:t>CORONA VIRUS ANALYSIS </a:t>
            </a:r>
            <a:endParaRPr lang="en-US" dirty="0">
              <a:latin typeface="Bahnschrift Light" panose="020B0502040204020203" pitchFamily="34" charset="0"/>
            </a:endParaRPr>
          </a:p>
        </p:txBody>
      </p:sp>
      <p:sp>
        <p:nvSpPr>
          <p:cNvPr id="3" name="Subtitle 2"/>
          <p:cNvSpPr>
            <a:spLocks noGrp="1"/>
          </p:cNvSpPr>
          <p:nvPr>
            <p:ph type="subTitle" idx="1"/>
          </p:nvPr>
        </p:nvSpPr>
        <p:spPr>
          <a:xfrm>
            <a:off x="2611808" y="3862455"/>
            <a:ext cx="5421849" cy="1362688"/>
          </a:xfrm>
        </p:spPr>
        <p:txBody>
          <a:bodyPr>
            <a:normAutofit/>
          </a:bodyPr>
          <a:lstStyle/>
          <a:p>
            <a:r>
              <a:rPr lang="en-US" dirty="0" smtClean="0">
                <a:latin typeface="Bahnschrift Light" panose="020B0502040204020203" pitchFamily="34" charset="0"/>
              </a:rPr>
              <a:t>BY </a:t>
            </a:r>
          </a:p>
          <a:p>
            <a:r>
              <a:rPr lang="en-US" dirty="0" smtClean="0">
                <a:latin typeface="Bahnschrift Light" panose="020B0502040204020203" pitchFamily="34" charset="0"/>
              </a:rPr>
              <a:t>NAMRATA SALVI</a:t>
            </a:r>
          </a:p>
          <a:p>
            <a:r>
              <a:rPr lang="en-US" dirty="0" smtClean="0">
                <a:latin typeface="Bahnschrift Light" panose="020B0502040204020203" pitchFamily="34" charset="0"/>
              </a:rPr>
              <a:t>BATCH NAME:MIP-DA-09 </a:t>
            </a:r>
            <a:endParaRPr lang="en-US" dirty="0">
              <a:latin typeface="Bahnschrift Light" panose="020B0502040204020203" pitchFamily="34" charset="0"/>
            </a:endParaRPr>
          </a:p>
        </p:txBody>
      </p:sp>
    </p:spTree>
    <p:extLst>
      <p:ext uri="{BB962C8B-B14F-4D97-AF65-F5344CB8AC3E}">
        <p14:creationId xmlns:p14="http://schemas.microsoft.com/office/powerpoint/2010/main" val="2232772391"/>
      </p:ext>
    </p:extLst>
  </p:cSld>
  <p:clrMapOvr>
    <a:masterClrMapping/>
  </p:clrMapOvr>
  <mc:AlternateContent xmlns:mc="http://schemas.openxmlformats.org/markup-compatibility/2006" xmlns:p14="http://schemas.microsoft.com/office/powerpoint/2010/main">
    <mc:Choice Requires="p14">
      <p:transition spd="slow" p14:dur="2000" advTm="4396"/>
    </mc:Choice>
    <mc:Fallback xmlns="">
      <p:transition spd="slow" advTm="4396"/>
    </mc:Fallback>
  </mc:AlternateContent>
  <p:timing>
    <p:tnLst>
      <p:par>
        <p:cTn id="1" dur="indefinite" restart="never" nodeType="tmRoot"/>
      </p:par>
    </p:tnLst>
  </p:timing>
  <p:extLst mod="1">
    <p:ext uri="{E180D4A7-C9FB-4DFB-919C-405C955672EB}">
      <p14:showEvtLst xmlns:p14="http://schemas.microsoft.com/office/powerpoint/2010/main">
        <p14:playEvt time="12" objId="4"/>
        <p14:stopEvt time="4396"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579" y="1240075"/>
            <a:ext cx="7956560" cy="5513421"/>
          </a:xfrm>
        </p:spPr>
        <p:txBody>
          <a:bodyPr>
            <a:normAutofit/>
          </a:bodyPr>
          <a:lstStyle/>
          <a:p>
            <a:pPr algn="l"/>
            <a:r>
              <a:rPr lang="en-US" sz="1600" dirty="0">
                <a:latin typeface="Bahnschrift Light" panose="020B0502040204020203" pitchFamily="34" charset="0"/>
              </a:rPr>
              <a:t>SELECT </a:t>
            </a:r>
            <a:r>
              <a:rPr lang="en-US" sz="1600" dirty="0" err="1">
                <a:latin typeface="Bahnschrift Light" panose="020B0502040204020203" pitchFamily="34" charset="0"/>
              </a:rPr>
              <a:t>Country_Region,MAX</a:t>
            </a:r>
            <a:r>
              <a:rPr lang="en-US" sz="1600" dirty="0">
                <a:latin typeface="Bahnschrift Light" panose="020B0502040204020203" pitchFamily="34" charset="0"/>
              </a:rPr>
              <a:t>(Confirmed) AS </a:t>
            </a:r>
            <a:r>
              <a:rPr lang="en-US" sz="1600" dirty="0" err="1">
                <a:latin typeface="Bahnschrift Light" panose="020B0502040204020203" pitchFamily="34" charset="0"/>
              </a:rPr>
              <a:t>Max_Confirmed_Cases</a:t>
            </a:r>
            <a:r>
              <a:rPr lang="en-US" sz="1600" dirty="0">
                <a:latin typeface="Bahnschrift Light" panose="020B0502040204020203" pitchFamily="34" charset="0"/>
              </a:rPr>
              <a:t> FROM </a:t>
            </a:r>
            <a:r>
              <a:rPr lang="en-US" sz="1600" dirty="0" err="1">
                <a:latin typeface="Bahnschrift Light" panose="020B0502040204020203" pitchFamily="34" charset="0"/>
              </a:rPr>
              <a:t>CovidData</a:t>
            </a:r>
            <a:r>
              <a:rPr lang="en-US" sz="1600" dirty="0">
                <a:latin typeface="Bahnschrift Light" panose="020B0502040204020203" pitchFamily="34" charset="0"/>
              </a:rPr>
              <a:t> GROUP BY 	</a:t>
            </a:r>
            <a:r>
              <a:rPr lang="en-US" sz="1600" dirty="0" err="1">
                <a:latin typeface="Bahnschrift Light" panose="020B0502040204020203" pitchFamily="34" charset="0"/>
              </a:rPr>
              <a:t>Country_RegionORDER</a:t>
            </a:r>
            <a:r>
              <a:rPr lang="en-US" sz="1600" dirty="0">
                <a:latin typeface="Bahnschrift Light" panose="020B0502040204020203" pitchFamily="34" charset="0"/>
              </a:rPr>
              <a:t> BY     </a:t>
            </a:r>
            <a:r>
              <a:rPr lang="en-US" sz="1600" dirty="0" err="1">
                <a:latin typeface="Bahnschrift Light" panose="020B0502040204020203" pitchFamily="34" charset="0"/>
              </a:rPr>
              <a:t>Max_Confirmed_Cases</a:t>
            </a:r>
            <a:r>
              <a:rPr lang="en-US" sz="1600" dirty="0">
                <a:latin typeface="Bahnschrift Light" panose="020B0502040204020203" pitchFamily="34" charset="0"/>
              </a:rPr>
              <a:t> DESCLIMIT 1</a:t>
            </a:r>
            <a:r>
              <a:rPr lang="en-US" sz="1600" dirty="0" smtClean="0">
                <a:latin typeface="Bahnschrift Light" panose="020B0502040204020203" pitchFamily="34" charset="0"/>
              </a:rPr>
              <a:t>;</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smtClean="0">
                <a:latin typeface="Bahnschrift Light" panose="020B0502040204020203" pitchFamily="34" charset="0"/>
              </a:rPr>
              <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smtClean="0">
                <a:latin typeface="Bahnschrift Light" panose="020B0502040204020203" pitchFamily="34" charset="0"/>
              </a:rPr>
              <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smtClean="0">
                <a:latin typeface="Bahnschrift Light" panose="020B0502040204020203" pitchFamily="34" charset="0"/>
              </a:rPr>
              <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a:latin typeface="Bahnschrift Light" panose="020B0502040204020203" pitchFamily="34" charset="0"/>
              </a:rPr>
              <a:t>Q15. Find Country having lowest number of the death </a:t>
            </a:r>
            <a:r>
              <a:rPr lang="en-US" sz="1600" dirty="0" smtClean="0">
                <a:latin typeface="Bahnschrift Light" panose="020B0502040204020203" pitchFamily="34" charset="0"/>
              </a:rPr>
              <a:t>case</a:t>
            </a:r>
            <a:br>
              <a:rPr lang="en-US" sz="1600" dirty="0" smtClean="0">
                <a:latin typeface="Bahnschrift Light" panose="020B0502040204020203" pitchFamily="34" charset="0"/>
              </a:rPr>
            </a:br>
            <a:r>
              <a:rPr lang="en-US" sz="1600" dirty="0" smtClean="0">
                <a:latin typeface="Bahnschrift Light" panose="020B0502040204020203" pitchFamily="34" charset="0"/>
              </a:rPr>
              <a:t/>
            </a:r>
            <a:br>
              <a:rPr lang="en-US" sz="1600" dirty="0" smtClean="0">
                <a:latin typeface="Bahnschrift Light" panose="020B0502040204020203" pitchFamily="34" charset="0"/>
              </a:rPr>
            </a:br>
            <a:r>
              <a:rPr lang="en-US" sz="1600" dirty="0" smtClean="0">
                <a:latin typeface="Bahnschrift Light" panose="020B0502040204020203" pitchFamily="34" charset="0"/>
              </a:rPr>
              <a:t>SELECT </a:t>
            </a:r>
            <a:r>
              <a:rPr lang="en-US" sz="1600" dirty="0" err="1">
                <a:latin typeface="Bahnschrift Light" panose="020B0502040204020203" pitchFamily="34" charset="0"/>
              </a:rPr>
              <a:t>Country_Region,MIN</a:t>
            </a:r>
            <a:r>
              <a:rPr lang="en-US" sz="1600" dirty="0">
                <a:latin typeface="Bahnschrift Light" panose="020B0502040204020203" pitchFamily="34" charset="0"/>
              </a:rPr>
              <a:t>(Deaths) AS </a:t>
            </a:r>
            <a:r>
              <a:rPr lang="en-US" sz="1600" dirty="0" err="1">
                <a:latin typeface="Bahnschrift Light" panose="020B0502040204020203" pitchFamily="34" charset="0"/>
              </a:rPr>
              <a:t>Min_Death_Cases</a:t>
            </a:r>
            <a:r>
              <a:rPr lang="en-US" sz="1600" dirty="0">
                <a:latin typeface="Bahnschrift Light" panose="020B0502040204020203" pitchFamily="34" charset="0"/>
              </a:rPr>
              <a:t> FROM </a:t>
            </a:r>
            <a:r>
              <a:rPr lang="en-US" sz="1600" dirty="0" err="1">
                <a:latin typeface="Bahnschrift Light" panose="020B0502040204020203" pitchFamily="34" charset="0"/>
              </a:rPr>
              <a:t>CovidData</a:t>
            </a:r>
            <a:r>
              <a:rPr lang="en-US" sz="1600" dirty="0">
                <a:latin typeface="Bahnschrift Light" panose="020B0502040204020203" pitchFamily="34" charset="0"/>
              </a:rPr>
              <a:t> GROUP BY 	</a:t>
            </a:r>
            <a:r>
              <a:rPr lang="en-US" sz="1600" dirty="0" err="1">
                <a:latin typeface="Bahnschrift Light" panose="020B0502040204020203" pitchFamily="34" charset="0"/>
              </a:rPr>
              <a:t>Country_RegionORDER</a:t>
            </a:r>
            <a:r>
              <a:rPr lang="en-US" sz="1600" dirty="0">
                <a:latin typeface="Bahnschrift Light" panose="020B0502040204020203" pitchFamily="34" charset="0"/>
              </a:rPr>
              <a:t> BY     </a:t>
            </a:r>
            <a:r>
              <a:rPr lang="en-US" sz="1600" dirty="0" err="1">
                <a:latin typeface="Bahnschrift Light" panose="020B0502040204020203" pitchFamily="34" charset="0"/>
              </a:rPr>
              <a:t>Min_Death_Cases</a:t>
            </a:r>
            <a:r>
              <a:rPr lang="en-US" sz="1600" dirty="0">
                <a:latin typeface="Bahnschrift Light" panose="020B0502040204020203" pitchFamily="34" charset="0"/>
              </a:rPr>
              <a:t> LIMIT 1</a:t>
            </a:r>
            <a:r>
              <a:rPr lang="en-US" sz="1600" dirty="0" smtClean="0">
                <a:latin typeface="Bahnschrift Light" panose="020B0502040204020203" pitchFamily="34" charset="0"/>
              </a:rPr>
              <a:t>;</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endParaRPr lang="en-US" sz="1600" dirty="0">
              <a:latin typeface="Bahnschrift Light" panose="020B0502040204020203" pitchFamily="34" charset="0"/>
            </a:endParaRPr>
          </a:p>
        </p:txBody>
      </p:sp>
      <p:sp>
        <p:nvSpPr>
          <p:cNvPr id="3" name="Text Placeholder 2"/>
          <p:cNvSpPr>
            <a:spLocks noGrp="1"/>
          </p:cNvSpPr>
          <p:nvPr>
            <p:ph type="body" idx="1"/>
          </p:nvPr>
        </p:nvSpPr>
        <p:spPr>
          <a:xfrm>
            <a:off x="2277579" y="509450"/>
            <a:ext cx="7791931" cy="586935"/>
          </a:xfrm>
        </p:spPr>
        <p:txBody>
          <a:bodyPr>
            <a:normAutofit/>
          </a:bodyPr>
          <a:lstStyle/>
          <a:p>
            <a:pPr algn="l"/>
            <a:r>
              <a:rPr lang="en-US" sz="1600" dirty="0">
                <a:latin typeface="Bahnschrift Light" panose="020B0502040204020203" pitchFamily="34" charset="0"/>
              </a:rPr>
              <a:t>Q14. Find Country having highest number of the Confirmed case</a:t>
            </a:r>
          </a:p>
        </p:txBody>
      </p:sp>
      <p:pic>
        <p:nvPicPr>
          <p:cNvPr id="5" name="Picture 4"/>
          <p:cNvPicPr>
            <a:picLocks noChangeAspect="1"/>
          </p:cNvPicPr>
          <p:nvPr/>
        </p:nvPicPr>
        <p:blipFill rotWithShape="1">
          <a:blip r:embed="rId2"/>
          <a:srcRect l="13124" t="43385" r="44295" b="42222"/>
          <a:stretch/>
        </p:blipFill>
        <p:spPr>
          <a:xfrm>
            <a:off x="2277579" y="2135776"/>
            <a:ext cx="7081440" cy="1169127"/>
          </a:xfrm>
          <a:prstGeom prst="rect">
            <a:avLst/>
          </a:prstGeom>
        </p:spPr>
      </p:pic>
      <p:pic>
        <p:nvPicPr>
          <p:cNvPr id="6" name="Picture 5"/>
          <p:cNvPicPr>
            <a:picLocks noChangeAspect="1"/>
          </p:cNvPicPr>
          <p:nvPr/>
        </p:nvPicPr>
        <p:blipFill rotWithShape="1">
          <a:blip r:embed="rId3"/>
          <a:srcRect l="14520" t="41449" r="47789" b="39869"/>
          <a:stretch/>
        </p:blipFill>
        <p:spPr>
          <a:xfrm>
            <a:off x="2284454" y="4428309"/>
            <a:ext cx="4312289" cy="1201782"/>
          </a:xfrm>
          <a:prstGeom prst="rect">
            <a:avLst/>
          </a:prstGeom>
        </p:spPr>
      </p:pic>
    </p:spTree>
    <p:extLst>
      <p:ext uri="{BB962C8B-B14F-4D97-AF65-F5344CB8AC3E}">
        <p14:creationId xmlns:p14="http://schemas.microsoft.com/office/powerpoint/2010/main" val="2214981050"/>
      </p:ext>
    </p:extLst>
  </p:cSld>
  <p:clrMapOvr>
    <a:masterClrMapping/>
  </p:clrMapOvr>
  <mc:AlternateContent xmlns:mc="http://schemas.openxmlformats.org/markup-compatibility/2006" xmlns:p14="http://schemas.microsoft.com/office/powerpoint/2010/main">
    <mc:Choice Requires="p14">
      <p:transition spd="slow" p14:dur="2000" advTm="2401"/>
    </mc:Choice>
    <mc:Fallback xmlns="">
      <p:transition spd="slow" advTm="2401"/>
    </mc:Fallback>
  </mc:AlternateContent>
  <p:timing>
    <p:tnLst>
      <p:par>
        <p:cTn id="1" dur="indefinite" restart="never" nodeType="tmRoot"/>
      </p:par>
    </p:tnLst>
  </p:timing>
  <p:extLst mod="1">
    <p:ext uri="{E180D4A7-C9FB-4DFB-919C-405C955672EB}">
      <p14:showEvtLst xmlns:p14="http://schemas.microsoft.com/office/powerpoint/2010/main">
        <p14:playEvt time="17" objId="4"/>
        <p14:stopEvt time="2401" objId="4"/>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328" y="1096385"/>
            <a:ext cx="7956560" cy="1424746"/>
          </a:xfrm>
        </p:spPr>
        <p:txBody>
          <a:bodyPr>
            <a:normAutofit/>
          </a:bodyPr>
          <a:lstStyle/>
          <a:p>
            <a:pPr algn="l"/>
            <a:r>
              <a:rPr lang="en-US" sz="1600" dirty="0">
                <a:latin typeface="Bahnschrift Light" panose="020B0502040204020203" pitchFamily="34" charset="0"/>
              </a:rPr>
              <a:t>SELECT     </a:t>
            </a:r>
            <a:r>
              <a:rPr lang="en-US" sz="1600" dirty="0" err="1">
                <a:latin typeface="Bahnschrift Light" panose="020B0502040204020203" pitchFamily="34" charset="0"/>
              </a:rPr>
              <a:t>Country_Region</a:t>
            </a:r>
            <a:r>
              <a:rPr lang="en-US" sz="1600" dirty="0">
                <a:latin typeface="Bahnschrift Light" panose="020B0502040204020203" pitchFamily="34" charset="0"/>
              </a:rPr>
              <a:t>,    SUM(Recovered) AS </a:t>
            </a:r>
            <a:r>
              <a:rPr lang="en-US" sz="1600" dirty="0" err="1">
                <a:latin typeface="Bahnschrift Light" panose="020B0502040204020203" pitchFamily="34" charset="0"/>
              </a:rPr>
              <a:t>Total_Recovered_CasesFROM</a:t>
            </a:r>
            <a:r>
              <a:rPr lang="en-US" sz="1600" dirty="0">
                <a:latin typeface="Bahnschrift Light" panose="020B0502040204020203" pitchFamily="34" charset="0"/>
              </a:rPr>
              <a:t>     </a:t>
            </a:r>
            <a:r>
              <a:rPr lang="en-US" sz="1600" dirty="0" err="1">
                <a:latin typeface="Bahnschrift Light" panose="020B0502040204020203" pitchFamily="34" charset="0"/>
              </a:rPr>
              <a:t>CovidDataGROUP</a:t>
            </a:r>
            <a:r>
              <a:rPr lang="en-US" sz="1600" dirty="0">
                <a:latin typeface="Bahnschrift Light" panose="020B0502040204020203" pitchFamily="34" charset="0"/>
              </a:rPr>
              <a:t> BY     </a:t>
            </a:r>
            <a:r>
              <a:rPr lang="en-US" sz="1600" dirty="0" err="1">
                <a:latin typeface="Bahnschrift Light" panose="020B0502040204020203" pitchFamily="34" charset="0"/>
              </a:rPr>
              <a:t>Country_RegionORDER</a:t>
            </a:r>
            <a:r>
              <a:rPr lang="en-US" sz="1600" dirty="0">
                <a:latin typeface="Bahnschrift Light" panose="020B0502040204020203" pitchFamily="34" charset="0"/>
              </a:rPr>
              <a:t> BY     </a:t>
            </a:r>
            <a:r>
              <a:rPr lang="en-US" sz="1600" dirty="0" err="1">
                <a:latin typeface="Bahnschrift Light" panose="020B0502040204020203" pitchFamily="34" charset="0"/>
              </a:rPr>
              <a:t>Total_Recovered_Cases</a:t>
            </a:r>
            <a:r>
              <a:rPr lang="en-US" sz="1600" dirty="0">
                <a:latin typeface="Bahnschrift Light" panose="020B0502040204020203" pitchFamily="34" charset="0"/>
              </a:rPr>
              <a:t> DESCLIMIT 5;</a:t>
            </a:r>
          </a:p>
        </p:txBody>
      </p:sp>
      <p:sp>
        <p:nvSpPr>
          <p:cNvPr id="3" name="Text Placeholder 2"/>
          <p:cNvSpPr>
            <a:spLocks noGrp="1"/>
          </p:cNvSpPr>
          <p:nvPr>
            <p:ph type="body" idx="1"/>
          </p:nvPr>
        </p:nvSpPr>
        <p:spPr>
          <a:xfrm>
            <a:off x="2225328" y="339633"/>
            <a:ext cx="7791931" cy="547745"/>
          </a:xfrm>
        </p:spPr>
        <p:txBody>
          <a:bodyPr>
            <a:normAutofit/>
          </a:bodyPr>
          <a:lstStyle/>
          <a:p>
            <a:pPr algn="l"/>
            <a:r>
              <a:rPr lang="en-US" sz="1600" dirty="0">
                <a:latin typeface="Bahnschrift Light" panose="020B0502040204020203" pitchFamily="34" charset="0"/>
              </a:rPr>
              <a:t>Q16. Find top 5 countries having highest recovered case</a:t>
            </a:r>
          </a:p>
        </p:txBody>
      </p:sp>
      <p:pic>
        <p:nvPicPr>
          <p:cNvPr id="4" name="Picture 3"/>
          <p:cNvPicPr>
            <a:picLocks noChangeAspect="1"/>
          </p:cNvPicPr>
          <p:nvPr/>
        </p:nvPicPr>
        <p:blipFill rotWithShape="1">
          <a:blip r:embed="rId6"/>
          <a:srcRect l="14527" t="46546" r="55873" b="33429"/>
          <a:stretch/>
        </p:blipFill>
        <p:spPr>
          <a:xfrm>
            <a:off x="2929244" y="2050869"/>
            <a:ext cx="5391796" cy="2050869"/>
          </a:xfrm>
          <a:prstGeom prst="rect">
            <a:avLst/>
          </a:prstGeom>
        </p:spPr>
      </p:pic>
      <p:pic>
        <p:nvPicPr>
          <p:cNvPr id="5" name="Recording_1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09006" y="6359434"/>
            <a:ext cx="365760" cy="365760"/>
          </a:xfrm>
          <a:prstGeom prst="rect">
            <a:avLst/>
          </a:prstGeom>
        </p:spPr>
      </p:pic>
      <p:pic>
        <p:nvPicPr>
          <p:cNvPr id="7" name="Audio 6">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4247398885"/>
      </p:ext>
    </p:extLst>
  </p:cSld>
  <p:clrMapOvr>
    <a:masterClrMapping/>
  </p:clrMapOvr>
  <mc:AlternateContent xmlns:mc="http://schemas.openxmlformats.org/markup-compatibility/2006" xmlns:p14="http://schemas.microsoft.com/office/powerpoint/2010/main">
    <mc:Choice Requires="p14">
      <p:transition spd="slow" p14:dur="2000" advTm="1814"/>
    </mc:Choice>
    <mc:Fallback xmlns="">
      <p:transition spd="slow" advTm="1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870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hold" display="0">
                  <p:stCondLst>
                    <p:cond delay="indefinite"/>
                  </p:stCondLst>
                  <p:endCondLst>
                    <p:cond evt="onStopAudio" delay="0">
                      <p:tgtEl>
                        <p:sldTgt/>
                      </p:tgtEl>
                    </p:cond>
                  </p:endCondLst>
                </p:cTn>
                <p:tgtEl>
                  <p:spTgt spid="5"/>
                </p:tgtEl>
              </p:cMediaNode>
            </p:audio>
            <p:audio isNarration="1">
              <p:cMediaNode vol="80000" showWhenStopped="0">
                <p:cTn id="11" fill="hold" display="0">
                  <p:stCondLst>
                    <p:cond delay="indefinite"/>
                  </p:stCondLst>
                  <p:endCondLst>
                    <p:cond evt="onStopAudio" delay="0">
                      <p:tgtEl>
                        <p:sldTgt/>
                      </p:tgtEl>
                    </p:cond>
                  </p:endCondLst>
                </p:cTn>
                <p:tgtEl>
                  <p:spTgt spid="7"/>
                </p:tgtEl>
              </p:cMediaNode>
            </p:audio>
          </p:childTnLst>
        </p:cTn>
      </p:par>
    </p:tnLst>
  </p:timing>
  <p:extLst>
    <p:ext uri="{E180D4A7-C9FB-4DFB-919C-405C955672EB}">
      <p14:showEvtLst xmlns:p14="http://schemas.microsoft.com/office/powerpoint/2010/main">
        <p14:playEvt time="17" objId="5"/>
        <p14:stopEvt time="1814" objId="5"/>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433" y="1422956"/>
            <a:ext cx="7956560" cy="4977843"/>
          </a:xfrm>
        </p:spPr>
        <p:txBody>
          <a:bodyPr>
            <a:noAutofit/>
          </a:bodyPr>
          <a:lstStyle/>
          <a:p>
            <a:pPr marL="285750" indent="-285750" algn="l">
              <a:buFont typeface="Arial" panose="020B0604020202020204" pitchFamily="34" charset="0"/>
              <a:buChar char="•"/>
            </a:pPr>
            <a:r>
              <a:rPr lang="en-US" sz="1800" u="sng" dirty="0">
                <a:latin typeface="Bahnschrift Light" panose="020B0502040204020203" pitchFamily="34" charset="0"/>
              </a:rPr>
              <a:t>Insights from Analysis:</a:t>
            </a:r>
            <a:r>
              <a:rPr lang="en-US" sz="1800" dirty="0">
                <a:latin typeface="Bahnschrift Light" panose="020B0502040204020203" pitchFamily="34" charset="0"/>
              </a:rPr>
              <a:t/>
            </a:r>
            <a:br>
              <a:rPr lang="en-US" sz="1800" dirty="0">
                <a:latin typeface="Bahnschrift Light" panose="020B0502040204020203" pitchFamily="34" charset="0"/>
              </a:rPr>
            </a:br>
            <a:r>
              <a:rPr lang="en-US" sz="1800" dirty="0">
                <a:latin typeface="Bahnschrift Light" panose="020B0502040204020203" pitchFamily="34" charset="0"/>
              </a:rPr>
              <a:t/>
            </a:r>
            <a:br>
              <a:rPr lang="en-US" sz="1800" dirty="0">
                <a:latin typeface="Bahnschrift Light" panose="020B0502040204020203" pitchFamily="34" charset="0"/>
              </a:rPr>
            </a:br>
            <a:r>
              <a:rPr lang="en-US" sz="1800" dirty="0">
                <a:latin typeface="Bahnschrift Light" panose="020B0502040204020203" pitchFamily="34" charset="0"/>
              </a:rPr>
              <a:t>Identified trends in case numbers, mortality, and recovery rates over time and across regions.</a:t>
            </a:r>
            <a:br>
              <a:rPr lang="en-US" sz="1800" dirty="0">
                <a:latin typeface="Bahnschrift Light" panose="020B0502040204020203" pitchFamily="34" charset="0"/>
              </a:rPr>
            </a:br>
            <a:r>
              <a:rPr lang="en-US" sz="1800" dirty="0">
                <a:latin typeface="Bahnschrift Light" panose="020B0502040204020203" pitchFamily="34" charset="0"/>
              </a:rPr>
              <a:t>Highlighted the impact of public health interventions in controlling the spread of the virus.</a:t>
            </a:r>
            <a:br>
              <a:rPr lang="en-US" sz="1800" dirty="0">
                <a:latin typeface="Bahnschrift Light" panose="020B0502040204020203" pitchFamily="34" charset="0"/>
              </a:rPr>
            </a:br>
            <a:r>
              <a:rPr lang="en-US" sz="1800" dirty="0">
                <a:latin typeface="Bahnschrift Light" panose="020B0502040204020203" pitchFamily="34" charset="0"/>
              </a:rPr>
              <a:t/>
            </a:r>
            <a:br>
              <a:rPr lang="en-US" sz="1800" dirty="0">
                <a:latin typeface="Bahnschrift Light" panose="020B0502040204020203" pitchFamily="34" charset="0"/>
              </a:rPr>
            </a:br>
            <a:r>
              <a:rPr lang="en-US" sz="1800" u="sng" dirty="0">
                <a:latin typeface="Bahnschrift Light" panose="020B0502040204020203" pitchFamily="34" charset="0"/>
              </a:rPr>
              <a:t>Role of Data Analysis:</a:t>
            </a:r>
            <a:r>
              <a:rPr lang="en-US" sz="1800" dirty="0">
                <a:latin typeface="Bahnschrift Light" panose="020B0502040204020203" pitchFamily="34" charset="0"/>
              </a:rPr>
              <a:t/>
            </a:r>
            <a:br>
              <a:rPr lang="en-US" sz="1800" dirty="0">
                <a:latin typeface="Bahnschrift Light" panose="020B0502040204020203" pitchFamily="34" charset="0"/>
              </a:rPr>
            </a:br>
            <a:r>
              <a:rPr lang="en-US" sz="1800" dirty="0">
                <a:latin typeface="Bahnschrift Light" panose="020B0502040204020203" pitchFamily="34" charset="0"/>
              </a:rPr>
              <a:t/>
            </a:r>
            <a:br>
              <a:rPr lang="en-US" sz="1800" dirty="0">
                <a:latin typeface="Bahnschrift Light" panose="020B0502040204020203" pitchFamily="34" charset="0"/>
              </a:rPr>
            </a:br>
            <a:r>
              <a:rPr lang="en-US" sz="1800" dirty="0">
                <a:latin typeface="Bahnschrift Light" panose="020B0502040204020203" pitchFamily="34" charset="0"/>
              </a:rPr>
              <a:t>Emphasized the crucial role of data-driven decision-making in managing public health emergencies.</a:t>
            </a:r>
            <a:br>
              <a:rPr lang="en-US" sz="1800" dirty="0">
                <a:latin typeface="Bahnschrift Light" panose="020B0502040204020203" pitchFamily="34" charset="0"/>
              </a:rPr>
            </a:br>
            <a:r>
              <a:rPr lang="en-US" sz="1800" dirty="0">
                <a:latin typeface="Bahnschrift Light" panose="020B0502040204020203" pitchFamily="34" charset="0"/>
              </a:rPr>
              <a:t>Highlighted the importance of collaborative efforts in building resilient communities and health systems.</a:t>
            </a:r>
          </a:p>
        </p:txBody>
      </p:sp>
      <p:sp>
        <p:nvSpPr>
          <p:cNvPr id="3" name="Text Placeholder 2"/>
          <p:cNvSpPr>
            <a:spLocks noGrp="1"/>
          </p:cNvSpPr>
          <p:nvPr>
            <p:ph type="body" idx="1"/>
          </p:nvPr>
        </p:nvSpPr>
        <p:spPr>
          <a:xfrm>
            <a:off x="2355957" y="283232"/>
            <a:ext cx="7791931" cy="878468"/>
          </a:xfrm>
        </p:spPr>
        <p:txBody>
          <a:bodyPr>
            <a:normAutofit/>
          </a:bodyPr>
          <a:lstStyle/>
          <a:p>
            <a:pPr algn="ctr"/>
            <a:r>
              <a:rPr lang="en-US" sz="2400" b="1" u="sng" dirty="0" smtClean="0">
                <a:latin typeface="Bahnschrift Light" panose="020B0502040204020203" pitchFamily="34" charset="0"/>
              </a:rPr>
              <a:t>CONCLUSION</a:t>
            </a:r>
            <a:endParaRPr lang="en-US" sz="2400" b="1" u="sng" dirty="0">
              <a:latin typeface="Bahnschrift Light" panose="020B0502040204020203" pitchFamily="34" charset="0"/>
            </a:endParaRPr>
          </a:p>
        </p:txBody>
      </p:sp>
      <p:pic>
        <p:nvPicPr>
          <p:cNvPr id="4" name="Recording_19">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705394" y="6217919"/>
            <a:ext cx="365760" cy="365760"/>
          </a:xfrm>
          <a:prstGeom prst="rect">
            <a:avLst/>
          </a:prstGeom>
        </p:spPr>
      </p:pic>
      <p:pic>
        <p:nvPicPr>
          <p:cNvPr id="6" name="Audio 5">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223090788"/>
      </p:ext>
    </p:extLst>
  </p:cSld>
  <p:clrMapOvr>
    <a:masterClrMapping/>
  </p:clrMapOvr>
  <mc:AlternateContent xmlns:mc="http://schemas.openxmlformats.org/markup-compatibility/2006" xmlns:p14="http://schemas.microsoft.com/office/powerpoint/2010/main">
    <mc:Choice Requires="p14">
      <p:transition spd="slow" p14:dur="2000" advTm="2200"/>
    </mc:Choice>
    <mc:Fallback xmlns="">
      <p:transition spd="slow" advTm="22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2515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hold" display="0">
                  <p:stCondLst>
                    <p:cond delay="indefinite"/>
                  </p:stCondLst>
                  <p:endCondLst>
                    <p:cond evt="onStopAudio" delay="0">
                      <p:tgtEl>
                        <p:sldTgt/>
                      </p:tgtEl>
                    </p:cond>
                  </p:endCondLst>
                </p:cTn>
                <p:tgtEl>
                  <p:spTgt spid="4"/>
                </p:tgtEl>
              </p:cMediaNode>
            </p:audio>
            <p:audio isNarration="1">
              <p:cMediaNode vol="80000" showWhenStopped="0">
                <p:cTn id="11" fill="hold" display="0">
                  <p:stCondLst>
                    <p:cond delay="indefinite"/>
                  </p:stCondLst>
                  <p:endCondLst>
                    <p:cond evt="onStopAudio" delay="0">
                      <p:tgtEl>
                        <p:sldTgt/>
                      </p:tgtEl>
                    </p:cond>
                  </p:endCondLst>
                </p:cTn>
                <p:tgtEl>
                  <p:spTgt spid="6"/>
                </p:tgtEl>
              </p:cMediaNode>
            </p:audio>
          </p:childTnLst>
        </p:cTn>
      </p:par>
    </p:tnLst>
  </p:timing>
  <p:extLst>
    <p:ext uri="{E180D4A7-C9FB-4DFB-919C-405C955672EB}">
      <p14:showEvtLst xmlns:p14="http://schemas.microsoft.com/office/powerpoint/2010/main">
        <p14:playEvt time="16" objId="4"/>
        <p14:stopEvt time="2200" objId="4"/>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425" y="2871987"/>
            <a:ext cx="7958331" cy="1077229"/>
          </a:xfrm>
        </p:spPr>
        <p:txBody>
          <a:bodyPr>
            <a:normAutofit/>
          </a:bodyPr>
          <a:lstStyle/>
          <a:p>
            <a:pPr algn="ctr"/>
            <a:r>
              <a:rPr lang="en-US" sz="5000" b="1" dirty="0" smtClean="0">
                <a:latin typeface="Bahnschrift Light" panose="020B0502040204020203" pitchFamily="34" charset="0"/>
              </a:rPr>
              <a:t>THANK YOU!</a:t>
            </a:r>
            <a:endParaRPr lang="en-US" sz="5000" b="1" dirty="0">
              <a:latin typeface="Bahnschrift Light" panose="020B0502040204020203" pitchFamily="34" charset="0"/>
            </a:endParaRPr>
          </a:p>
        </p:txBody>
      </p:sp>
      <p:pic>
        <p:nvPicPr>
          <p:cNvPr id="3" name="Recording_2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734492" y="5318760"/>
            <a:ext cx="609600" cy="609600"/>
          </a:xfrm>
          <a:prstGeom prst="rect">
            <a:avLst/>
          </a:prstGeom>
        </p:spPr>
      </p:pic>
      <p:pic>
        <p:nvPicPr>
          <p:cNvPr id="5" name="Audio 4">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741947294"/>
      </p:ext>
    </p:extLst>
  </p:cSld>
  <p:clrMapOvr>
    <a:masterClrMapping/>
  </p:clrMapOvr>
  <mc:AlternateContent xmlns:mc="http://schemas.openxmlformats.org/markup-compatibility/2006" xmlns:p14="http://schemas.microsoft.com/office/powerpoint/2010/main">
    <mc:Choice Requires="p14">
      <p:transition spd="slow" p14:dur="2000" advTm="594"/>
    </mc:Choice>
    <mc:Fallback xmlns="">
      <p:transition spd="slow" advTm="5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29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hold" display="0">
                  <p:stCondLst>
                    <p:cond delay="indefinite"/>
                  </p:stCondLst>
                  <p:endCondLst>
                    <p:cond evt="onStopAudio" delay="0">
                      <p:tgtEl>
                        <p:sldTgt/>
                      </p:tgtEl>
                    </p:cond>
                  </p:endCondLst>
                </p:cTn>
                <p:tgtEl>
                  <p:spTgt spid="3"/>
                </p:tgtEl>
              </p:cMediaNode>
            </p:audio>
            <p:audio isNarration="1">
              <p:cMediaNode vol="80000" showWhenStopped="0">
                <p:cTn id="11" fill="hold" display="0">
                  <p:stCondLst>
                    <p:cond delay="indefinite"/>
                  </p:stCondLst>
                  <p:endCondLst>
                    <p:cond evt="onStopAudio" delay="0">
                      <p:tgtEl>
                        <p:sldTgt/>
                      </p:tgtEl>
                    </p:cond>
                  </p:endCondLst>
                </p:cTn>
                <p:tgtEl>
                  <p:spTgt spid="5"/>
                </p:tgtEl>
              </p:cMediaNode>
            </p:audio>
          </p:childTnLst>
        </p:cTn>
      </p:par>
    </p:tnLst>
  </p:timing>
  <p:extLst>
    <p:ext uri="{E180D4A7-C9FB-4DFB-919C-405C955672EB}">
      <p14:showEvtLst xmlns:p14="http://schemas.microsoft.com/office/powerpoint/2010/main">
        <p14:playEvt time="18" objId="3"/>
        <p14:stopEvt time="594" objId="3"/>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Bahnschrift Light" panose="020B0502040204020203" pitchFamily="34" charset="0"/>
              </a:rPr>
              <a:t>OVERVIEW</a:t>
            </a:r>
            <a:endParaRPr lang="en-US" b="1" u="sng" dirty="0">
              <a:latin typeface="Bahnschrift Light" panose="020B0502040204020203" pitchFamily="34" charset="0"/>
            </a:endParaRPr>
          </a:p>
        </p:txBody>
      </p:sp>
      <p:sp>
        <p:nvSpPr>
          <p:cNvPr id="3" name="Content Placeholder 2"/>
          <p:cNvSpPr>
            <a:spLocks noGrp="1"/>
          </p:cNvSpPr>
          <p:nvPr>
            <p:ph idx="1"/>
          </p:nvPr>
        </p:nvSpPr>
        <p:spPr/>
        <p:txBody>
          <a:bodyPr/>
          <a:lstStyle/>
          <a:p>
            <a:r>
              <a:rPr lang="en-US" dirty="0">
                <a:latin typeface="Bahnschrift Light" panose="020B0502040204020203" pitchFamily="34" charset="0"/>
              </a:rPr>
              <a:t>The CORONA VIRUS pandemic has had a significant impact on public health and has created an </a:t>
            </a:r>
            <a:r>
              <a:rPr lang="en-US" dirty="0" smtClean="0">
                <a:latin typeface="Bahnschrift Light" panose="020B0502040204020203" pitchFamily="34" charset="0"/>
              </a:rPr>
              <a:t>urgent need </a:t>
            </a:r>
            <a:r>
              <a:rPr lang="en-US" dirty="0">
                <a:latin typeface="Bahnschrift Light" panose="020B0502040204020203" pitchFamily="34" charset="0"/>
              </a:rPr>
              <a:t>for data-driven insights to understand the spread of the virus</a:t>
            </a:r>
            <a:r>
              <a:rPr lang="en-US" dirty="0" smtClean="0">
                <a:latin typeface="Bahnschrift Light" panose="020B0502040204020203" pitchFamily="34" charset="0"/>
              </a:rPr>
              <a:t>.</a:t>
            </a:r>
          </a:p>
          <a:p>
            <a:r>
              <a:rPr lang="en-US" dirty="0" smtClean="0">
                <a:latin typeface="Bahnschrift Light" panose="020B0502040204020203" pitchFamily="34" charset="0"/>
              </a:rPr>
              <a:t> </a:t>
            </a:r>
            <a:r>
              <a:rPr lang="en-US" dirty="0">
                <a:latin typeface="Bahnschrift Light" panose="020B0502040204020203" pitchFamily="34" charset="0"/>
              </a:rPr>
              <a:t>As a data analyst, </a:t>
            </a:r>
            <a:r>
              <a:rPr lang="en-US" dirty="0" smtClean="0">
                <a:latin typeface="Bahnschrift Light" panose="020B0502040204020203" pitchFamily="34" charset="0"/>
              </a:rPr>
              <a:t>the task is to  analyze a </a:t>
            </a:r>
            <a:r>
              <a:rPr lang="en-US" dirty="0">
                <a:latin typeface="Bahnschrift Light" panose="020B0502040204020203" pitchFamily="34" charset="0"/>
              </a:rPr>
              <a:t>CORONA VIRUS dataset to derive meaningful insights and present your findings.</a:t>
            </a:r>
          </a:p>
        </p:txBody>
      </p:sp>
    </p:spTree>
    <p:extLst>
      <p:ext uri="{BB962C8B-B14F-4D97-AF65-F5344CB8AC3E}">
        <p14:creationId xmlns:p14="http://schemas.microsoft.com/office/powerpoint/2010/main" val="2871603670"/>
      </p:ext>
    </p:extLst>
  </p:cSld>
  <p:clrMapOvr>
    <a:masterClrMapping/>
  </p:clrMapOvr>
  <mc:AlternateContent xmlns:mc="http://schemas.openxmlformats.org/markup-compatibility/2006" xmlns:p14="http://schemas.microsoft.com/office/powerpoint/2010/main">
    <mc:Choice Requires="p14">
      <p:transition spd="slow" p14:dur="2000" advTm="3812"/>
    </mc:Choice>
    <mc:Fallback xmlns="">
      <p:transition spd="slow" advTm="3812"/>
    </mc:Fallback>
  </mc:AlternateContent>
  <p:timing>
    <p:tnLst>
      <p:par>
        <p:cTn id="1" dur="indefinite" restart="never" nodeType="tmRoot"/>
      </p:par>
    </p:tnLst>
  </p:timing>
  <p:extLst mod="1">
    <p:ext uri="{E180D4A7-C9FB-4DFB-919C-405C955672EB}">
      <p14:showEvtLst xmlns:p14="http://schemas.microsoft.com/office/powerpoint/2010/main">
        <p14:playEvt time="17" objId="4"/>
        <p14:stopEvt time="3812" objId="4"/>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Bahnschrift Light" panose="020B0502040204020203" pitchFamily="34" charset="0"/>
              </a:rPr>
              <a:t>DATASET</a:t>
            </a:r>
            <a:endParaRPr lang="en-US" b="1" u="sng" dirty="0">
              <a:latin typeface="Bahnschrift Light"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pPr marL="6160" indent="0">
              <a:buNone/>
            </a:pPr>
            <a:r>
              <a:rPr lang="en-US" dirty="0">
                <a:latin typeface="Bahnschrift Light" panose="020B0502040204020203" pitchFamily="34" charset="0"/>
              </a:rPr>
              <a:t>Description of each column in dataset:</a:t>
            </a:r>
          </a:p>
          <a:p>
            <a:r>
              <a:rPr lang="en-US" dirty="0">
                <a:latin typeface="Bahnschrift Light" panose="020B0502040204020203" pitchFamily="34" charset="0"/>
              </a:rPr>
              <a:t>Province: Geographic subdivision within a country/region.</a:t>
            </a:r>
          </a:p>
          <a:p>
            <a:r>
              <a:rPr lang="en-US" dirty="0">
                <a:latin typeface="Bahnschrift Light" panose="020B0502040204020203" pitchFamily="34" charset="0"/>
              </a:rPr>
              <a:t>Country/Region: Geographic entity where data is recorded.</a:t>
            </a:r>
          </a:p>
          <a:p>
            <a:r>
              <a:rPr lang="en-US" dirty="0">
                <a:latin typeface="Bahnschrift Light" panose="020B0502040204020203" pitchFamily="34" charset="0"/>
              </a:rPr>
              <a:t>Latitude: North-south position on Earth's surface.</a:t>
            </a:r>
          </a:p>
          <a:p>
            <a:r>
              <a:rPr lang="en-US" dirty="0">
                <a:latin typeface="Bahnschrift Light" panose="020B0502040204020203" pitchFamily="34" charset="0"/>
              </a:rPr>
              <a:t>Longitude: East-west position on Earth's surface.</a:t>
            </a:r>
          </a:p>
          <a:p>
            <a:r>
              <a:rPr lang="en-US" dirty="0">
                <a:latin typeface="Bahnschrift Light" panose="020B0502040204020203" pitchFamily="34" charset="0"/>
              </a:rPr>
              <a:t>Date: Recorded date of CORONA VIRUS data.</a:t>
            </a:r>
          </a:p>
          <a:p>
            <a:r>
              <a:rPr lang="en-US" dirty="0">
                <a:latin typeface="Bahnschrift Light" panose="020B0502040204020203" pitchFamily="34" charset="0"/>
              </a:rPr>
              <a:t>Confirmed: Number of diagnosed CORONA VIRUS cases.</a:t>
            </a:r>
          </a:p>
          <a:p>
            <a:r>
              <a:rPr lang="en-US" dirty="0">
                <a:latin typeface="Bahnschrift Light" panose="020B0502040204020203" pitchFamily="34" charset="0"/>
              </a:rPr>
              <a:t>Deaths: Number of CORONA VIRUS related deaths.</a:t>
            </a:r>
          </a:p>
          <a:p>
            <a:r>
              <a:rPr lang="en-US" dirty="0">
                <a:latin typeface="Bahnschrift Light" panose="020B0502040204020203" pitchFamily="34" charset="0"/>
              </a:rPr>
              <a:t>Recovered: Number of recovered CORONA VIRUS cases.</a:t>
            </a:r>
          </a:p>
        </p:txBody>
      </p:sp>
    </p:spTree>
    <p:extLst>
      <p:ext uri="{BB962C8B-B14F-4D97-AF65-F5344CB8AC3E}">
        <p14:creationId xmlns:p14="http://schemas.microsoft.com/office/powerpoint/2010/main" val="3910138785"/>
      </p:ext>
    </p:extLst>
  </p:cSld>
  <p:clrMapOvr>
    <a:masterClrMapping/>
  </p:clrMapOvr>
  <mc:AlternateContent xmlns:mc="http://schemas.openxmlformats.org/markup-compatibility/2006" xmlns:p14="http://schemas.microsoft.com/office/powerpoint/2010/main">
    <mc:Choice Requires="p14">
      <p:transition spd="slow" p14:dur="2000" advTm="2726"/>
    </mc:Choice>
    <mc:Fallback xmlns="">
      <p:transition spd="slow" advTm="2726"/>
    </mc:Fallback>
  </mc:AlternateContent>
  <p:timing>
    <p:tnLst>
      <p:par>
        <p:cTn id="1" dur="indefinite" restart="never" nodeType="tmRoot"/>
      </p:par>
    </p:tnLst>
  </p:timing>
  <p:extLst mod="1">
    <p:ext uri="{E180D4A7-C9FB-4DFB-919C-405C955672EB}">
      <p14:showEvtLst xmlns:p14="http://schemas.microsoft.com/office/powerpoint/2010/main">
        <p14:playEvt time="17" objId="4"/>
        <p14:stopEvt time="2726" objId="4"/>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smtClean="0">
                <a:latin typeface="Bahnschrift Light" panose="020B0502040204020203" pitchFamily="34" charset="0"/>
              </a:rPr>
              <a:t>EXAMPLES</a:t>
            </a:r>
            <a:endParaRPr lang="en-US" sz="3200" b="1" u="sng" dirty="0">
              <a:latin typeface="Bahnschrift Light" panose="020B0502040204020203" pitchFamily="34" charset="0"/>
            </a:endParaRPr>
          </a:p>
        </p:txBody>
      </p:sp>
      <p:sp>
        <p:nvSpPr>
          <p:cNvPr id="3" name="Content Placeholder 2"/>
          <p:cNvSpPr>
            <a:spLocks noGrp="1"/>
          </p:cNvSpPr>
          <p:nvPr>
            <p:ph idx="1"/>
          </p:nvPr>
        </p:nvSpPr>
        <p:spPr>
          <a:xfrm>
            <a:off x="2692702" y="1885285"/>
            <a:ext cx="7796540" cy="3196166"/>
          </a:xfrm>
        </p:spPr>
        <p:txBody>
          <a:bodyPr>
            <a:normAutofit fontScale="77500" lnSpcReduction="20000"/>
          </a:bodyPr>
          <a:lstStyle/>
          <a:p>
            <a:pPr marL="6160" indent="0">
              <a:buNone/>
            </a:pPr>
            <a:r>
              <a:rPr lang="en-US" dirty="0">
                <a:latin typeface="Bahnschrift Light" panose="020B0502040204020203" pitchFamily="34" charset="0"/>
              </a:rPr>
              <a:t>SELECT     </a:t>
            </a:r>
            <a:endParaRPr lang="en-US" dirty="0" smtClean="0">
              <a:latin typeface="Bahnschrift Light" panose="020B0502040204020203" pitchFamily="34" charset="0"/>
            </a:endParaRPr>
          </a:p>
          <a:p>
            <a:pPr marL="6160" indent="0">
              <a:buNone/>
            </a:pPr>
            <a:r>
              <a:rPr lang="en-US" dirty="0" smtClean="0">
                <a:latin typeface="Bahnschrift Light" panose="020B0502040204020203" pitchFamily="34" charset="0"/>
              </a:rPr>
              <a:t>(</a:t>
            </a:r>
            <a:r>
              <a:rPr lang="en-US" dirty="0">
                <a:latin typeface="Bahnschrift Light" panose="020B0502040204020203" pitchFamily="34" charset="0"/>
              </a:rPr>
              <a:t>SELECT COUNT(*) FROM </a:t>
            </a:r>
            <a:r>
              <a:rPr lang="en-US" dirty="0" err="1">
                <a:latin typeface="Bahnschrift Light" panose="020B0502040204020203" pitchFamily="34" charset="0"/>
              </a:rPr>
              <a:t>CovidData</a:t>
            </a:r>
            <a:r>
              <a:rPr lang="en-US" dirty="0">
                <a:latin typeface="Bahnschrift Light" panose="020B0502040204020203" pitchFamily="34" charset="0"/>
              </a:rPr>
              <a:t> WHERE Province IS NULL) AS </a:t>
            </a:r>
            <a:r>
              <a:rPr lang="en-US" dirty="0" err="1">
                <a:latin typeface="Bahnschrift Light" panose="020B0502040204020203" pitchFamily="34" charset="0"/>
              </a:rPr>
              <a:t>NullProvince</a:t>
            </a:r>
            <a:r>
              <a:rPr lang="en-US" dirty="0">
                <a:latin typeface="Bahnschrift Light" panose="020B0502040204020203" pitchFamily="34" charset="0"/>
              </a:rPr>
              <a:t>,    </a:t>
            </a:r>
            <a:endParaRPr lang="en-US" dirty="0" smtClean="0">
              <a:latin typeface="Bahnschrift Light" panose="020B0502040204020203" pitchFamily="34" charset="0"/>
            </a:endParaRPr>
          </a:p>
          <a:p>
            <a:pPr marL="6160" indent="0">
              <a:buNone/>
            </a:pPr>
            <a:r>
              <a:rPr lang="en-US" dirty="0" smtClean="0">
                <a:latin typeface="Bahnschrift Light" panose="020B0502040204020203" pitchFamily="34" charset="0"/>
              </a:rPr>
              <a:t>(</a:t>
            </a:r>
            <a:r>
              <a:rPr lang="en-US" dirty="0">
                <a:latin typeface="Bahnschrift Light" panose="020B0502040204020203" pitchFamily="34" charset="0"/>
              </a:rPr>
              <a:t>SELECT COUNT(*) FROM </a:t>
            </a:r>
            <a:r>
              <a:rPr lang="en-US" dirty="0" err="1">
                <a:latin typeface="Bahnschrift Light" panose="020B0502040204020203" pitchFamily="34" charset="0"/>
              </a:rPr>
              <a:t>CovidData</a:t>
            </a:r>
            <a:r>
              <a:rPr lang="en-US" dirty="0">
                <a:latin typeface="Bahnschrift Light" panose="020B0502040204020203" pitchFamily="34" charset="0"/>
              </a:rPr>
              <a:t> WHERE </a:t>
            </a:r>
            <a:r>
              <a:rPr lang="en-US" dirty="0" err="1">
                <a:latin typeface="Bahnschrift Light" panose="020B0502040204020203" pitchFamily="34" charset="0"/>
              </a:rPr>
              <a:t>Country_Region</a:t>
            </a:r>
            <a:r>
              <a:rPr lang="en-US" dirty="0">
                <a:latin typeface="Bahnschrift Light" panose="020B0502040204020203" pitchFamily="34" charset="0"/>
              </a:rPr>
              <a:t> IS NULL) AS </a:t>
            </a:r>
            <a:r>
              <a:rPr lang="en-US" dirty="0" err="1">
                <a:latin typeface="Bahnschrift Light" panose="020B0502040204020203" pitchFamily="34" charset="0"/>
              </a:rPr>
              <a:t>NullCountryRegion</a:t>
            </a:r>
            <a:r>
              <a:rPr lang="en-US" dirty="0">
                <a:latin typeface="Bahnschrift Light" panose="020B0502040204020203" pitchFamily="34" charset="0"/>
              </a:rPr>
              <a:t>,    </a:t>
            </a:r>
            <a:endParaRPr lang="en-US" dirty="0" smtClean="0">
              <a:latin typeface="Bahnschrift Light" panose="020B0502040204020203" pitchFamily="34" charset="0"/>
            </a:endParaRPr>
          </a:p>
          <a:p>
            <a:pPr marL="6160" indent="0">
              <a:buNone/>
            </a:pPr>
            <a:r>
              <a:rPr lang="en-US" dirty="0" smtClean="0">
                <a:latin typeface="Bahnschrift Light" panose="020B0502040204020203" pitchFamily="34" charset="0"/>
              </a:rPr>
              <a:t>(</a:t>
            </a:r>
            <a:r>
              <a:rPr lang="en-US" dirty="0">
                <a:latin typeface="Bahnschrift Light" panose="020B0502040204020203" pitchFamily="34" charset="0"/>
              </a:rPr>
              <a:t>SELECT COUNT(*) FROM </a:t>
            </a:r>
            <a:r>
              <a:rPr lang="en-US" dirty="0" err="1">
                <a:latin typeface="Bahnschrift Light" panose="020B0502040204020203" pitchFamily="34" charset="0"/>
              </a:rPr>
              <a:t>CovidData</a:t>
            </a:r>
            <a:r>
              <a:rPr lang="en-US" dirty="0">
                <a:latin typeface="Bahnschrift Light" panose="020B0502040204020203" pitchFamily="34" charset="0"/>
              </a:rPr>
              <a:t> WHERE Latitude IS NULL) AS </a:t>
            </a:r>
            <a:r>
              <a:rPr lang="en-US" dirty="0" err="1">
                <a:latin typeface="Bahnschrift Light" panose="020B0502040204020203" pitchFamily="34" charset="0"/>
              </a:rPr>
              <a:t>NullLatitude</a:t>
            </a:r>
            <a:r>
              <a:rPr lang="en-US" dirty="0">
                <a:latin typeface="Bahnschrift Light" panose="020B0502040204020203" pitchFamily="34" charset="0"/>
              </a:rPr>
              <a:t>,    (SELECT COUNT(*) FROM </a:t>
            </a:r>
            <a:r>
              <a:rPr lang="en-US" dirty="0" err="1">
                <a:latin typeface="Bahnschrift Light" panose="020B0502040204020203" pitchFamily="34" charset="0"/>
              </a:rPr>
              <a:t>CovidData</a:t>
            </a:r>
            <a:r>
              <a:rPr lang="en-US" dirty="0">
                <a:latin typeface="Bahnschrift Light" panose="020B0502040204020203" pitchFamily="34" charset="0"/>
              </a:rPr>
              <a:t> WHERE Longitude IS NULL) AS </a:t>
            </a:r>
            <a:r>
              <a:rPr lang="en-US" dirty="0" err="1">
                <a:latin typeface="Bahnschrift Light" panose="020B0502040204020203" pitchFamily="34" charset="0"/>
              </a:rPr>
              <a:t>NullLongitude</a:t>
            </a:r>
            <a:r>
              <a:rPr lang="en-US" dirty="0">
                <a:latin typeface="Bahnschrift Light" panose="020B0502040204020203" pitchFamily="34" charset="0"/>
              </a:rPr>
              <a:t>,    (SELECT COUNT(*) FROM </a:t>
            </a:r>
            <a:r>
              <a:rPr lang="en-US" dirty="0" err="1">
                <a:latin typeface="Bahnschrift Light" panose="020B0502040204020203" pitchFamily="34" charset="0"/>
              </a:rPr>
              <a:t>CovidData</a:t>
            </a:r>
            <a:r>
              <a:rPr lang="en-US" dirty="0">
                <a:latin typeface="Bahnschrift Light" panose="020B0502040204020203" pitchFamily="34" charset="0"/>
              </a:rPr>
              <a:t> WHERE Date IS NULL) AS </a:t>
            </a:r>
            <a:r>
              <a:rPr lang="en-US" dirty="0" err="1">
                <a:latin typeface="Bahnschrift Light" panose="020B0502040204020203" pitchFamily="34" charset="0"/>
              </a:rPr>
              <a:t>NullDate</a:t>
            </a:r>
            <a:r>
              <a:rPr lang="en-US" dirty="0">
                <a:latin typeface="Bahnschrift Light" panose="020B0502040204020203" pitchFamily="34" charset="0"/>
              </a:rPr>
              <a:t>,    (SELECT COUNT(*) FROM </a:t>
            </a:r>
            <a:r>
              <a:rPr lang="en-US" dirty="0" err="1">
                <a:latin typeface="Bahnschrift Light" panose="020B0502040204020203" pitchFamily="34" charset="0"/>
              </a:rPr>
              <a:t>CovidData</a:t>
            </a:r>
            <a:r>
              <a:rPr lang="en-US" dirty="0">
                <a:latin typeface="Bahnschrift Light" panose="020B0502040204020203" pitchFamily="34" charset="0"/>
              </a:rPr>
              <a:t> WHERE Confirmed IS NULL) AS </a:t>
            </a:r>
            <a:r>
              <a:rPr lang="en-US" dirty="0" err="1">
                <a:latin typeface="Bahnschrift Light" panose="020B0502040204020203" pitchFamily="34" charset="0"/>
              </a:rPr>
              <a:t>NullConfirmed</a:t>
            </a:r>
            <a:r>
              <a:rPr lang="en-US" dirty="0">
                <a:latin typeface="Bahnschrift Light" panose="020B0502040204020203" pitchFamily="34" charset="0"/>
              </a:rPr>
              <a:t>,    (SELECT COUNT(*) FROM </a:t>
            </a:r>
            <a:r>
              <a:rPr lang="en-US" dirty="0" err="1">
                <a:latin typeface="Bahnschrift Light" panose="020B0502040204020203" pitchFamily="34" charset="0"/>
              </a:rPr>
              <a:t>CovidData</a:t>
            </a:r>
            <a:r>
              <a:rPr lang="en-US" dirty="0">
                <a:latin typeface="Bahnschrift Light" panose="020B0502040204020203" pitchFamily="34" charset="0"/>
              </a:rPr>
              <a:t> WHERE Deaths IS NULL) AS </a:t>
            </a:r>
            <a:r>
              <a:rPr lang="en-US" dirty="0" err="1">
                <a:latin typeface="Bahnschrift Light" panose="020B0502040204020203" pitchFamily="34" charset="0"/>
              </a:rPr>
              <a:t>NullDeaths</a:t>
            </a:r>
            <a:r>
              <a:rPr lang="en-US" dirty="0">
                <a:latin typeface="Bahnschrift Light" panose="020B0502040204020203" pitchFamily="34" charset="0"/>
              </a:rPr>
              <a:t>,    (SELECT COUNT(*) FROM </a:t>
            </a:r>
            <a:r>
              <a:rPr lang="en-US" dirty="0" err="1">
                <a:latin typeface="Bahnschrift Light" panose="020B0502040204020203" pitchFamily="34" charset="0"/>
              </a:rPr>
              <a:t>CovidData</a:t>
            </a:r>
            <a:r>
              <a:rPr lang="en-US" dirty="0">
                <a:latin typeface="Bahnschrift Light" panose="020B0502040204020203" pitchFamily="34" charset="0"/>
              </a:rPr>
              <a:t> WHERE Recovered IS NULL) AS </a:t>
            </a:r>
            <a:r>
              <a:rPr lang="en-US" dirty="0" err="1">
                <a:latin typeface="Bahnschrift Light" panose="020B0502040204020203" pitchFamily="34" charset="0"/>
              </a:rPr>
              <a:t>NullRecovered</a:t>
            </a:r>
            <a:r>
              <a:rPr lang="en-US" dirty="0">
                <a:latin typeface="Bahnschrift Light" panose="020B0502040204020203" pitchFamily="34" charset="0"/>
              </a:rPr>
              <a:t>;</a:t>
            </a:r>
          </a:p>
        </p:txBody>
      </p:sp>
      <p:pic>
        <p:nvPicPr>
          <p:cNvPr id="4" name="Picture 3"/>
          <p:cNvPicPr>
            <a:picLocks noChangeAspect="1"/>
          </p:cNvPicPr>
          <p:nvPr/>
        </p:nvPicPr>
        <p:blipFill rotWithShape="1">
          <a:blip r:embed="rId2"/>
          <a:srcRect l="14613" t="36823" r="34847" b="53069"/>
          <a:stretch/>
        </p:blipFill>
        <p:spPr>
          <a:xfrm>
            <a:off x="2583240" y="5219401"/>
            <a:ext cx="8015465" cy="901337"/>
          </a:xfrm>
          <a:prstGeom prst="rect">
            <a:avLst/>
          </a:prstGeom>
        </p:spPr>
      </p:pic>
      <p:sp>
        <p:nvSpPr>
          <p:cNvPr id="7" name="Content Placeholder 2"/>
          <p:cNvSpPr txBox="1">
            <a:spLocks/>
          </p:cNvSpPr>
          <p:nvPr/>
        </p:nvSpPr>
        <p:spPr>
          <a:xfrm>
            <a:off x="2692702" y="1367125"/>
            <a:ext cx="7796540" cy="518160"/>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dirty="0" smtClean="0"/>
              <a:t> Q1. Write a code to check NULL values</a:t>
            </a:r>
            <a:endParaRPr lang="en-US" dirty="0"/>
          </a:p>
        </p:txBody>
      </p:sp>
    </p:spTree>
    <p:extLst>
      <p:ext uri="{BB962C8B-B14F-4D97-AF65-F5344CB8AC3E}">
        <p14:creationId xmlns:p14="http://schemas.microsoft.com/office/powerpoint/2010/main" val="2214441754"/>
      </p:ext>
    </p:extLst>
  </p:cSld>
  <p:clrMapOvr>
    <a:masterClrMapping/>
  </p:clrMapOvr>
  <mc:AlternateContent xmlns:mc="http://schemas.openxmlformats.org/markup-compatibility/2006" xmlns:p14="http://schemas.microsoft.com/office/powerpoint/2010/main">
    <mc:Choice Requires="p14">
      <p:transition spd="slow" p14:dur="2000" advTm="2718"/>
    </mc:Choice>
    <mc:Fallback xmlns="">
      <p:transition spd="slow" advTm="2718"/>
    </mc:Fallback>
  </mc:AlternateContent>
  <p:timing>
    <p:tnLst>
      <p:par>
        <p:cTn id="1" dur="indefinite" restart="never" nodeType="tmRoot"/>
      </p:par>
    </p:tnLst>
  </p:timing>
  <p:extLst mod="1">
    <p:ext uri="{E180D4A7-C9FB-4DFB-919C-405C955672EB}">
      <p14:showEvtLst xmlns:p14="http://schemas.microsoft.com/office/powerpoint/2010/main">
        <p14:playEvt time="17" objId="5"/>
        <p14:stopEvt time="2718" objId="5"/>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6182" y="573869"/>
            <a:ext cx="7956560" cy="6153501"/>
          </a:xfrm>
        </p:spPr>
        <p:txBody>
          <a:bodyPr>
            <a:noAutofit/>
          </a:bodyPr>
          <a:lstStyle/>
          <a:p>
            <a:pPr algn="l"/>
            <a:r>
              <a:rPr lang="en-US" sz="1600" dirty="0">
                <a:latin typeface="Bahnschrift Light" panose="020B0502040204020203" pitchFamily="34" charset="0"/>
              </a:rPr>
              <a:t>-- Update NULL values in the Province column to an empty string (as it is a VARCHAR column</a:t>
            </a:r>
            <a:r>
              <a:rPr lang="en-US" sz="1600" dirty="0" smtClean="0">
                <a:latin typeface="Bahnschrift Light" panose="020B0502040204020203" pitchFamily="34" charset="0"/>
              </a:rPr>
              <a:t>)</a:t>
            </a:r>
            <a:br>
              <a:rPr lang="en-US" sz="1600" dirty="0" smtClean="0">
                <a:latin typeface="Bahnschrift Light" panose="020B0502040204020203" pitchFamily="34" charset="0"/>
              </a:rPr>
            </a:br>
            <a:r>
              <a:rPr lang="en-US" sz="1600" dirty="0" smtClean="0">
                <a:latin typeface="Bahnschrift Light" panose="020B0502040204020203" pitchFamily="34" charset="0"/>
              </a:rPr>
              <a:t/>
            </a:r>
            <a:br>
              <a:rPr lang="en-US" sz="1600" dirty="0" smtClean="0">
                <a:latin typeface="Bahnschrift Light" panose="020B0502040204020203" pitchFamily="34" charset="0"/>
              </a:rPr>
            </a:br>
            <a:r>
              <a:rPr lang="en-US" sz="1600" dirty="0" smtClean="0">
                <a:latin typeface="Bahnschrift Light" panose="020B0502040204020203" pitchFamily="34" charset="0"/>
              </a:rPr>
              <a:t>UPDATE </a:t>
            </a:r>
            <a:r>
              <a:rPr lang="en-US" sz="1600" dirty="0" err="1">
                <a:latin typeface="Bahnschrift Light" panose="020B0502040204020203" pitchFamily="34" charset="0"/>
              </a:rPr>
              <a:t>CovidData</a:t>
            </a:r>
            <a:r>
              <a:rPr lang="en-US" sz="1600" dirty="0">
                <a:latin typeface="Bahnschrift Light" panose="020B0502040204020203" pitchFamily="34" charset="0"/>
              </a:rPr>
              <a:t> SET Province = '' WHERE Province IS NULL</a:t>
            </a:r>
            <a:r>
              <a:rPr lang="en-US" sz="1600" dirty="0" smtClean="0">
                <a:latin typeface="Bahnschrift Light" panose="020B0502040204020203" pitchFamily="34" charset="0"/>
              </a:rPr>
              <a:t>;</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a:latin typeface="Bahnschrift Light" panose="020B0502040204020203" pitchFamily="34" charset="0"/>
              </a:rPr>
              <a:t>-- Update NULL values in the Recovered column to </a:t>
            </a:r>
            <a:r>
              <a:rPr lang="en-US" sz="1600" dirty="0" smtClean="0">
                <a:latin typeface="Bahnschrift Light" panose="020B0502040204020203" pitchFamily="34" charset="0"/>
              </a:rPr>
              <a:t>zero</a:t>
            </a:r>
            <a:br>
              <a:rPr lang="en-US" sz="1600" dirty="0" smtClean="0">
                <a:latin typeface="Bahnschrift Light" panose="020B0502040204020203" pitchFamily="34" charset="0"/>
              </a:rPr>
            </a:br>
            <a:r>
              <a:rPr lang="en-US" sz="1600" dirty="0" smtClean="0">
                <a:latin typeface="Bahnschrift Light" panose="020B0502040204020203" pitchFamily="34" charset="0"/>
              </a:rPr>
              <a:t/>
            </a:r>
            <a:br>
              <a:rPr lang="en-US" sz="1600" dirty="0" smtClean="0">
                <a:latin typeface="Bahnschrift Light" panose="020B0502040204020203" pitchFamily="34" charset="0"/>
              </a:rPr>
            </a:br>
            <a:r>
              <a:rPr lang="en-US" sz="1600" dirty="0" smtClean="0">
                <a:latin typeface="Bahnschrift Light" panose="020B0502040204020203" pitchFamily="34" charset="0"/>
              </a:rPr>
              <a:t>UPDATE </a:t>
            </a:r>
            <a:r>
              <a:rPr lang="en-US" sz="1600" dirty="0" err="1">
                <a:latin typeface="Bahnschrift Light" panose="020B0502040204020203" pitchFamily="34" charset="0"/>
              </a:rPr>
              <a:t>CovidData</a:t>
            </a:r>
            <a:r>
              <a:rPr lang="en-US" sz="1600" dirty="0">
                <a:latin typeface="Bahnschrift Light" panose="020B0502040204020203" pitchFamily="34" charset="0"/>
              </a:rPr>
              <a:t> SET Recovered = 0 WHERE Recovered IS NULL</a:t>
            </a:r>
            <a:r>
              <a:rPr lang="en-US" sz="1600" dirty="0" smtClean="0">
                <a:latin typeface="Bahnschrift Light" panose="020B0502040204020203" pitchFamily="34" charset="0"/>
              </a:rPr>
              <a:t>;</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a:latin typeface="Bahnschrift Light" panose="020B0502040204020203" pitchFamily="34" charset="0"/>
              </a:rPr>
              <a:t>-- Update NULL values in the </a:t>
            </a:r>
            <a:r>
              <a:rPr lang="en-US" sz="1600" dirty="0" err="1">
                <a:latin typeface="Bahnschrift Light" panose="020B0502040204020203" pitchFamily="34" charset="0"/>
              </a:rPr>
              <a:t>Country_Region</a:t>
            </a:r>
            <a:r>
              <a:rPr lang="en-US" sz="1600" dirty="0">
                <a:latin typeface="Bahnschrift Light" panose="020B0502040204020203" pitchFamily="34" charset="0"/>
              </a:rPr>
              <a:t> column to an empty string (as it is a VARCHAR column</a:t>
            </a:r>
            <a:r>
              <a:rPr lang="en-US" sz="1600" dirty="0" smtClean="0">
                <a:latin typeface="Bahnschrift Light" panose="020B0502040204020203" pitchFamily="34" charset="0"/>
              </a:rPr>
              <a:t>)</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smtClean="0">
                <a:latin typeface="Bahnschrift Light" panose="020B0502040204020203" pitchFamily="34" charset="0"/>
              </a:rPr>
              <a:t>UPDATE </a:t>
            </a:r>
            <a:r>
              <a:rPr lang="en-US" sz="1600" dirty="0" err="1">
                <a:latin typeface="Bahnschrift Light" panose="020B0502040204020203" pitchFamily="34" charset="0"/>
              </a:rPr>
              <a:t>CovidData</a:t>
            </a:r>
            <a:r>
              <a:rPr lang="en-US" sz="1600" dirty="0">
                <a:latin typeface="Bahnschrift Light" panose="020B0502040204020203" pitchFamily="34" charset="0"/>
              </a:rPr>
              <a:t> SET </a:t>
            </a:r>
            <a:r>
              <a:rPr lang="en-US" sz="1600" dirty="0" err="1" smtClean="0">
                <a:latin typeface="Bahnschrift Light" panose="020B0502040204020203" pitchFamily="34" charset="0"/>
              </a:rPr>
              <a:t>Country_Region</a:t>
            </a:r>
            <a:r>
              <a:rPr lang="en-US" sz="1600" dirty="0" smtClean="0">
                <a:latin typeface="Bahnschrift Light" panose="020B0502040204020203" pitchFamily="34" charset="0"/>
              </a:rPr>
              <a:t> </a:t>
            </a:r>
            <a:r>
              <a:rPr lang="en-US" sz="1600" dirty="0">
                <a:latin typeface="Bahnschrift Light" panose="020B0502040204020203" pitchFamily="34" charset="0"/>
              </a:rPr>
              <a:t>= '' WHERE </a:t>
            </a:r>
            <a:r>
              <a:rPr lang="en-US" sz="1600" dirty="0" err="1">
                <a:latin typeface="Bahnschrift Light" panose="020B0502040204020203" pitchFamily="34" charset="0"/>
              </a:rPr>
              <a:t>Country_Region</a:t>
            </a:r>
            <a:r>
              <a:rPr lang="en-US" sz="1600" dirty="0">
                <a:latin typeface="Bahnschrift Light" panose="020B0502040204020203" pitchFamily="34" charset="0"/>
              </a:rPr>
              <a:t> IS NULL</a:t>
            </a:r>
            <a:r>
              <a:rPr lang="en-US" sz="1600" dirty="0" smtClean="0">
                <a:latin typeface="Bahnschrift Light" panose="020B0502040204020203" pitchFamily="34" charset="0"/>
              </a:rPr>
              <a:t>;</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a:latin typeface="Bahnschrift Light" panose="020B0502040204020203" pitchFamily="34" charset="0"/>
              </a:rPr>
              <a:t>-- Update NULL values in the Latitude column to </a:t>
            </a:r>
            <a:r>
              <a:rPr lang="en-US" sz="1600" dirty="0" smtClean="0">
                <a:latin typeface="Bahnschrift Light" panose="020B0502040204020203" pitchFamily="34" charset="0"/>
              </a:rPr>
              <a:t>zero</a:t>
            </a:r>
            <a:br>
              <a:rPr lang="en-US" sz="1600" dirty="0" smtClean="0">
                <a:latin typeface="Bahnschrift Light" panose="020B0502040204020203" pitchFamily="34" charset="0"/>
              </a:rPr>
            </a:br>
            <a:r>
              <a:rPr lang="en-US" sz="1600" dirty="0" smtClean="0">
                <a:latin typeface="Bahnschrift Light" panose="020B0502040204020203" pitchFamily="34" charset="0"/>
              </a:rPr>
              <a:t/>
            </a:r>
            <a:br>
              <a:rPr lang="en-US" sz="1600" dirty="0" smtClean="0">
                <a:latin typeface="Bahnschrift Light" panose="020B0502040204020203" pitchFamily="34" charset="0"/>
              </a:rPr>
            </a:br>
            <a:r>
              <a:rPr lang="en-US" sz="1600" dirty="0" smtClean="0">
                <a:latin typeface="Bahnschrift Light" panose="020B0502040204020203" pitchFamily="34" charset="0"/>
              </a:rPr>
              <a:t>UPDATE </a:t>
            </a:r>
            <a:r>
              <a:rPr lang="en-US" sz="1600" dirty="0" err="1">
                <a:latin typeface="Bahnschrift Light" panose="020B0502040204020203" pitchFamily="34" charset="0"/>
              </a:rPr>
              <a:t>CovidData</a:t>
            </a:r>
            <a:r>
              <a:rPr lang="en-US" sz="1600" dirty="0">
                <a:latin typeface="Bahnschrift Light" panose="020B0502040204020203" pitchFamily="34" charset="0"/>
              </a:rPr>
              <a:t> SET Latitude = 0 WHERE Latitude IS NULL;</a:t>
            </a:r>
          </a:p>
        </p:txBody>
      </p:sp>
      <p:sp>
        <p:nvSpPr>
          <p:cNvPr id="3" name="Text Placeholder 2"/>
          <p:cNvSpPr>
            <a:spLocks noGrp="1"/>
          </p:cNvSpPr>
          <p:nvPr>
            <p:ph type="body" idx="1"/>
          </p:nvPr>
        </p:nvSpPr>
        <p:spPr>
          <a:xfrm>
            <a:off x="2212265" y="182879"/>
            <a:ext cx="7791931" cy="390991"/>
          </a:xfrm>
        </p:spPr>
        <p:txBody>
          <a:bodyPr/>
          <a:lstStyle/>
          <a:p>
            <a:r>
              <a:rPr lang="en-US" dirty="0">
                <a:latin typeface="Bahnschrift Light" panose="020B0502040204020203" pitchFamily="34" charset="0"/>
              </a:rPr>
              <a:t>Q2. If NULL values are present, update them with zeros for all columns. </a:t>
            </a:r>
          </a:p>
        </p:txBody>
      </p:sp>
      <p:pic>
        <p:nvPicPr>
          <p:cNvPr id="4" name="Picture 3"/>
          <p:cNvPicPr>
            <a:picLocks noChangeAspect="1"/>
          </p:cNvPicPr>
          <p:nvPr/>
        </p:nvPicPr>
        <p:blipFill rotWithShape="1">
          <a:blip r:embed="rId2"/>
          <a:srcRect l="14613" t="36823" r="34847" b="53069"/>
          <a:stretch/>
        </p:blipFill>
        <p:spPr>
          <a:xfrm>
            <a:off x="2407277" y="4723012"/>
            <a:ext cx="8015465" cy="901337"/>
          </a:xfrm>
          <a:prstGeom prst="rect">
            <a:avLst/>
          </a:prstGeom>
        </p:spPr>
      </p:pic>
    </p:spTree>
    <p:extLst>
      <p:ext uri="{BB962C8B-B14F-4D97-AF65-F5344CB8AC3E}">
        <p14:creationId xmlns:p14="http://schemas.microsoft.com/office/powerpoint/2010/main" val="2176998057"/>
      </p:ext>
    </p:extLst>
  </p:cSld>
  <p:clrMapOvr>
    <a:masterClrMapping/>
  </p:clrMapOvr>
  <mc:AlternateContent xmlns:mc="http://schemas.openxmlformats.org/markup-compatibility/2006" xmlns:p14="http://schemas.microsoft.com/office/powerpoint/2010/main">
    <mc:Choice Requires="p14">
      <p:transition spd="slow" p14:dur="2000" advTm="3189"/>
    </mc:Choice>
    <mc:Fallback xmlns="">
      <p:transition spd="slow" advTm="3189"/>
    </mc:Fallback>
  </mc:AlternateContent>
  <p:timing>
    <p:tnLst>
      <p:par>
        <p:cTn id="1" dur="indefinite" restart="never" nodeType="tmRoot"/>
      </p:par>
    </p:tnLst>
  </p:timing>
  <p:extLst mod="1">
    <p:ext uri="{E180D4A7-C9FB-4DFB-919C-405C955672EB}">
      <p14:showEvtLst xmlns:p14="http://schemas.microsoft.com/office/powerpoint/2010/main">
        <p14:playEvt time="18" objId="5"/>
        <p14:stopEvt time="3189" objId="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6182" y="573869"/>
            <a:ext cx="7956560" cy="2326085"/>
          </a:xfrm>
        </p:spPr>
        <p:txBody>
          <a:bodyPr>
            <a:noAutofit/>
          </a:bodyPr>
          <a:lstStyle/>
          <a:p>
            <a:pPr algn="l"/>
            <a:r>
              <a:rPr lang="en-US" sz="2000" dirty="0">
                <a:latin typeface="Bahnschrift Light" panose="020B0502040204020203" pitchFamily="34" charset="0"/>
              </a:rPr>
              <a:t>SELECT COUNT(*) AS </a:t>
            </a:r>
            <a:r>
              <a:rPr lang="en-US" sz="2000" dirty="0" err="1">
                <a:latin typeface="Bahnschrift Light" panose="020B0502040204020203" pitchFamily="34" charset="0"/>
              </a:rPr>
              <a:t>TotalRows</a:t>
            </a:r>
            <a:r>
              <a:rPr lang="en-US" sz="2000" dirty="0">
                <a:latin typeface="Bahnschrift Light" panose="020B0502040204020203" pitchFamily="34" charset="0"/>
              </a:rPr>
              <a:t> FROM </a:t>
            </a:r>
            <a:r>
              <a:rPr lang="en-US" sz="2000" dirty="0" err="1">
                <a:latin typeface="Bahnschrift Light" panose="020B0502040204020203" pitchFamily="34" charset="0"/>
              </a:rPr>
              <a:t>CovidData</a:t>
            </a:r>
            <a:r>
              <a:rPr lang="en-US" sz="2000" dirty="0">
                <a:latin typeface="Bahnschrift Light" panose="020B0502040204020203" pitchFamily="34" charset="0"/>
              </a:rPr>
              <a:t>;</a:t>
            </a:r>
          </a:p>
        </p:txBody>
      </p:sp>
      <p:sp>
        <p:nvSpPr>
          <p:cNvPr id="3" name="Text Placeholder 2"/>
          <p:cNvSpPr>
            <a:spLocks noGrp="1"/>
          </p:cNvSpPr>
          <p:nvPr>
            <p:ph type="body" idx="1"/>
          </p:nvPr>
        </p:nvSpPr>
        <p:spPr>
          <a:xfrm>
            <a:off x="2212265" y="182879"/>
            <a:ext cx="7791931" cy="390991"/>
          </a:xfrm>
        </p:spPr>
        <p:txBody>
          <a:bodyPr/>
          <a:lstStyle/>
          <a:p>
            <a:pPr algn="l"/>
            <a:r>
              <a:rPr lang="en-US" dirty="0">
                <a:latin typeface="Bahnschrift Light" panose="020B0502040204020203" pitchFamily="34" charset="0"/>
              </a:rPr>
              <a:t>Q3. check total number of rows</a:t>
            </a:r>
          </a:p>
        </p:txBody>
      </p:sp>
      <p:pic>
        <p:nvPicPr>
          <p:cNvPr id="5" name="Picture 4"/>
          <p:cNvPicPr>
            <a:picLocks noChangeAspect="1"/>
          </p:cNvPicPr>
          <p:nvPr/>
        </p:nvPicPr>
        <p:blipFill rotWithShape="1">
          <a:blip r:embed="rId2"/>
          <a:srcRect l="14791" t="43993" r="47002" b="41321"/>
          <a:stretch/>
        </p:blipFill>
        <p:spPr>
          <a:xfrm>
            <a:off x="2618582" y="1196980"/>
            <a:ext cx="6407454" cy="1384662"/>
          </a:xfrm>
          <a:prstGeom prst="rect">
            <a:avLst/>
          </a:prstGeom>
        </p:spPr>
      </p:pic>
      <p:sp>
        <p:nvSpPr>
          <p:cNvPr id="6" name="Text Placeholder 2"/>
          <p:cNvSpPr txBox="1">
            <a:spLocks/>
          </p:cNvSpPr>
          <p:nvPr/>
        </p:nvSpPr>
        <p:spPr>
          <a:xfrm>
            <a:off x="2212264" y="3215255"/>
            <a:ext cx="7791931" cy="390991"/>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dirty="0">
                <a:latin typeface="Bahnschrift Light" panose="020B0502040204020203" pitchFamily="34" charset="0"/>
              </a:rPr>
              <a:t>Q4. Check what is </a:t>
            </a:r>
            <a:r>
              <a:rPr lang="en-US" dirty="0" err="1">
                <a:latin typeface="Bahnschrift Light" panose="020B0502040204020203" pitchFamily="34" charset="0"/>
              </a:rPr>
              <a:t>start_date</a:t>
            </a:r>
            <a:r>
              <a:rPr lang="en-US" dirty="0">
                <a:latin typeface="Bahnschrift Light" panose="020B0502040204020203" pitchFamily="34" charset="0"/>
              </a:rPr>
              <a:t> and </a:t>
            </a:r>
            <a:r>
              <a:rPr lang="en-US" dirty="0" err="1">
                <a:latin typeface="Bahnschrift Light" panose="020B0502040204020203" pitchFamily="34" charset="0"/>
              </a:rPr>
              <a:t>end_date</a:t>
            </a:r>
            <a:endParaRPr lang="en-US" dirty="0">
              <a:latin typeface="Bahnschrift Light" panose="020B0502040204020203" pitchFamily="34" charset="0"/>
            </a:endParaRPr>
          </a:p>
        </p:txBody>
      </p:sp>
      <p:sp>
        <p:nvSpPr>
          <p:cNvPr id="8" name="Title 1"/>
          <p:cNvSpPr txBox="1">
            <a:spLocks/>
          </p:cNvSpPr>
          <p:nvPr/>
        </p:nvSpPr>
        <p:spPr>
          <a:xfrm>
            <a:off x="2212264" y="3921546"/>
            <a:ext cx="7956560" cy="232608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l"/>
            <a:r>
              <a:rPr lang="en-US" sz="2000" dirty="0">
                <a:latin typeface="Bahnschrift Light" panose="020B0502040204020203" pitchFamily="34" charset="0"/>
              </a:rPr>
              <a:t>SELECT MIN(Date) AS </a:t>
            </a:r>
            <a:r>
              <a:rPr lang="en-US" sz="2000" dirty="0" err="1">
                <a:latin typeface="Bahnschrift Light" panose="020B0502040204020203" pitchFamily="34" charset="0"/>
              </a:rPr>
              <a:t>Start_Date,MAX</a:t>
            </a:r>
            <a:r>
              <a:rPr lang="en-US" sz="2000" dirty="0">
                <a:latin typeface="Bahnschrift Light" panose="020B0502040204020203" pitchFamily="34" charset="0"/>
              </a:rPr>
              <a:t>(Date) AS </a:t>
            </a:r>
            <a:r>
              <a:rPr lang="en-US" sz="2000" dirty="0" err="1">
                <a:latin typeface="Bahnschrift Light" panose="020B0502040204020203" pitchFamily="34" charset="0"/>
              </a:rPr>
              <a:t>End_Date</a:t>
            </a:r>
            <a:r>
              <a:rPr lang="en-US" sz="2000" dirty="0">
                <a:latin typeface="Bahnschrift Light" panose="020B0502040204020203" pitchFamily="34" charset="0"/>
              </a:rPr>
              <a:t> FROM </a:t>
            </a:r>
            <a:r>
              <a:rPr lang="en-US" sz="2000" dirty="0" err="1">
                <a:latin typeface="Bahnschrift Light" panose="020B0502040204020203" pitchFamily="34" charset="0"/>
              </a:rPr>
              <a:t>CovidData</a:t>
            </a:r>
            <a:r>
              <a:rPr lang="en-US" sz="2000" dirty="0">
                <a:latin typeface="Bahnschrift Light" panose="020B0502040204020203" pitchFamily="34" charset="0"/>
              </a:rPr>
              <a:t>;</a:t>
            </a:r>
          </a:p>
        </p:txBody>
      </p:sp>
      <p:pic>
        <p:nvPicPr>
          <p:cNvPr id="9" name="Picture 8"/>
          <p:cNvPicPr>
            <a:picLocks noChangeAspect="1"/>
          </p:cNvPicPr>
          <p:nvPr/>
        </p:nvPicPr>
        <p:blipFill rotWithShape="1">
          <a:blip r:embed="rId3"/>
          <a:srcRect l="14584" t="42419" r="34799" b="39778"/>
          <a:stretch/>
        </p:blipFill>
        <p:spPr>
          <a:xfrm>
            <a:off x="2364377" y="4627838"/>
            <a:ext cx="7578844" cy="1498642"/>
          </a:xfrm>
          <a:prstGeom prst="rect">
            <a:avLst/>
          </a:prstGeom>
        </p:spPr>
      </p:pic>
    </p:spTree>
    <p:extLst>
      <p:ext uri="{BB962C8B-B14F-4D97-AF65-F5344CB8AC3E}">
        <p14:creationId xmlns:p14="http://schemas.microsoft.com/office/powerpoint/2010/main" val="2984010178"/>
      </p:ext>
    </p:extLst>
  </p:cSld>
  <p:clrMapOvr>
    <a:masterClrMapping/>
  </p:clrMapOvr>
  <mc:AlternateContent xmlns:mc="http://schemas.openxmlformats.org/markup-compatibility/2006" xmlns:p14="http://schemas.microsoft.com/office/powerpoint/2010/main">
    <mc:Choice Requires="p14">
      <p:transition spd="slow" p14:dur="2000" advTm="2300"/>
    </mc:Choice>
    <mc:Fallback xmlns="">
      <p:transition spd="slow" advTm="2300"/>
    </mc:Fallback>
  </mc:AlternateContent>
  <p:timing>
    <p:tnLst>
      <p:par>
        <p:cTn id="1" dur="indefinite" restart="never" nodeType="tmRoot"/>
      </p:par>
    </p:tnLst>
  </p:timing>
  <p:extLst mod="1">
    <p:ext uri="{E180D4A7-C9FB-4DFB-919C-405C955672EB}">
      <p14:showEvtLst xmlns:p14="http://schemas.microsoft.com/office/powerpoint/2010/main">
        <p14:playEvt time="19" objId="4"/>
        <p14:stopEvt time="2300" objId="4"/>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328" y="782877"/>
            <a:ext cx="7956560" cy="5696300"/>
          </a:xfrm>
        </p:spPr>
        <p:txBody>
          <a:bodyPr>
            <a:normAutofit/>
          </a:bodyPr>
          <a:lstStyle/>
          <a:p>
            <a:pPr algn="l"/>
            <a:r>
              <a:rPr lang="en-US" sz="1600" dirty="0">
                <a:latin typeface="Bahnschrift Light" panose="020B0502040204020203" pitchFamily="34" charset="0"/>
              </a:rPr>
              <a:t>SELECT     COUNT(DISTINCT CONCAT(YEAR(</a:t>
            </a:r>
            <a:r>
              <a:rPr lang="en-US" sz="1600" dirty="0" err="1">
                <a:latin typeface="Bahnschrift Light" panose="020B0502040204020203" pitchFamily="34" charset="0"/>
              </a:rPr>
              <a:t>parsed_date</a:t>
            </a:r>
            <a:r>
              <a:rPr lang="en-US" sz="1600" dirty="0">
                <a:latin typeface="Bahnschrift Light" panose="020B0502040204020203" pitchFamily="34" charset="0"/>
              </a:rPr>
              <a:t>), '-', MONTH(</a:t>
            </a:r>
            <a:r>
              <a:rPr lang="en-US" sz="1600" dirty="0" err="1">
                <a:latin typeface="Bahnschrift Light" panose="020B0502040204020203" pitchFamily="34" charset="0"/>
              </a:rPr>
              <a:t>parsed_date</a:t>
            </a:r>
            <a:r>
              <a:rPr lang="en-US" sz="1600" dirty="0">
                <a:latin typeface="Bahnschrift Light" panose="020B0502040204020203" pitchFamily="34" charset="0"/>
              </a:rPr>
              <a:t>))) AS </a:t>
            </a:r>
            <a:r>
              <a:rPr lang="en-US" sz="1600" dirty="0" err="1">
                <a:latin typeface="Bahnschrift Light" panose="020B0502040204020203" pitchFamily="34" charset="0"/>
              </a:rPr>
              <a:t>NumberOfMonthsFROM</a:t>
            </a:r>
            <a:r>
              <a:rPr lang="en-US" sz="1600" dirty="0">
                <a:latin typeface="Bahnschrift Light" panose="020B0502040204020203" pitchFamily="34" charset="0"/>
              </a:rPr>
              <a:t> (    SELECT         CASE            WHEN Date LIKE '%-%-%' THEN STR_TO_DATE(Date, '%d-%m-%Y')            WHEN Date LIKE '%/%/%' THEN STR_TO_DATE(Date, '%d/%m/%Y')            ELSE NULL        END AS </a:t>
            </a:r>
            <a:r>
              <a:rPr lang="en-US" sz="1600" dirty="0" err="1">
                <a:latin typeface="Bahnschrift Light" panose="020B0502040204020203" pitchFamily="34" charset="0"/>
              </a:rPr>
              <a:t>parsed_date</a:t>
            </a:r>
            <a:r>
              <a:rPr lang="en-US" sz="1600" dirty="0">
                <a:latin typeface="Bahnschrift Light" panose="020B0502040204020203" pitchFamily="34" charset="0"/>
              </a:rPr>
              <a:t>    FROM </a:t>
            </a:r>
            <a:r>
              <a:rPr lang="en-US" sz="1600" dirty="0" err="1">
                <a:latin typeface="Bahnschrift Light" panose="020B0502040204020203" pitchFamily="34" charset="0"/>
              </a:rPr>
              <a:t>CovidData</a:t>
            </a:r>
            <a:r>
              <a:rPr lang="en-US" sz="1600" dirty="0">
                <a:latin typeface="Bahnschrift Light" panose="020B0502040204020203" pitchFamily="34" charset="0"/>
              </a:rPr>
              <a:t>) AS </a:t>
            </a:r>
            <a:r>
              <a:rPr lang="en-US" sz="1600" dirty="0" err="1">
                <a:latin typeface="Bahnschrift Light" panose="020B0502040204020203" pitchFamily="34" charset="0"/>
              </a:rPr>
              <a:t>formatted_datesWHERE</a:t>
            </a:r>
            <a:r>
              <a:rPr lang="en-US" sz="1600" dirty="0">
                <a:latin typeface="Bahnschrift Light" panose="020B0502040204020203" pitchFamily="34" charset="0"/>
              </a:rPr>
              <a:t> </a:t>
            </a:r>
            <a:r>
              <a:rPr lang="en-US" sz="1600" dirty="0" err="1">
                <a:latin typeface="Bahnschrift Light" panose="020B0502040204020203" pitchFamily="34" charset="0"/>
              </a:rPr>
              <a:t>parsed_date</a:t>
            </a:r>
            <a:r>
              <a:rPr lang="en-US" sz="1600" dirty="0">
                <a:latin typeface="Bahnschrift Light" panose="020B0502040204020203" pitchFamily="34" charset="0"/>
              </a:rPr>
              <a:t> IS NOT NULL</a:t>
            </a:r>
            <a:r>
              <a:rPr lang="en-US" sz="1600" dirty="0" smtClean="0">
                <a:latin typeface="Bahnschrift Light" panose="020B0502040204020203" pitchFamily="34" charset="0"/>
              </a:rPr>
              <a:t>;</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smtClean="0">
                <a:latin typeface="Bahnschrift Light" panose="020B0502040204020203" pitchFamily="34" charset="0"/>
              </a:rPr>
              <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smtClean="0">
                <a:latin typeface="Bahnschrift Light" panose="020B0502040204020203" pitchFamily="34" charset="0"/>
              </a:rPr>
              <a:t/>
            </a:r>
            <a:br>
              <a:rPr lang="en-US" sz="1600" dirty="0" smtClean="0">
                <a:latin typeface="Bahnschrift Light" panose="020B0502040204020203" pitchFamily="34" charset="0"/>
              </a:rPr>
            </a:br>
            <a:r>
              <a:rPr lang="en-US" sz="1600" dirty="0">
                <a:latin typeface="Bahnschrift Light" panose="020B0502040204020203" pitchFamily="34" charset="0"/>
              </a:rPr>
              <a:t/>
            </a:r>
            <a:br>
              <a:rPr lang="en-US" sz="1600" dirty="0">
                <a:latin typeface="Bahnschrift Light" panose="020B0502040204020203" pitchFamily="34" charset="0"/>
              </a:rPr>
            </a:br>
            <a:r>
              <a:rPr lang="en-US" sz="1600" dirty="0">
                <a:latin typeface="Bahnschrift Light" panose="020B0502040204020203" pitchFamily="34" charset="0"/>
              </a:rPr>
              <a:t>Q6. Find monthly average for confirmed, deaths, recovered</a:t>
            </a:r>
            <a:br>
              <a:rPr lang="en-US" sz="1600" dirty="0">
                <a:latin typeface="Bahnschrift Light" panose="020B0502040204020203" pitchFamily="34" charset="0"/>
              </a:rPr>
            </a:br>
            <a:r>
              <a:rPr lang="en-US" sz="1600" dirty="0">
                <a:latin typeface="Bahnschrift Light" panose="020B0502040204020203" pitchFamily="34" charset="0"/>
              </a:rPr>
              <a:t>SELECT     DATE_FORMAT(</a:t>
            </a:r>
            <a:r>
              <a:rPr lang="en-US" sz="1600" dirty="0" err="1">
                <a:latin typeface="Bahnschrift Light" panose="020B0502040204020203" pitchFamily="34" charset="0"/>
              </a:rPr>
              <a:t>parsed_date</a:t>
            </a:r>
            <a:r>
              <a:rPr lang="en-US" sz="1600" dirty="0">
                <a:latin typeface="Bahnschrift Light" panose="020B0502040204020203" pitchFamily="34" charset="0"/>
              </a:rPr>
              <a:t>, '%Y-%m') AS </a:t>
            </a:r>
            <a:r>
              <a:rPr lang="en-US" sz="1600" dirty="0" err="1">
                <a:latin typeface="Bahnschrift Light" panose="020B0502040204020203" pitchFamily="34" charset="0"/>
              </a:rPr>
              <a:t>YearMonth</a:t>
            </a:r>
            <a:r>
              <a:rPr lang="en-US" sz="1600" dirty="0">
                <a:latin typeface="Bahnschrift Light" panose="020B0502040204020203" pitchFamily="34" charset="0"/>
              </a:rPr>
              <a:t>,    AVG(Confirmed) AS </a:t>
            </a:r>
            <a:r>
              <a:rPr lang="en-US" sz="1600" dirty="0" err="1">
                <a:latin typeface="Bahnschrift Light" panose="020B0502040204020203" pitchFamily="34" charset="0"/>
              </a:rPr>
              <a:t>AvgConfirmed</a:t>
            </a:r>
            <a:r>
              <a:rPr lang="en-US" sz="1600" dirty="0">
                <a:latin typeface="Bahnschrift Light" panose="020B0502040204020203" pitchFamily="34" charset="0"/>
              </a:rPr>
              <a:t>,    AVG(Deaths) AS </a:t>
            </a:r>
            <a:r>
              <a:rPr lang="en-US" sz="1600" dirty="0" err="1">
                <a:latin typeface="Bahnschrift Light" panose="020B0502040204020203" pitchFamily="34" charset="0"/>
              </a:rPr>
              <a:t>AvgDeaths</a:t>
            </a:r>
            <a:r>
              <a:rPr lang="en-US" sz="1600" dirty="0">
                <a:latin typeface="Bahnschrift Light" panose="020B0502040204020203" pitchFamily="34" charset="0"/>
              </a:rPr>
              <a:t>,    AVG(Recovered) AS </a:t>
            </a:r>
            <a:r>
              <a:rPr lang="en-US" sz="1600" dirty="0" err="1">
                <a:latin typeface="Bahnschrift Light" panose="020B0502040204020203" pitchFamily="34" charset="0"/>
              </a:rPr>
              <a:t>AvgRecoveredFROM</a:t>
            </a:r>
            <a:r>
              <a:rPr lang="en-US" sz="1600" dirty="0">
                <a:latin typeface="Bahnschrift Light" panose="020B0502040204020203" pitchFamily="34" charset="0"/>
              </a:rPr>
              <a:t> (    SELECT         CASE            WHEN Date LIKE '%-%-%' THEN STR_TO_DATE(Date, '%d-%m-%Y')            WHEN Date LIKE '%/%/%' THEN STR_TO_DATE(Date, '%d/%m/%Y')            ELSE NULL        END AS </a:t>
            </a:r>
            <a:r>
              <a:rPr lang="en-US" sz="1600" dirty="0" err="1">
                <a:latin typeface="Bahnschrift Light" panose="020B0502040204020203" pitchFamily="34" charset="0"/>
              </a:rPr>
              <a:t>parsed_date</a:t>
            </a:r>
            <a:r>
              <a:rPr lang="en-US" sz="1600" dirty="0">
                <a:latin typeface="Bahnschrift Light" panose="020B0502040204020203" pitchFamily="34" charset="0"/>
              </a:rPr>
              <a:t>,        Confirmed,        Deaths,        Recovered    FROM </a:t>
            </a:r>
            <a:r>
              <a:rPr lang="en-US" sz="1600" dirty="0" err="1">
                <a:latin typeface="Bahnschrift Light" panose="020B0502040204020203" pitchFamily="34" charset="0"/>
              </a:rPr>
              <a:t>CovidData</a:t>
            </a:r>
            <a:r>
              <a:rPr lang="en-US" sz="1600" dirty="0">
                <a:latin typeface="Bahnschrift Light" panose="020B0502040204020203" pitchFamily="34" charset="0"/>
              </a:rPr>
              <a:t>) AS </a:t>
            </a:r>
            <a:r>
              <a:rPr lang="en-US" sz="1600" dirty="0" err="1">
                <a:latin typeface="Bahnschrift Light" panose="020B0502040204020203" pitchFamily="34" charset="0"/>
              </a:rPr>
              <a:t>formatted_datesWHERE</a:t>
            </a:r>
            <a:r>
              <a:rPr lang="en-US" sz="1600" dirty="0">
                <a:latin typeface="Bahnschrift Light" panose="020B0502040204020203" pitchFamily="34" charset="0"/>
              </a:rPr>
              <a:t> </a:t>
            </a:r>
            <a:r>
              <a:rPr lang="en-US" sz="1600" dirty="0" err="1">
                <a:latin typeface="Bahnschrift Light" panose="020B0502040204020203" pitchFamily="34" charset="0"/>
              </a:rPr>
              <a:t>parsed_date</a:t>
            </a:r>
            <a:r>
              <a:rPr lang="en-US" sz="1600" dirty="0">
                <a:latin typeface="Bahnschrift Light" panose="020B0502040204020203" pitchFamily="34" charset="0"/>
              </a:rPr>
              <a:t> IS NOT NULLGROUP BY </a:t>
            </a:r>
            <a:r>
              <a:rPr lang="en-US" sz="1600" dirty="0" err="1">
                <a:latin typeface="Bahnschrift Light" panose="020B0502040204020203" pitchFamily="34" charset="0"/>
              </a:rPr>
              <a:t>YearMonthORDER</a:t>
            </a:r>
            <a:r>
              <a:rPr lang="en-US" sz="1600" dirty="0">
                <a:latin typeface="Bahnschrift Light" panose="020B0502040204020203" pitchFamily="34" charset="0"/>
              </a:rPr>
              <a:t> BY </a:t>
            </a:r>
            <a:r>
              <a:rPr lang="en-US" sz="1600" dirty="0" err="1">
                <a:latin typeface="Bahnschrift Light" panose="020B0502040204020203" pitchFamily="34" charset="0"/>
              </a:rPr>
              <a:t>YearMonth</a:t>
            </a:r>
            <a:r>
              <a:rPr lang="en-US" sz="1600" dirty="0">
                <a:latin typeface="Bahnschrift Light" panose="020B0502040204020203" pitchFamily="34" charset="0"/>
              </a:rPr>
              <a:t>;</a:t>
            </a:r>
          </a:p>
        </p:txBody>
      </p:sp>
      <p:sp>
        <p:nvSpPr>
          <p:cNvPr id="3" name="Text Placeholder 2"/>
          <p:cNvSpPr>
            <a:spLocks noGrp="1"/>
          </p:cNvSpPr>
          <p:nvPr>
            <p:ph type="body" idx="1"/>
          </p:nvPr>
        </p:nvSpPr>
        <p:spPr>
          <a:xfrm>
            <a:off x="2225328" y="217917"/>
            <a:ext cx="7791931" cy="448289"/>
          </a:xfrm>
        </p:spPr>
        <p:txBody>
          <a:bodyPr>
            <a:normAutofit/>
          </a:bodyPr>
          <a:lstStyle/>
          <a:p>
            <a:pPr algn="l"/>
            <a:r>
              <a:rPr lang="en-US" sz="2000" dirty="0">
                <a:latin typeface="Bahnschrift Light" panose="020B0502040204020203" pitchFamily="34" charset="0"/>
              </a:rPr>
              <a:t>Q5. Number of month present in dataset</a:t>
            </a:r>
          </a:p>
        </p:txBody>
      </p:sp>
      <p:pic>
        <p:nvPicPr>
          <p:cNvPr id="4" name="Picture 3"/>
          <p:cNvPicPr>
            <a:picLocks noChangeAspect="1"/>
          </p:cNvPicPr>
          <p:nvPr/>
        </p:nvPicPr>
        <p:blipFill rotWithShape="1">
          <a:blip r:embed="rId2"/>
          <a:srcRect l="15829" t="46390" r="45135" b="44985"/>
          <a:stretch/>
        </p:blipFill>
        <p:spPr>
          <a:xfrm>
            <a:off x="2225328" y="1987351"/>
            <a:ext cx="7349746" cy="751497"/>
          </a:xfrm>
          <a:prstGeom prst="rect">
            <a:avLst/>
          </a:prstGeom>
        </p:spPr>
      </p:pic>
      <p:pic>
        <p:nvPicPr>
          <p:cNvPr id="5" name="Picture 4"/>
          <p:cNvPicPr>
            <a:picLocks noChangeAspect="1"/>
          </p:cNvPicPr>
          <p:nvPr/>
        </p:nvPicPr>
        <p:blipFill rotWithShape="1">
          <a:blip r:embed="rId3"/>
          <a:srcRect l="14526" t="47310" r="58870" b="27143"/>
          <a:stretch/>
        </p:blipFill>
        <p:spPr>
          <a:xfrm>
            <a:off x="2325189" y="5185058"/>
            <a:ext cx="4023954" cy="1410789"/>
          </a:xfrm>
          <a:prstGeom prst="rect">
            <a:avLst/>
          </a:prstGeom>
        </p:spPr>
      </p:pic>
    </p:spTree>
    <p:extLst>
      <p:ext uri="{BB962C8B-B14F-4D97-AF65-F5344CB8AC3E}">
        <p14:creationId xmlns:p14="http://schemas.microsoft.com/office/powerpoint/2010/main" val="1639698203"/>
      </p:ext>
    </p:extLst>
  </p:cSld>
  <p:clrMapOvr>
    <a:masterClrMapping/>
  </p:clrMapOvr>
  <mc:AlternateContent xmlns:mc="http://schemas.openxmlformats.org/markup-compatibility/2006" xmlns:p14="http://schemas.microsoft.com/office/powerpoint/2010/main">
    <mc:Choice Requires="p14">
      <p:transition spd="slow" p14:dur="2000" advTm="2276"/>
    </mc:Choice>
    <mc:Fallback xmlns="">
      <p:transition spd="slow" advTm="2276"/>
    </mc:Fallback>
  </mc:AlternateContent>
  <p:timing>
    <p:tnLst>
      <p:par>
        <p:cTn id="1" dur="indefinite" restart="never" nodeType="tmRoot"/>
      </p:par>
    </p:tnLst>
  </p:timing>
  <p:extLst mod="1">
    <p:ext uri="{E180D4A7-C9FB-4DFB-919C-405C955672EB}">
      <p14:showEvtLst xmlns:p14="http://schemas.microsoft.com/office/powerpoint/2010/main">
        <p14:playEvt time="18" objId="6"/>
        <p14:stopEvt time="2276" objId="6"/>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083" y="665310"/>
            <a:ext cx="7956560" cy="3057603"/>
          </a:xfrm>
        </p:spPr>
        <p:txBody>
          <a:bodyPr>
            <a:noAutofit/>
          </a:bodyPr>
          <a:lstStyle/>
          <a:p>
            <a:pPr algn="l"/>
            <a:r>
              <a:rPr lang="en-US" sz="1600" dirty="0">
                <a:latin typeface="Bahnschrift Light" panose="020B0502040204020203" pitchFamily="34" charset="0"/>
              </a:rPr>
              <a:t>SELECT     MAX(</a:t>
            </a:r>
            <a:r>
              <a:rPr lang="en-US" sz="1600" dirty="0" err="1">
                <a:latin typeface="Bahnschrift Light" panose="020B0502040204020203" pitchFamily="34" charset="0"/>
              </a:rPr>
              <a:t>Most_Frequent_Confirmed</a:t>
            </a:r>
            <a:r>
              <a:rPr lang="en-US" sz="1600" dirty="0">
                <a:latin typeface="Bahnschrift Light" panose="020B0502040204020203" pitchFamily="34" charset="0"/>
              </a:rPr>
              <a:t>) AS </a:t>
            </a:r>
            <a:r>
              <a:rPr lang="en-US" sz="1600" dirty="0" err="1">
                <a:latin typeface="Bahnschrift Light" panose="020B0502040204020203" pitchFamily="34" charset="0"/>
              </a:rPr>
              <a:t>Most_Frequent_Confirmed</a:t>
            </a:r>
            <a:r>
              <a:rPr lang="en-US" sz="1600" dirty="0">
                <a:latin typeface="Bahnschrift Light" panose="020B0502040204020203" pitchFamily="34" charset="0"/>
              </a:rPr>
              <a:t>,    MAX(</a:t>
            </a:r>
            <a:r>
              <a:rPr lang="en-US" sz="1600" dirty="0" err="1">
                <a:latin typeface="Bahnschrift Light" panose="020B0502040204020203" pitchFamily="34" charset="0"/>
              </a:rPr>
              <a:t>Most_Frequent_Deaths</a:t>
            </a:r>
            <a:r>
              <a:rPr lang="en-US" sz="1600" dirty="0">
                <a:latin typeface="Bahnschrift Light" panose="020B0502040204020203" pitchFamily="34" charset="0"/>
              </a:rPr>
              <a:t>) AS </a:t>
            </a:r>
            <a:r>
              <a:rPr lang="en-US" sz="1600" dirty="0" err="1">
                <a:latin typeface="Bahnschrift Light" panose="020B0502040204020203" pitchFamily="34" charset="0"/>
              </a:rPr>
              <a:t>Most_Frequent_Deaths</a:t>
            </a:r>
            <a:r>
              <a:rPr lang="en-US" sz="1600" dirty="0">
                <a:latin typeface="Bahnschrift Light" panose="020B0502040204020203" pitchFamily="34" charset="0"/>
              </a:rPr>
              <a:t>,    MAX(</a:t>
            </a:r>
            <a:r>
              <a:rPr lang="en-US" sz="1600" dirty="0" err="1">
                <a:latin typeface="Bahnschrift Light" panose="020B0502040204020203" pitchFamily="34" charset="0"/>
              </a:rPr>
              <a:t>Most_Frequent_Recovered</a:t>
            </a:r>
            <a:r>
              <a:rPr lang="en-US" sz="1600" dirty="0">
                <a:latin typeface="Bahnschrift Light" panose="020B0502040204020203" pitchFamily="34" charset="0"/>
              </a:rPr>
              <a:t>) AS </a:t>
            </a:r>
            <a:r>
              <a:rPr lang="en-US" sz="1600" dirty="0" err="1">
                <a:latin typeface="Bahnschrift Light" panose="020B0502040204020203" pitchFamily="34" charset="0"/>
              </a:rPr>
              <a:t>Most_Frequent_RecoveredFROM</a:t>
            </a:r>
            <a:r>
              <a:rPr lang="en-US" sz="1600" dirty="0">
                <a:latin typeface="Bahnschrift Light" panose="020B0502040204020203" pitchFamily="34" charset="0"/>
              </a:rPr>
              <a:t> (    SELECT         MONTH(Date) AS Month,        Confirmed AS </a:t>
            </a:r>
            <a:r>
              <a:rPr lang="en-US" sz="1600" dirty="0" err="1">
                <a:latin typeface="Bahnschrift Light" panose="020B0502040204020203" pitchFamily="34" charset="0"/>
              </a:rPr>
              <a:t>Most_Frequent_Confirmed</a:t>
            </a:r>
            <a:r>
              <a:rPr lang="en-US" sz="1600" dirty="0">
                <a:latin typeface="Bahnschrift Light" panose="020B0502040204020203" pitchFamily="34" charset="0"/>
              </a:rPr>
              <a:t>,        0 AS </a:t>
            </a:r>
            <a:r>
              <a:rPr lang="en-US" sz="1600" dirty="0" err="1">
                <a:latin typeface="Bahnschrift Light" panose="020B0502040204020203" pitchFamily="34" charset="0"/>
              </a:rPr>
              <a:t>Most_Frequent_Deaths</a:t>
            </a:r>
            <a:r>
              <a:rPr lang="en-US" sz="1600" dirty="0">
                <a:latin typeface="Bahnschrift Light" panose="020B0502040204020203" pitchFamily="34" charset="0"/>
              </a:rPr>
              <a:t>,        0 AS </a:t>
            </a:r>
            <a:r>
              <a:rPr lang="en-US" sz="1600" dirty="0" err="1">
                <a:latin typeface="Bahnschrift Light" panose="020B0502040204020203" pitchFamily="34" charset="0"/>
              </a:rPr>
              <a:t>Most_Frequent_Recovered</a:t>
            </a:r>
            <a:r>
              <a:rPr lang="en-US" sz="1600" dirty="0">
                <a:latin typeface="Bahnschrift Light" panose="020B0502040204020203" pitchFamily="34" charset="0"/>
              </a:rPr>
              <a:t>    FROM         </a:t>
            </a:r>
            <a:r>
              <a:rPr lang="en-US" sz="1600" dirty="0" err="1">
                <a:latin typeface="Bahnschrift Light" panose="020B0502040204020203" pitchFamily="34" charset="0"/>
              </a:rPr>
              <a:t>CovidData</a:t>
            </a:r>
            <a:r>
              <a:rPr lang="en-US" sz="1600" dirty="0">
                <a:latin typeface="Bahnschrift Light" panose="020B0502040204020203" pitchFamily="34" charset="0"/>
              </a:rPr>
              <a:t>    GROUP BY         Month, Confirmed    UNION ALL    SELECT         MONTH(Date) AS Month,        0 AS </a:t>
            </a:r>
            <a:r>
              <a:rPr lang="en-US" sz="1600" dirty="0" err="1">
                <a:latin typeface="Bahnschrift Light" panose="020B0502040204020203" pitchFamily="34" charset="0"/>
              </a:rPr>
              <a:t>Most_Frequent_Confirmed</a:t>
            </a:r>
            <a:r>
              <a:rPr lang="en-US" sz="1600" dirty="0">
                <a:latin typeface="Bahnschrift Light" panose="020B0502040204020203" pitchFamily="34" charset="0"/>
              </a:rPr>
              <a:t>,        Deaths AS </a:t>
            </a:r>
            <a:r>
              <a:rPr lang="en-US" sz="1600" dirty="0" err="1">
                <a:latin typeface="Bahnschrift Light" panose="020B0502040204020203" pitchFamily="34" charset="0"/>
              </a:rPr>
              <a:t>Most_Frequent_Deaths</a:t>
            </a:r>
            <a:r>
              <a:rPr lang="en-US" sz="1600" dirty="0">
                <a:latin typeface="Bahnschrift Light" panose="020B0502040204020203" pitchFamily="34" charset="0"/>
              </a:rPr>
              <a:t>,        0 AS </a:t>
            </a:r>
            <a:r>
              <a:rPr lang="en-US" sz="1600" dirty="0" err="1">
                <a:latin typeface="Bahnschrift Light" panose="020B0502040204020203" pitchFamily="34" charset="0"/>
              </a:rPr>
              <a:t>Most_Frequent_Recovered</a:t>
            </a:r>
            <a:r>
              <a:rPr lang="en-US" sz="1600" dirty="0">
                <a:latin typeface="Bahnschrift Light" panose="020B0502040204020203" pitchFamily="34" charset="0"/>
              </a:rPr>
              <a:t>    FROM         </a:t>
            </a:r>
            <a:r>
              <a:rPr lang="en-US" sz="1600" dirty="0" err="1">
                <a:latin typeface="Bahnschrift Light" panose="020B0502040204020203" pitchFamily="34" charset="0"/>
              </a:rPr>
              <a:t>CovidData</a:t>
            </a:r>
            <a:r>
              <a:rPr lang="en-US" sz="1600" dirty="0">
                <a:latin typeface="Bahnschrift Light" panose="020B0502040204020203" pitchFamily="34" charset="0"/>
              </a:rPr>
              <a:t>    GROUP BY         Month, Deaths    UNION ALL    SELECT         MONTH(Date) AS Month,        0 AS </a:t>
            </a:r>
            <a:r>
              <a:rPr lang="en-US" sz="1600" dirty="0" err="1">
                <a:latin typeface="Bahnschrift Light" panose="020B0502040204020203" pitchFamily="34" charset="0"/>
              </a:rPr>
              <a:t>Most_Frequent_Confirmed</a:t>
            </a:r>
            <a:r>
              <a:rPr lang="en-US" sz="1600" dirty="0">
                <a:latin typeface="Bahnschrift Light" panose="020B0502040204020203" pitchFamily="34" charset="0"/>
              </a:rPr>
              <a:t>,        0 AS </a:t>
            </a:r>
            <a:r>
              <a:rPr lang="en-US" sz="1600" dirty="0" err="1">
                <a:latin typeface="Bahnschrift Light" panose="020B0502040204020203" pitchFamily="34" charset="0"/>
              </a:rPr>
              <a:t>Most_Frequent_Deaths</a:t>
            </a:r>
            <a:r>
              <a:rPr lang="en-US" sz="1600" dirty="0">
                <a:latin typeface="Bahnschrift Light" panose="020B0502040204020203" pitchFamily="34" charset="0"/>
              </a:rPr>
              <a:t>,        Recovered AS </a:t>
            </a:r>
            <a:r>
              <a:rPr lang="en-US" sz="1600" dirty="0" err="1">
                <a:latin typeface="Bahnschrift Light" panose="020B0502040204020203" pitchFamily="34" charset="0"/>
              </a:rPr>
              <a:t>Most_Frequent_Recovered</a:t>
            </a:r>
            <a:r>
              <a:rPr lang="en-US" sz="1600" dirty="0">
                <a:latin typeface="Bahnschrift Light" panose="020B0502040204020203" pitchFamily="34" charset="0"/>
              </a:rPr>
              <a:t>    FROM         </a:t>
            </a:r>
            <a:r>
              <a:rPr lang="en-US" sz="1600" dirty="0" err="1">
                <a:latin typeface="Bahnschrift Light" panose="020B0502040204020203" pitchFamily="34" charset="0"/>
              </a:rPr>
              <a:t>CovidData</a:t>
            </a:r>
            <a:r>
              <a:rPr lang="en-US" sz="1600" dirty="0">
                <a:latin typeface="Bahnschrift Light" panose="020B0502040204020203" pitchFamily="34" charset="0"/>
              </a:rPr>
              <a:t>    GROUP BY         Month, Recovered) AS </a:t>
            </a:r>
            <a:r>
              <a:rPr lang="en-US" sz="1600" dirty="0" err="1">
                <a:latin typeface="Bahnschrift Light" panose="020B0502040204020203" pitchFamily="34" charset="0"/>
              </a:rPr>
              <a:t>MonthlyData</a:t>
            </a:r>
            <a:r>
              <a:rPr lang="en-US" sz="1600" dirty="0">
                <a:latin typeface="Bahnschrift Light" panose="020B0502040204020203" pitchFamily="34" charset="0"/>
              </a:rPr>
              <a:t>;</a:t>
            </a:r>
          </a:p>
        </p:txBody>
      </p:sp>
      <p:sp>
        <p:nvSpPr>
          <p:cNvPr id="3" name="Text Placeholder 2"/>
          <p:cNvSpPr>
            <a:spLocks noGrp="1"/>
          </p:cNvSpPr>
          <p:nvPr>
            <p:ph type="body" idx="1"/>
          </p:nvPr>
        </p:nvSpPr>
        <p:spPr>
          <a:xfrm>
            <a:off x="2382083" y="204854"/>
            <a:ext cx="7791931" cy="356849"/>
          </a:xfrm>
        </p:spPr>
        <p:txBody>
          <a:bodyPr>
            <a:normAutofit/>
          </a:bodyPr>
          <a:lstStyle/>
          <a:p>
            <a:pPr algn="l"/>
            <a:r>
              <a:rPr lang="en-US" sz="1600" dirty="0">
                <a:latin typeface="Bahnschrift Light" panose="020B0502040204020203" pitchFamily="34" charset="0"/>
              </a:rPr>
              <a:t>Q7. Find most frequent value for confirmed, deaths, recovered each month </a:t>
            </a:r>
          </a:p>
        </p:txBody>
      </p:sp>
      <p:pic>
        <p:nvPicPr>
          <p:cNvPr id="4" name="Picture 3"/>
          <p:cNvPicPr>
            <a:picLocks noChangeAspect="1"/>
          </p:cNvPicPr>
          <p:nvPr/>
        </p:nvPicPr>
        <p:blipFill rotWithShape="1">
          <a:blip r:embed="rId2"/>
          <a:srcRect l="14933" t="42520" r="46956" b="38848"/>
          <a:stretch/>
        </p:blipFill>
        <p:spPr>
          <a:xfrm>
            <a:off x="2382083" y="3722913"/>
            <a:ext cx="6891363" cy="1894116"/>
          </a:xfrm>
          <a:prstGeom prst="rect">
            <a:avLst/>
          </a:prstGeom>
        </p:spPr>
      </p:pic>
    </p:spTree>
    <p:extLst>
      <p:ext uri="{BB962C8B-B14F-4D97-AF65-F5344CB8AC3E}">
        <p14:creationId xmlns:p14="http://schemas.microsoft.com/office/powerpoint/2010/main" val="111443995"/>
      </p:ext>
    </p:extLst>
  </p:cSld>
  <p:clrMapOvr>
    <a:masterClrMapping/>
  </p:clrMapOvr>
  <mc:AlternateContent xmlns:mc="http://schemas.openxmlformats.org/markup-compatibility/2006" xmlns:p14="http://schemas.microsoft.com/office/powerpoint/2010/main">
    <mc:Choice Requires="p14">
      <p:transition spd="slow" p14:dur="2000" advTm="1780"/>
    </mc:Choice>
    <mc:Fallback xmlns="">
      <p:transition spd="slow" advTm="178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077" y="1279265"/>
            <a:ext cx="7956560" cy="1424746"/>
          </a:xfrm>
        </p:spPr>
        <p:txBody>
          <a:bodyPr>
            <a:normAutofit/>
          </a:bodyPr>
          <a:lstStyle/>
          <a:p>
            <a:pPr algn="l"/>
            <a:r>
              <a:rPr lang="en-US" sz="1600" dirty="0">
                <a:latin typeface="Bahnschrift Light" panose="020B0502040204020203" pitchFamily="34" charset="0"/>
              </a:rPr>
              <a:t>SELECT     (SELECT SUM(Confirmed) FROM </a:t>
            </a:r>
            <a:r>
              <a:rPr lang="en-US" sz="1600" dirty="0" err="1">
                <a:latin typeface="Bahnschrift Light" panose="020B0502040204020203" pitchFamily="34" charset="0"/>
              </a:rPr>
              <a:t>CovidData</a:t>
            </a:r>
            <a:r>
              <a:rPr lang="en-US" sz="1600" dirty="0">
                <a:latin typeface="Bahnschrift Light" panose="020B0502040204020203" pitchFamily="34" charset="0"/>
              </a:rPr>
              <a:t>) AS </a:t>
            </a:r>
            <a:r>
              <a:rPr lang="en-US" sz="1600" dirty="0" err="1">
                <a:latin typeface="Bahnschrift Light" panose="020B0502040204020203" pitchFamily="34" charset="0"/>
              </a:rPr>
              <a:t>Total_Confirmed_Cases</a:t>
            </a:r>
            <a:r>
              <a:rPr lang="en-US" sz="1600" dirty="0">
                <a:latin typeface="Bahnschrift Light" panose="020B0502040204020203" pitchFamily="34" charset="0"/>
              </a:rPr>
              <a:t>,    (SELECT AVG(Confirmed) FROM </a:t>
            </a:r>
            <a:r>
              <a:rPr lang="en-US" sz="1600" dirty="0" err="1">
                <a:latin typeface="Bahnschrift Light" panose="020B0502040204020203" pitchFamily="34" charset="0"/>
              </a:rPr>
              <a:t>CovidData</a:t>
            </a:r>
            <a:r>
              <a:rPr lang="en-US" sz="1600" dirty="0">
                <a:latin typeface="Bahnschrift Light" panose="020B0502040204020203" pitchFamily="34" charset="0"/>
              </a:rPr>
              <a:t>) AS </a:t>
            </a:r>
            <a:r>
              <a:rPr lang="en-US" sz="1600" dirty="0" err="1">
                <a:latin typeface="Bahnschrift Light" panose="020B0502040204020203" pitchFamily="34" charset="0"/>
              </a:rPr>
              <a:t>Average_Confirmed_Cases</a:t>
            </a:r>
            <a:r>
              <a:rPr lang="en-US" sz="1600" dirty="0">
                <a:latin typeface="Bahnschrift Light" panose="020B0502040204020203" pitchFamily="34" charset="0"/>
              </a:rPr>
              <a:t>,    (SELECT VARIANCE(Confirmed) FROM </a:t>
            </a:r>
            <a:r>
              <a:rPr lang="en-US" sz="1600" dirty="0" err="1">
                <a:latin typeface="Bahnschrift Light" panose="020B0502040204020203" pitchFamily="34" charset="0"/>
              </a:rPr>
              <a:t>CovidData</a:t>
            </a:r>
            <a:r>
              <a:rPr lang="en-US" sz="1600" dirty="0">
                <a:latin typeface="Bahnschrift Light" panose="020B0502040204020203" pitchFamily="34" charset="0"/>
              </a:rPr>
              <a:t>) AS </a:t>
            </a:r>
            <a:r>
              <a:rPr lang="en-US" sz="1600" dirty="0" err="1">
                <a:latin typeface="Bahnschrift Light" panose="020B0502040204020203" pitchFamily="34" charset="0"/>
              </a:rPr>
              <a:t>Variance_Confirmed_Cases</a:t>
            </a:r>
            <a:r>
              <a:rPr lang="en-US" sz="1600" dirty="0">
                <a:latin typeface="Bahnschrift Light" panose="020B0502040204020203" pitchFamily="34" charset="0"/>
              </a:rPr>
              <a:t>,    (SELECT STDDEV(Confirmed) FROM </a:t>
            </a:r>
            <a:r>
              <a:rPr lang="en-US" sz="1600" dirty="0" err="1">
                <a:latin typeface="Bahnschrift Light" panose="020B0502040204020203" pitchFamily="34" charset="0"/>
              </a:rPr>
              <a:t>CovidData</a:t>
            </a:r>
            <a:r>
              <a:rPr lang="en-US" sz="1600" dirty="0">
                <a:latin typeface="Bahnschrift Light" panose="020B0502040204020203" pitchFamily="34" charset="0"/>
              </a:rPr>
              <a:t>) AS </a:t>
            </a:r>
            <a:r>
              <a:rPr lang="en-US" sz="1600" dirty="0" err="1">
                <a:latin typeface="Bahnschrift Light" panose="020B0502040204020203" pitchFamily="34" charset="0"/>
              </a:rPr>
              <a:t>Standard_Deviation_Confirmed_Cases</a:t>
            </a:r>
            <a:r>
              <a:rPr lang="en-US" sz="1600" dirty="0">
                <a:latin typeface="Bahnschrift Light" panose="020B0502040204020203" pitchFamily="34" charset="0"/>
              </a:rPr>
              <a:t>;</a:t>
            </a:r>
          </a:p>
        </p:txBody>
      </p:sp>
      <p:sp>
        <p:nvSpPr>
          <p:cNvPr id="3" name="Text Placeholder 2"/>
          <p:cNvSpPr>
            <a:spLocks noGrp="1"/>
          </p:cNvSpPr>
          <p:nvPr>
            <p:ph type="body" idx="1"/>
          </p:nvPr>
        </p:nvSpPr>
        <p:spPr>
          <a:xfrm>
            <a:off x="2173077" y="178728"/>
            <a:ext cx="7791931" cy="878468"/>
          </a:xfrm>
        </p:spPr>
        <p:txBody>
          <a:bodyPr>
            <a:normAutofit/>
          </a:bodyPr>
          <a:lstStyle/>
          <a:p>
            <a:pPr algn="l"/>
            <a:r>
              <a:rPr lang="en-US" sz="1600" dirty="0">
                <a:latin typeface="Bahnschrift Light" panose="020B0502040204020203" pitchFamily="34" charset="0"/>
              </a:rPr>
              <a:t>Q11. Check how corona virus spread out with respect to confirmed case--      (</a:t>
            </a:r>
            <a:r>
              <a:rPr lang="en-US" sz="1600" dirty="0" err="1">
                <a:latin typeface="Bahnschrift Light" panose="020B0502040204020203" pitchFamily="34" charset="0"/>
              </a:rPr>
              <a:t>Eg</a:t>
            </a:r>
            <a:r>
              <a:rPr lang="en-US" sz="1600" dirty="0">
                <a:latin typeface="Bahnschrift Light" panose="020B0502040204020203" pitchFamily="34" charset="0"/>
              </a:rPr>
              <a:t>.: total confirmed cases, their average, variance &amp; STDEV )</a:t>
            </a:r>
          </a:p>
        </p:txBody>
      </p:sp>
      <p:pic>
        <p:nvPicPr>
          <p:cNvPr id="4" name="Picture 3"/>
          <p:cNvPicPr>
            <a:picLocks noChangeAspect="1"/>
          </p:cNvPicPr>
          <p:nvPr/>
        </p:nvPicPr>
        <p:blipFill rotWithShape="1">
          <a:blip r:embed="rId2"/>
          <a:srcRect l="15428" t="43792" r="33235" b="39748"/>
          <a:stretch/>
        </p:blipFill>
        <p:spPr>
          <a:xfrm>
            <a:off x="2310877" y="2704011"/>
            <a:ext cx="6956324" cy="1254034"/>
          </a:xfrm>
          <a:prstGeom prst="rect">
            <a:avLst/>
          </a:prstGeom>
        </p:spPr>
      </p:pic>
    </p:spTree>
    <p:extLst>
      <p:ext uri="{BB962C8B-B14F-4D97-AF65-F5344CB8AC3E}">
        <p14:creationId xmlns:p14="http://schemas.microsoft.com/office/powerpoint/2010/main" val="3415689673"/>
      </p:ext>
    </p:extLst>
  </p:cSld>
  <p:clrMapOvr>
    <a:masterClrMapping/>
  </p:clrMapOvr>
  <mc:AlternateContent xmlns:mc="http://schemas.openxmlformats.org/markup-compatibility/2006" xmlns:p14="http://schemas.microsoft.com/office/powerpoint/2010/main">
    <mc:Choice Requires="p14">
      <p:transition spd="slow" p14:dur="2000" advTm="2615"/>
    </mc:Choice>
    <mc:Fallback xmlns="">
      <p:transition spd="slow" advTm="2615"/>
    </mc:Fallback>
  </mc:AlternateContent>
  <p:timing>
    <p:tnLst>
      <p:par>
        <p:cTn id="1" dur="indefinite" restart="never" nodeType="tmRoot"/>
      </p:par>
    </p:tnLst>
  </p:timing>
  <p:extLst mod="1">
    <p:ext uri="{E180D4A7-C9FB-4DFB-919C-405C955672EB}">
      <p14:showEvtLst xmlns:p14="http://schemas.microsoft.com/office/powerpoint/2010/main">
        <p14:playEvt time="18" objId="5"/>
        <p14:stopEvt time="2615" objId="5"/>
      </p14:showEvtLst>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138</TotalTime>
  <Words>628</Words>
  <Application>Microsoft Office PowerPoint</Application>
  <PresentationFormat>Widescreen</PresentationFormat>
  <Paragraphs>42</Paragraphs>
  <Slides>13</Slides>
  <Notes>0</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Light</vt:lpstr>
      <vt:lpstr>MS Shell Dlg 2</vt:lpstr>
      <vt:lpstr>Wingdings</vt:lpstr>
      <vt:lpstr>Wingdings 3</vt:lpstr>
      <vt:lpstr>Madison</vt:lpstr>
      <vt:lpstr>CORONA VIRUS ANALYSIS </vt:lpstr>
      <vt:lpstr>OVERVIEW</vt:lpstr>
      <vt:lpstr>DATASET</vt:lpstr>
      <vt:lpstr>EXAMPLES</vt:lpstr>
      <vt:lpstr>-- Update NULL values in the Province column to an empty string (as it is a VARCHAR column)  UPDATE CovidData SET Province = '' WHERE Province IS NULL;  -- Update NULL values in the Recovered column to zero  UPDATE CovidData SET Recovered = 0 WHERE Recovered IS NULL;  -- Update NULL values in the Country_Region column to an empty string (as it is a VARCHAR column)  UPDATE CovidData SET Country_Region = '' WHERE Country_Region IS NULL;  -- Update NULL values in the Latitude column to zero  UPDATE CovidData SET Latitude = 0 WHERE Latitude IS NULL;</vt:lpstr>
      <vt:lpstr>SELECT COUNT(*) AS TotalRows FROM CovidData;</vt:lpstr>
      <vt:lpstr>SELECT     COUNT(DISTINCT CONCAT(YEAR(parsed_date), '-', MONTH(parsed_date))) AS NumberOfMonthsFROM (    SELECT         CASE            WHEN Date LIKE '%-%-%' THEN STR_TO_DATE(Date, '%d-%m-%Y')            WHEN Date LIKE '%/%/%' THEN STR_TO_DATE(Date, '%d/%m/%Y')            ELSE NULL        END AS parsed_date    FROM CovidData) AS formatted_datesWHERE parsed_date IS NOT NULL;      Q6. Find monthly average for confirmed, deaths, recovered SELECT     DATE_FORMAT(parsed_date, '%Y-%m') AS YearMonth,    AVG(Confirmed) AS AvgConfirmed,    AVG(Deaths) AS AvgDeaths,    AVG(Recovered) AS AvgRecoveredFROM (    SELECT         CASE            WHEN Date LIKE '%-%-%' THEN STR_TO_DATE(Date, '%d-%m-%Y')            WHEN Date LIKE '%/%/%' THEN STR_TO_DATE(Date, '%d/%m/%Y')            ELSE NULL        END AS parsed_date,        Confirmed,        Deaths,        Recovered    FROM CovidData) AS formatted_datesWHERE parsed_date IS NOT NULLGROUP BY YearMonthORDER BY YearMonth;</vt:lpstr>
      <vt:lpstr>SELECT     MAX(Most_Frequent_Confirmed) AS Most_Frequent_Confirmed,    MAX(Most_Frequent_Deaths) AS Most_Frequent_Deaths,    MAX(Most_Frequent_Recovered) AS Most_Frequent_RecoveredFROM (    SELECT         MONTH(Date) AS Month,        Confirmed AS Most_Frequent_Confirmed,        0 AS Most_Frequent_Deaths,        0 AS Most_Frequent_Recovered    FROM         CovidData    GROUP BY         Month, Confirmed    UNION ALL    SELECT         MONTH(Date) AS Month,        0 AS Most_Frequent_Confirmed,        Deaths AS Most_Frequent_Deaths,        0 AS Most_Frequent_Recovered    FROM         CovidData    GROUP BY         Month, Deaths    UNION ALL    SELECT         MONTH(Date) AS Month,        0 AS Most_Frequent_Confirmed,        0 AS Most_Frequent_Deaths,        Recovered AS Most_Frequent_Recovered    FROM         CovidData    GROUP BY         Month, Recovered) AS MonthlyData;</vt:lpstr>
      <vt:lpstr>SELECT     (SELECT SUM(Confirmed) FROM CovidData) AS Total_Confirmed_Cases,    (SELECT AVG(Confirmed) FROM CovidData) AS Average_Confirmed_Cases,    (SELECT VARIANCE(Confirmed) FROM CovidData) AS Variance_Confirmed_Cases,    (SELECT STDDEV(Confirmed) FROM CovidData) AS Standard_Deviation_Confirmed_Cases;</vt:lpstr>
      <vt:lpstr>SELECT Country_Region,MAX(Confirmed) AS Max_Confirmed_Cases FROM CovidData GROUP BY  Country_RegionORDER BY     Max_Confirmed_Cases DESCLIMIT 1;         Q15. Find Country having lowest number of the death case  SELECT Country_Region,MIN(Deaths) AS Min_Death_Cases FROM CovidData GROUP BY  Country_RegionORDER BY     Min_Death_Cases LIMIT 1;  </vt:lpstr>
      <vt:lpstr>SELECT     Country_Region,    SUM(Recovered) AS Total_Recovered_CasesFROM     CovidDataGROUP BY     Country_RegionORDER BY     Total_Recovered_Cases DESCLIMIT 5;</vt:lpstr>
      <vt:lpstr>Insights from Analysis:  Identified trends in case numbers, mortality, and recovery rates over time and across regions. Highlighted the impact of public health interventions in controlling the spread of the virus.  Role of Data Analysis:  Emphasized the crucial role of data-driven decision-making in managing public health emergencies. Highlighted the importance of collaborative efforts in building resilient communities and health systems.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dc:creator>user</dc:creator>
  <cp:lastModifiedBy>user</cp:lastModifiedBy>
  <cp:revision>29</cp:revision>
  <dcterms:created xsi:type="dcterms:W3CDTF">2024-06-02T13:19:24Z</dcterms:created>
  <dcterms:modified xsi:type="dcterms:W3CDTF">2024-06-03T06:51:50Z</dcterms:modified>
</cp:coreProperties>
</file>