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2274" y="150221"/>
            <a:ext cx="5518066" cy="2268559"/>
          </a:xfrm>
        </p:spPr>
        <p:txBody>
          <a:bodyPr/>
          <a:lstStyle/>
          <a:p>
            <a:r>
              <a:rPr lang="en-US" dirty="0"/>
              <a:t>Analysis of NREGA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1562" y="1724297"/>
            <a:ext cx="5357600" cy="3879439"/>
          </a:xfrm>
        </p:spPr>
        <p:txBody>
          <a:bodyPr>
            <a:normAutofit/>
          </a:bodyPr>
          <a:lstStyle/>
          <a:p>
            <a:r>
              <a:rPr lang="en-US" dirty="0"/>
              <a:t>Evaluating the Implementation and Impact of the National Rural Employment Guarantee </a:t>
            </a:r>
            <a:r>
              <a:rPr lang="en-US" dirty="0" smtClean="0"/>
              <a:t>Act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  <a:r>
              <a:rPr lang="pl-PL" dirty="0" smtClean="0"/>
              <a:t> </a:t>
            </a:r>
            <a:endParaRPr lang="pl-PL" dirty="0"/>
          </a:p>
          <a:p>
            <a:r>
              <a:rPr lang="en-US" dirty="0" smtClean="0"/>
              <a:t>NAMRATA SALVI</a:t>
            </a:r>
          </a:p>
          <a:p>
            <a:r>
              <a:rPr lang="en-US" dirty="0" smtClean="0"/>
              <a:t>BATCH NAME: MIP – DA – 09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802" y="285542"/>
            <a:ext cx="7958331" cy="77255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+mn-lt"/>
              </a:rPr>
              <a:t>Can data-driven insights guide policymakers and administrators in optimizing </a:t>
            </a:r>
            <a:r>
              <a:rPr lang="en-US" sz="1800" dirty="0" smtClean="0">
                <a:latin typeface="+mn-lt"/>
              </a:rPr>
              <a:t>the scheme's </a:t>
            </a:r>
            <a:r>
              <a:rPr lang="en-US" sz="1800" dirty="0">
                <a:latin typeface="+mn-lt"/>
              </a:rPr>
              <a:t>impact?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68" y="1058092"/>
            <a:ext cx="5064249" cy="3558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22" y="2837165"/>
            <a:ext cx="5276959" cy="3962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057" y="1058092"/>
            <a:ext cx="4467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Bar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X-Axis</a:t>
            </a:r>
            <a:r>
              <a:rPr lang="en-US" dirty="0"/>
              <a:t>: State/District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Y-Axis</a:t>
            </a:r>
            <a:r>
              <a:rPr lang="en-US" dirty="0"/>
              <a:t>: Total No. of Works </a:t>
            </a:r>
            <a:r>
              <a:rPr lang="en-US" dirty="0" smtClean="0"/>
              <a:t>Taken up </a:t>
            </a:r>
            <a:r>
              <a:rPr lang="en-US" dirty="0"/>
              <a:t>(</a:t>
            </a:r>
            <a:r>
              <a:rPr lang="en-US" dirty="0" smtClean="0"/>
              <a:t>New + Spill </a:t>
            </a:r>
            <a:r>
              <a:rPr lang="en-US" dirty="0"/>
              <a:t>Over), Number of Ongoing Works, Number of Completed 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074" y="5167088"/>
            <a:ext cx="5377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Tree map </a:t>
            </a:r>
            <a:r>
              <a:rPr lang="en-US" dirty="0" smtClean="0"/>
              <a:t>Categories:</a:t>
            </a:r>
          </a:p>
          <a:p>
            <a:r>
              <a:rPr lang="en-US" dirty="0" smtClean="0"/>
              <a:t> </a:t>
            </a:r>
            <a:r>
              <a:rPr lang="en-US" dirty="0"/>
              <a:t>State/District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Values</a:t>
            </a:r>
            <a:r>
              <a:rPr lang="en-US" dirty="0"/>
              <a:t>: Total </a:t>
            </a:r>
            <a:r>
              <a:rPr lang="en-US" dirty="0" smtClean="0"/>
              <a:t>Exp (Rs . </a:t>
            </a:r>
            <a:r>
              <a:rPr lang="en-US" dirty="0"/>
              <a:t>in Lakhs.), </a:t>
            </a:r>
            <a:r>
              <a:rPr lang="en-US" dirty="0" smtClean="0"/>
              <a:t>Wages(Rs . </a:t>
            </a:r>
            <a:r>
              <a:rPr lang="en-US" dirty="0"/>
              <a:t>In Lakhs), Material and skilled </a:t>
            </a:r>
            <a:r>
              <a:rPr lang="en-US" dirty="0" smtClean="0"/>
              <a:t>Wages(Rs . </a:t>
            </a:r>
            <a:r>
              <a:rPr lang="en-US" dirty="0"/>
              <a:t>In Lakhs), Total Adm Expenditure (Rs. in Lakhs)</a:t>
            </a:r>
          </a:p>
        </p:txBody>
      </p:sp>
    </p:spTree>
    <p:extLst>
      <p:ext uri="{BB962C8B-B14F-4D97-AF65-F5344CB8AC3E}">
        <p14:creationId xmlns:p14="http://schemas.microsoft.com/office/powerpoint/2010/main" val="402105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8171" y="2351315"/>
            <a:ext cx="8739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56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416" y="390991"/>
            <a:ext cx="7956560" cy="1424746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1416" y="1371600"/>
            <a:ext cx="8780938" cy="501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</a:pPr>
            <a:r>
              <a:rPr lang="en-US" sz="2400" u="sng" dirty="0">
                <a:solidFill>
                  <a:prstClr val="white"/>
                </a:solidFill>
              </a:rPr>
              <a:t>Overview of NREGA Purpose: </a:t>
            </a:r>
          </a:p>
          <a:p>
            <a:pPr marL="342900" lvl="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Alleviate rural unemployment and poverty</a:t>
            </a:r>
          </a:p>
          <a:p>
            <a:pPr marL="342900" lvl="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Guarantee: Wage employment opportunities for rural </a:t>
            </a:r>
            <a:r>
              <a:rPr lang="en-US" sz="2400" dirty="0" smtClean="0">
                <a:solidFill>
                  <a:prstClr val="white"/>
                </a:solidFill>
              </a:rPr>
              <a:t>households</a:t>
            </a:r>
            <a:endParaRPr lang="en-US" sz="2400" dirty="0">
              <a:solidFill>
                <a:prstClr val="white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</a:pPr>
            <a:r>
              <a:rPr lang="en-US" sz="2400" u="sng" dirty="0">
                <a:solidFill>
                  <a:prstClr val="white"/>
                </a:solidFill>
              </a:rPr>
              <a:t>Project </a:t>
            </a:r>
            <a:r>
              <a:rPr lang="en-US" sz="2400" u="sng" dirty="0" smtClean="0">
                <a:solidFill>
                  <a:prstClr val="white"/>
                </a:solidFill>
              </a:rPr>
              <a:t>Objective: </a:t>
            </a:r>
            <a:endParaRPr lang="en-US" sz="2400" u="sng" dirty="0">
              <a:solidFill>
                <a:prstClr val="white"/>
              </a:solidFill>
            </a:endParaRPr>
          </a:p>
          <a:p>
            <a:pPr marL="342900" lvl="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Gain insights </a:t>
            </a:r>
            <a:r>
              <a:rPr lang="en-US" sz="2400" dirty="0">
                <a:solidFill>
                  <a:prstClr val="white"/>
                </a:solidFill>
              </a:rPr>
              <a:t>into the implementation and impact of </a:t>
            </a:r>
            <a:r>
              <a:rPr lang="en-US" sz="2400" dirty="0" smtClean="0">
                <a:solidFill>
                  <a:prstClr val="white"/>
                </a:solidFill>
              </a:rPr>
              <a:t>NREGA</a:t>
            </a:r>
          </a:p>
          <a:p>
            <a:pPr marL="342900" lvl="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Address </a:t>
            </a:r>
            <a:r>
              <a:rPr lang="en-US" sz="2400" dirty="0">
                <a:solidFill>
                  <a:prstClr val="white"/>
                </a:solidFill>
              </a:rPr>
              <a:t>key questions related to employment, budget utilization, and regional disparities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105" y="27247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Problem Statement</a:t>
            </a:r>
            <a:endParaRPr lang="en-US" sz="4000" b="1" u="sng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973" y="1053859"/>
            <a:ext cx="1000614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effectiv</a:t>
            </a:r>
            <a:r>
              <a:rPr lang="en-US" altLang="en-US" sz="2400" dirty="0" smtClean="0">
                <a:latin typeface="Arial" panose="020B0604020202020204" pitchFamily="34" charset="0"/>
              </a:rPr>
              <a:t>e is </a:t>
            </a:r>
            <a:r>
              <a:rPr lang="en-US" altLang="en-US" sz="2400" dirty="0">
                <a:latin typeface="Arial" panose="020B0604020202020204" pitchFamily="34" charset="0"/>
              </a:rPr>
              <a:t>NREGA in providing employment opportunities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Regional Disparities</a:t>
            </a:r>
            <a:r>
              <a:rPr lang="en-US" altLang="en-US" sz="2400" dirty="0">
                <a:latin typeface="Arial" panose="020B0604020202020204" pitchFamily="34" charset="0"/>
              </a:rPr>
              <a:t>: Are there regional disparities in implementation and outcomes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Budget Utilization</a:t>
            </a:r>
            <a:r>
              <a:rPr lang="en-US" altLang="en-US" sz="2400" dirty="0">
                <a:latin typeface="Arial" panose="020B0604020202020204" pitchFamily="34" charset="0"/>
              </a:rPr>
              <a:t>: What is the utilization of the allocated budget, and how does it correlate with employment generation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Work Completion</a:t>
            </a:r>
            <a:r>
              <a:rPr lang="en-US" altLang="en-US" sz="2400" dirty="0">
                <a:latin typeface="Arial" panose="020B0604020202020204" pitchFamily="34" charset="0"/>
              </a:rPr>
              <a:t>: What are the key factors contributing to the completion of NREGA works, and are there roadblocks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Optimization</a:t>
            </a:r>
            <a:r>
              <a:rPr lang="en-US" altLang="en-US" sz="2400" dirty="0">
                <a:latin typeface="Arial" panose="020B0604020202020204" pitchFamily="34" charset="0"/>
              </a:rPr>
              <a:t>: Can data-driven insights guide policymakers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in optimizing the scheme’s impact? </a:t>
            </a:r>
          </a:p>
        </p:txBody>
      </p:sp>
    </p:spTree>
    <p:extLst>
      <p:ext uri="{BB962C8B-B14F-4D97-AF65-F5344CB8AC3E}">
        <p14:creationId xmlns:p14="http://schemas.microsoft.com/office/powerpoint/2010/main" val="369002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7098" y="222069"/>
            <a:ext cx="9522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Dataset Information &amp; Scope of the </a:t>
            </a:r>
            <a:r>
              <a:rPr lang="en-US" sz="2800" b="1" dirty="0" smtClean="0"/>
              <a:t>Project</a:t>
            </a:r>
          </a:p>
          <a:p>
            <a:endParaRPr lang="en-US" sz="2800" b="1" dirty="0" smtClean="0"/>
          </a:p>
          <a:p>
            <a:r>
              <a:rPr lang="en-US" sz="2200" b="1" dirty="0" smtClean="0"/>
              <a:t>Source</a:t>
            </a:r>
            <a:r>
              <a:rPr lang="en-US" sz="2200" dirty="0" smtClean="0"/>
              <a:t>: Official government records</a:t>
            </a:r>
          </a:p>
          <a:p>
            <a:r>
              <a:rPr lang="en-US" sz="2200" b="1" dirty="0" smtClean="0"/>
              <a:t>Columns</a:t>
            </a:r>
            <a:r>
              <a:rPr lang="en-US" sz="2200" dirty="0"/>
              <a:t>: 28 columns including:</a:t>
            </a:r>
          </a:p>
          <a:p>
            <a:pPr lvl="1"/>
            <a:r>
              <a:rPr lang="en-US" sz="2200" dirty="0"/>
              <a:t>Job cards issued</a:t>
            </a:r>
          </a:p>
          <a:p>
            <a:pPr lvl="1"/>
            <a:r>
              <a:rPr lang="en-US" sz="2200" dirty="0"/>
              <a:t>Workforce details</a:t>
            </a:r>
          </a:p>
          <a:p>
            <a:pPr lvl="1"/>
            <a:r>
              <a:rPr lang="en-US" sz="2200" dirty="0"/>
              <a:t>Budget allocation</a:t>
            </a:r>
          </a:p>
          <a:p>
            <a:pPr lvl="1"/>
            <a:r>
              <a:rPr lang="en-US" sz="2200" dirty="0"/>
              <a:t>Work completion statistics</a:t>
            </a:r>
          </a:p>
          <a:p>
            <a:pPr lvl="1"/>
            <a:r>
              <a:rPr lang="en-US" sz="2200" dirty="0"/>
              <a:t>Expenditure </a:t>
            </a:r>
            <a:r>
              <a:rPr lang="en-US" sz="2200" dirty="0" smtClean="0"/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Data </a:t>
            </a:r>
            <a:r>
              <a:rPr lang="en-US" sz="2200" b="1" dirty="0"/>
              <a:t>Preprocessing and </a:t>
            </a:r>
            <a:r>
              <a:rPr lang="en-US" sz="2200" b="1" dirty="0" smtClean="0"/>
              <a:t>Cleaning :</a:t>
            </a:r>
            <a:r>
              <a:rPr lang="en-US" sz="2200" dirty="0"/>
              <a:t>Ensure data </a:t>
            </a:r>
            <a:r>
              <a:rPr lang="en-US" sz="2200" dirty="0" smtClean="0"/>
              <a:t>quality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Exploratory </a:t>
            </a:r>
            <a:r>
              <a:rPr lang="en-US" sz="2200" b="1" dirty="0"/>
              <a:t>Data Analysis (EDA</a:t>
            </a:r>
            <a:r>
              <a:rPr lang="en-US" sz="2200" b="1" dirty="0" smtClean="0"/>
              <a:t>) :</a:t>
            </a:r>
            <a:r>
              <a:rPr lang="en-US" sz="2200" dirty="0"/>
              <a:t>Identify patterns, trends, and </a:t>
            </a:r>
            <a:r>
              <a:rPr lang="en-US" sz="2200" dirty="0" smtClean="0"/>
              <a:t>disparities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Data Visualization : </a:t>
            </a:r>
            <a:r>
              <a:rPr lang="en-US" sz="2200" dirty="0"/>
              <a:t>Present key findings </a:t>
            </a:r>
            <a:r>
              <a:rPr lang="en-US" sz="2200" dirty="0" smtClean="0"/>
              <a:t>effectively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Actionable Insights : </a:t>
            </a:r>
            <a:r>
              <a:rPr lang="en-US" sz="2200" dirty="0"/>
              <a:t>Inform policymakers and administrators about strengths and </a:t>
            </a:r>
            <a:r>
              <a:rPr lang="en-US" sz="2200" dirty="0" smtClean="0"/>
              <a:t>weaknesses</a:t>
            </a:r>
            <a:endParaRPr lang="en-US" sz="22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22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917" y="141850"/>
            <a:ext cx="7958331" cy="8901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effective is NREGA in providing employment opportunities to rural households?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6" y="1116615"/>
            <a:ext cx="5430276" cy="315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59" y="3370216"/>
            <a:ext cx="5395242" cy="3244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359" y="1227909"/>
            <a:ext cx="401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for Total Households Worked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5059" y="6078973"/>
            <a:ext cx="5216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Chart for Total Individuals Worked over Time</a:t>
            </a:r>
          </a:p>
        </p:txBody>
      </p:sp>
    </p:spTree>
    <p:extLst>
      <p:ext uri="{BB962C8B-B14F-4D97-AF65-F5344CB8AC3E}">
        <p14:creationId xmlns:p14="http://schemas.microsoft.com/office/powerpoint/2010/main" val="27567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602" y="154913"/>
            <a:ext cx="7958331" cy="7072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Are there regional disparities in the implementation and outcomes of the scheme?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4" y="1018903"/>
            <a:ext cx="4348110" cy="3311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3097862"/>
            <a:ext cx="5060228" cy="354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359" y="1227909"/>
            <a:ext cx="401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Choropleth Map for Employment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4095" y="5682342"/>
            <a:ext cx="5315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Bar Chart for Average Employment Days per Household</a:t>
            </a:r>
          </a:p>
        </p:txBody>
      </p:sp>
    </p:spTree>
    <p:extLst>
      <p:ext uri="{BB962C8B-B14F-4D97-AF65-F5344CB8AC3E}">
        <p14:creationId xmlns:p14="http://schemas.microsoft.com/office/powerpoint/2010/main" val="40532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48" y="115725"/>
            <a:ext cx="7958331" cy="811738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+mn-lt"/>
              </a:rPr>
              <a:t>What is the utilization of the allocated budget, and how does it correlate with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employment generation?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15" y="927463"/>
            <a:ext cx="5099870" cy="3331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46" y="3701319"/>
            <a:ext cx="5490754" cy="301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359" y="1227909"/>
            <a:ext cx="401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Bar Chart for Budget vs. Expenditure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8848" y="5791592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Chart for </a:t>
            </a:r>
            <a:r>
              <a:rPr lang="en-US" dirty="0" smtClean="0"/>
              <a:t>Person days </a:t>
            </a:r>
            <a:r>
              <a:rPr lang="en-US" dirty="0"/>
              <a:t>of Central Liability</a:t>
            </a:r>
          </a:p>
        </p:txBody>
      </p:sp>
    </p:spTree>
    <p:extLst>
      <p:ext uri="{BB962C8B-B14F-4D97-AF65-F5344CB8AC3E}">
        <p14:creationId xmlns:p14="http://schemas.microsoft.com/office/powerpoint/2010/main" val="21152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0227"/>
            <a:ext cx="7053943" cy="57660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+mn-lt"/>
              </a:rPr>
              <a:t>What are the key factors contributing to the completion of NREGA works, and are </a:t>
            </a:r>
            <a:r>
              <a:rPr lang="en-US" sz="1800" dirty="0" smtClean="0">
                <a:latin typeface="+mn-lt"/>
              </a:rPr>
              <a:t>there any </a:t>
            </a:r>
            <a:r>
              <a:rPr lang="en-US" sz="1800" dirty="0">
                <a:latin typeface="+mn-lt"/>
              </a:rPr>
              <a:t>roadblocks to its success?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0" y="899062"/>
            <a:ext cx="5148479" cy="3398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27" y="3668611"/>
            <a:ext cx="4652379" cy="2641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1359" y="1227909"/>
            <a:ext cx="401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X-Axis</a:t>
            </a:r>
            <a:r>
              <a:rPr lang="en-US" dirty="0"/>
              <a:t>: State/District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Y-Axis</a:t>
            </a:r>
            <a:r>
              <a:rPr lang="en-US" dirty="0"/>
              <a:t>: Number of Completed Works, Number of Ongoing Works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8090" y="4937888"/>
            <a:ext cx="5277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Values: % of NRM Expenditure(Public + Individual), % of Category B Works, % of Expenditure on Agriculture &amp; Agriculture Allied Works</a:t>
            </a:r>
          </a:p>
        </p:txBody>
      </p:sp>
    </p:spTree>
    <p:extLst>
      <p:ext uri="{BB962C8B-B14F-4D97-AF65-F5344CB8AC3E}">
        <p14:creationId xmlns:p14="http://schemas.microsoft.com/office/powerpoint/2010/main" val="5081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55" y="2234688"/>
            <a:ext cx="7220958" cy="4086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4903" y="457199"/>
            <a:ext cx="559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X-Axis</a:t>
            </a:r>
            <a:r>
              <a:rPr lang="en-US" dirty="0"/>
              <a:t>: State/District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Y-Axis</a:t>
            </a:r>
            <a:r>
              <a:rPr lang="en-US" dirty="0"/>
              <a:t>: Total No of HHs completed 100 Days of Wage Employment</a:t>
            </a:r>
          </a:p>
        </p:txBody>
      </p:sp>
    </p:spTree>
    <p:extLst>
      <p:ext uri="{BB962C8B-B14F-4D97-AF65-F5344CB8AC3E}">
        <p14:creationId xmlns:p14="http://schemas.microsoft.com/office/powerpoint/2010/main" val="58339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67</TotalTime>
  <Words>472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Analysis of NREGA Data</vt:lpstr>
      <vt:lpstr>Introduction</vt:lpstr>
      <vt:lpstr>Problem Statement</vt:lpstr>
      <vt:lpstr>PowerPoint Presentation</vt:lpstr>
      <vt:lpstr>How effective is NREGA in providing employment opportunities to rural households?</vt:lpstr>
      <vt:lpstr>Are there regional disparities in the implementation and outcomes of the scheme?</vt:lpstr>
      <vt:lpstr>What is the utilization of the allocated budget, and how does it correlate with employment generation?</vt:lpstr>
      <vt:lpstr>What are the key factors contributing to the completion of NREGA works, and are there any roadblocks to its success?</vt:lpstr>
      <vt:lpstr>PowerPoint Presentation</vt:lpstr>
      <vt:lpstr>Can data-driven insights guide policymakers and administrators in optimizing the scheme's impact?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NREGA Data</dc:title>
  <dc:creator>user</dc:creator>
  <cp:lastModifiedBy>user</cp:lastModifiedBy>
  <cp:revision>15</cp:revision>
  <dcterms:created xsi:type="dcterms:W3CDTF">2024-06-15T06:23:32Z</dcterms:created>
  <dcterms:modified xsi:type="dcterms:W3CDTF">2024-06-17T13:47:04Z</dcterms:modified>
</cp:coreProperties>
</file>