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9"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149C5A-B122-42D5-80B3-DC99BA1C473D}" v="4" dt="2024-04-16T14:27:41.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E007-B203-01D8-7B24-FEC1C55535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F90607-9BE6-323D-F568-E8B84206AF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9296E5-82AF-BD8C-87C7-4C2CB7A9AB52}"/>
              </a:ext>
            </a:extLst>
          </p:cNvPr>
          <p:cNvSpPr>
            <a:spLocks noGrp="1"/>
          </p:cNvSpPr>
          <p:nvPr>
            <p:ph type="dt" sz="half" idx="10"/>
          </p:nvPr>
        </p:nvSpPr>
        <p:spPr/>
        <p:txBody>
          <a:bodyPr/>
          <a:lstStyle/>
          <a:p>
            <a:fld id="{8A15175A-6679-4CF6-93BF-53ABD34439D1}" type="datetimeFigureOut">
              <a:rPr lang="en-IN" smtClean="0"/>
              <a:t>17-04-2024</a:t>
            </a:fld>
            <a:endParaRPr lang="en-IN"/>
          </a:p>
        </p:txBody>
      </p:sp>
      <p:sp>
        <p:nvSpPr>
          <p:cNvPr id="5" name="Footer Placeholder 4">
            <a:extLst>
              <a:ext uri="{FF2B5EF4-FFF2-40B4-BE49-F238E27FC236}">
                <a16:creationId xmlns:a16="http://schemas.microsoft.com/office/drawing/2014/main" id="{7245744B-8A54-8CCB-538C-077096A610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16B6A9-5029-746D-C269-D96A2B8504D7}"/>
              </a:ext>
            </a:extLst>
          </p:cNvPr>
          <p:cNvSpPr>
            <a:spLocks noGrp="1"/>
          </p:cNvSpPr>
          <p:nvPr>
            <p:ph type="sldNum" sz="quarter" idx="12"/>
          </p:nvPr>
        </p:nvSpPr>
        <p:spPr/>
        <p:txBody>
          <a:bodyPr/>
          <a:lstStyle/>
          <a:p>
            <a:fld id="{AF16FE2A-FEFE-4A76-A333-F562EC65E2CB}" type="slidenum">
              <a:rPr lang="en-IN" smtClean="0"/>
              <a:t>‹#›</a:t>
            </a:fld>
            <a:endParaRPr lang="en-IN"/>
          </a:p>
        </p:txBody>
      </p:sp>
    </p:spTree>
    <p:extLst>
      <p:ext uri="{BB962C8B-B14F-4D97-AF65-F5344CB8AC3E}">
        <p14:creationId xmlns:p14="http://schemas.microsoft.com/office/powerpoint/2010/main" val="2592112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0EB3-FEFC-D7D8-2864-17FC834BBC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E4E613-2683-EA5E-746C-0319E93063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8E88C4-91AD-C29B-E0B2-8383F6383502}"/>
              </a:ext>
            </a:extLst>
          </p:cNvPr>
          <p:cNvSpPr>
            <a:spLocks noGrp="1"/>
          </p:cNvSpPr>
          <p:nvPr>
            <p:ph type="dt" sz="half" idx="10"/>
          </p:nvPr>
        </p:nvSpPr>
        <p:spPr/>
        <p:txBody>
          <a:bodyPr/>
          <a:lstStyle/>
          <a:p>
            <a:fld id="{8A15175A-6679-4CF6-93BF-53ABD34439D1}" type="datetimeFigureOut">
              <a:rPr lang="en-IN" smtClean="0"/>
              <a:t>17-04-2024</a:t>
            </a:fld>
            <a:endParaRPr lang="en-IN"/>
          </a:p>
        </p:txBody>
      </p:sp>
      <p:sp>
        <p:nvSpPr>
          <p:cNvPr id="5" name="Footer Placeholder 4">
            <a:extLst>
              <a:ext uri="{FF2B5EF4-FFF2-40B4-BE49-F238E27FC236}">
                <a16:creationId xmlns:a16="http://schemas.microsoft.com/office/drawing/2014/main" id="{01F894E1-FF12-7BE3-FA3A-0989F53A33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1530DC-5851-C7BD-201F-DA988D1C4678}"/>
              </a:ext>
            </a:extLst>
          </p:cNvPr>
          <p:cNvSpPr>
            <a:spLocks noGrp="1"/>
          </p:cNvSpPr>
          <p:nvPr>
            <p:ph type="sldNum" sz="quarter" idx="12"/>
          </p:nvPr>
        </p:nvSpPr>
        <p:spPr/>
        <p:txBody>
          <a:bodyPr/>
          <a:lstStyle/>
          <a:p>
            <a:fld id="{AF16FE2A-FEFE-4A76-A333-F562EC65E2CB}" type="slidenum">
              <a:rPr lang="en-IN" smtClean="0"/>
              <a:t>‹#›</a:t>
            </a:fld>
            <a:endParaRPr lang="en-IN"/>
          </a:p>
        </p:txBody>
      </p:sp>
    </p:spTree>
    <p:extLst>
      <p:ext uri="{BB962C8B-B14F-4D97-AF65-F5344CB8AC3E}">
        <p14:creationId xmlns:p14="http://schemas.microsoft.com/office/powerpoint/2010/main" val="155267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0BC300-46C9-6FA7-6CCE-67688507F3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7DC093-29EF-CD5C-ECD7-D8E8164A8D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9381D0-7B56-74AE-7B3B-F82A44FA0C1F}"/>
              </a:ext>
            </a:extLst>
          </p:cNvPr>
          <p:cNvSpPr>
            <a:spLocks noGrp="1"/>
          </p:cNvSpPr>
          <p:nvPr>
            <p:ph type="dt" sz="half" idx="10"/>
          </p:nvPr>
        </p:nvSpPr>
        <p:spPr/>
        <p:txBody>
          <a:bodyPr/>
          <a:lstStyle/>
          <a:p>
            <a:fld id="{8A15175A-6679-4CF6-93BF-53ABD34439D1}" type="datetimeFigureOut">
              <a:rPr lang="en-IN" smtClean="0"/>
              <a:t>17-04-2024</a:t>
            </a:fld>
            <a:endParaRPr lang="en-IN"/>
          </a:p>
        </p:txBody>
      </p:sp>
      <p:sp>
        <p:nvSpPr>
          <p:cNvPr id="5" name="Footer Placeholder 4">
            <a:extLst>
              <a:ext uri="{FF2B5EF4-FFF2-40B4-BE49-F238E27FC236}">
                <a16:creationId xmlns:a16="http://schemas.microsoft.com/office/drawing/2014/main" id="{73B1CEDC-6890-5819-0B9D-2EFAFCB83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92A217-30D0-B74F-0E5D-0440AD97EB0C}"/>
              </a:ext>
            </a:extLst>
          </p:cNvPr>
          <p:cNvSpPr>
            <a:spLocks noGrp="1"/>
          </p:cNvSpPr>
          <p:nvPr>
            <p:ph type="sldNum" sz="quarter" idx="12"/>
          </p:nvPr>
        </p:nvSpPr>
        <p:spPr/>
        <p:txBody>
          <a:bodyPr/>
          <a:lstStyle/>
          <a:p>
            <a:fld id="{AF16FE2A-FEFE-4A76-A333-F562EC65E2CB}" type="slidenum">
              <a:rPr lang="en-IN" smtClean="0"/>
              <a:t>‹#›</a:t>
            </a:fld>
            <a:endParaRPr lang="en-IN"/>
          </a:p>
        </p:txBody>
      </p:sp>
    </p:spTree>
    <p:extLst>
      <p:ext uri="{BB962C8B-B14F-4D97-AF65-F5344CB8AC3E}">
        <p14:creationId xmlns:p14="http://schemas.microsoft.com/office/powerpoint/2010/main" val="297339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683E-72BB-A471-4643-562203EF77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A92A6F-AFB6-9A88-4E70-64BC68A3E6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29383-5791-B561-FCDB-CFFCCA4F1090}"/>
              </a:ext>
            </a:extLst>
          </p:cNvPr>
          <p:cNvSpPr>
            <a:spLocks noGrp="1"/>
          </p:cNvSpPr>
          <p:nvPr>
            <p:ph type="dt" sz="half" idx="10"/>
          </p:nvPr>
        </p:nvSpPr>
        <p:spPr/>
        <p:txBody>
          <a:bodyPr/>
          <a:lstStyle/>
          <a:p>
            <a:fld id="{8A15175A-6679-4CF6-93BF-53ABD34439D1}" type="datetimeFigureOut">
              <a:rPr lang="en-IN" smtClean="0"/>
              <a:t>17-04-2024</a:t>
            </a:fld>
            <a:endParaRPr lang="en-IN"/>
          </a:p>
        </p:txBody>
      </p:sp>
      <p:sp>
        <p:nvSpPr>
          <p:cNvPr id="5" name="Footer Placeholder 4">
            <a:extLst>
              <a:ext uri="{FF2B5EF4-FFF2-40B4-BE49-F238E27FC236}">
                <a16:creationId xmlns:a16="http://schemas.microsoft.com/office/drawing/2014/main" id="{47178469-8F37-49EE-1BEA-9B3C6CBE6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15CE7-E716-2F4C-1FAC-6985FE3578CC}"/>
              </a:ext>
            </a:extLst>
          </p:cNvPr>
          <p:cNvSpPr>
            <a:spLocks noGrp="1"/>
          </p:cNvSpPr>
          <p:nvPr>
            <p:ph type="sldNum" sz="quarter" idx="12"/>
          </p:nvPr>
        </p:nvSpPr>
        <p:spPr/>
        <p:txBody>
          <a:bodyPr/>
          <a:lstStyle/>
          <a:p>
            <a:fld id="{AF16FE2A-FEFE-4A76-A333-F562EC65E2CB}" type="slidenum">
              <a:rPr lang="en-IN" smtClean="0"/>
              <a:t>‹#›</a:t>
            </a:fld>
            <a:endParaRPr lang="en-IN"/>
          </a:p>
        </p:txBody>
      </p:sp>
    </p:spTree>
    <p:extLst>
      <p:ext uri="{BB962C8B-B14F-4D97-AF65-F5344CB8AC3E}">
        <p14:creationId xmlns:p14="http://schemas.microsoft.com/office/powerpoint/2010/main" val="102471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6A80-4825-D762-62B9-A6EB225156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2911B6-CC3A-2060-0CA0-A43E110ECA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835CE4-5BD8-FB8D-D7ED-18DFA978EB60}"/>
              </a:ext>
            </a:extLst>
          </p:cNvPr>
          <p:cNvSpPr>
            <a:spLocks noGrp="1"/>
          </p:cNvSpPr>
          <p:nvPr>
            <p:ph type="dt" sz="half" idx="10"/>
          </p:nvPr>
        </p:nvSpPr>
        <p:spPr/>
        <p:txBody>
          <a:bodyPr/>
          <a:lstStyle/>
          <a:p>
            <a:fld id="{8A15175A-6679-4CF6-93BF-53ABD34439D1}" type="datetimeFigureOut">
              <a:rPr lang="en-IN" smtClean="0"/>
              <a:t>17-04-2024</a:t>
            </a:fld>
            <a:endParaRPr lang="en-IN"/>
          </a:p>
        </p:txBody>
      </p:sp>
      <p:sp>
        <p:nvSpPr>
          <p:cNvPr id="5" name="Footer Placeholder 4">
            <a:extLst>
              <a:ext uri="{FF2B5EF4-FFF2-40B4-BE49-F238E27FC236}">
                <a16:creationId xmlns:a16="http://schemas.microsoft.com/office/drawing/2014/main" id="{3A2B13FB-4F6D-499E-26AE-0FF530E21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B90628-314A-F8C9-D8EA-6B4B05D19D48}"/>
              </a:ext>
            </a:extLst>
          </p:cNvPr>
          <p:cNvSpPr>
            <a:spLocks noGrp="1"/>
          </p:cNvSpPr>
          <p:nvPr>
            <p:ph type="sldNum" sz="quarter" idx="12"/>
          </p:nvPr>
        </p:nvSpPr>
        <p:spPr/>
        <p:txBody>
          <a:bodyPr/>
          <a:lstStyle/>
          <a:p>
            <a:fld id="{AF16FE2A-FEFE-4A76-A333-F562EC65E2CB}" type="slidenum">
              <a:rPr lang="en-IN" smtClean="0"/>
              <a:t>‹#›</a:t>
            </a:fld>
            <a:endParaRPr lang="en-IN"/>
          </a:p>
        </p:txBody>
      </p:sp>
    </p:spTree>
    <p:extLst>
      <p:ext uri="{BB962C8B-B14F-4D97-AF65-F5344CB8AC3E}">
        <p14:creationId xmlns:p14="http://schemas.microsoft.com/office/powerpoint/2010/main" val="61875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1E9C-EB16-8CFE-7E01-39D8D10A1F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2E2A7B-6AD3-5303-3467-D79BF69D5E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C64797-A364-FF76-9184-DC4A10561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3719BA-3BAD-44EE-5417-D51136153889}"/>
              </a:ext>
            </a:extLst>
          </p:cNvPr>
          <p:cNvSpPr>
            <a:spLocks noGrp="1"/>
          </p:cNvSpPr>
          <p:nvPr>
            <p:ph type="dt" sz="half" idx="10"/>
          </p:nvPr>
        </p:nvSpPr>
        <p:spPr/>
        <p:txBody>
          <a:bodyPr/>
          <a:lstStyle/>
          <a:p>
            <a:fld id="{8A15175A-6679-4CF6-93BF-53ABD34439D1}" type="datetimeFigureOut">
              <a:rPr lang="en-IN" smtClean="0"/>
              <a:t>17-04-2024</a:t>
            </a:fld>
            <a:endParaRPr lang="en-IN"/>
          </a:p>
        </p:txBody>
      </p:sp>
      <p:sp>
        <p:nvSpPr>
          <p:cNvPr id="6" name="Footer Placeholder 5">
            <a:extLst>
              <a:ext uri="{FF2B5EF4-FFF2-40B4-BE49-F238E27FC236}">
                <a16:creationId xmlns:a16="http://schemas.microsoft.com/office/drawing/2014/main" id="{B4FA8BAF-23C7-33E3-9ECB-54BDBEE869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15E185-8E4E-A96D-DF34-4496595AFF30}"/>
              </a:ext>
            </a:extLst>
          </p:cNvPr>
          <p:cNvSpPr>
            <a:spLocks noGrp="1"/>
          </p:cNvSpPr>
          <p:nvPr>
            <p:ph type="sldNum" sz="quarter" idx="12"/>
          </p:nvPr>
        </p:nvSpPr>
        <p:spPr/>
        <p:txBody>
          <a:bodyPr/>
          <a:lstStyle/>
          <a:p>
            <a:fld id="{AF16FE2A-FEFE-4A76-A333-F562EC65E2CB}" type="slidenum">
              <a:rPr lang="en-IN" smtClean="0"/>
              <a:t>‹#›</a:t>
            </a:fld>
            <a:endParaRPr lang="en-IN"/>
          </a:p>
        </p:txBody>
      </p:sp>
    </p:spTree>
    <p:extLst>
      <p:ext uri="{BB962C8B-B14F-4D97-AF65-F5344CB8AC3E}">
        <p14:creationId xmlns:p14="http://schemas.microsoft.com/office/powerpoint/2010/main" val="284365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1474-9EA7-05CF-CDAD-F8A357AD8A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7F36F4-A525-3845-6CA0-E8449BD536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E0D162-F5F3-FBD4-BC00-E45E36E293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35965E-D5CA-8CA5-DE4C-486F4365CD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249871-334E-E14C-504D-B11C1A200B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2E6469-60D1-B7EC-7E99-8DFF5717EA48}"/>
              </a:ext>
            </a:extLst>
          </p:cNvPr>
          <p:cNvSpPr>
            <a:spLocks noGrp="1"/>
          </p:cNvSpPr>
          <p:nvPr>
            <p:ph type="dt" sz="half" idx="10"/>
          </p:nvPr>
        </p:nvSpPr>
        <p:spPr/>
        <p:txBody>
          <a:bodyPr/>
          <a:lstStyle/>
          <a:p>
            <a:fld id="{8A15175A-6679-4CF6-93BF-53ABD34439D1}" type="datetimeFigureOut">
              <a:rPr lang="en-IN" smtClean="0"/>
              <a:t>17-04-2024</a:t>
            </a:fld>
            <a:endParaRPr lang="en-IN"/>
          </a:p>
        </p:txBody>
      </p:sp>
      <p:sp>
        <p:nvSpPr>
          <p:cNvPr id="8" name="Footer Placeholder 7">
            <a:extLst>
              <a:ext uri="{FF2B5EF4-FFF2-40B4-BE49-F238E27FC236}">
                <a16:creationId xmlns:a16="http://schemas.microsoft.com/office/drawing/2014/main" id="{1B85B506-038A-1361-D9F3-416B9018CB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723FDA-0EA3-A96C-7151-0662BAE266FC}"/>
              </a:ext>
            </a:extLst>
          </p:cNvPr>
          <p:cNvSpPr>
            <a:spLocks noGrp="1"/>
          </p:cNvSpPr>
          <p:nvPr>
            <p:ph type="sldNum" sz="quarter" idx="12"/>
          </p:nvPr>
        </p:nvSpPr>
        <p:spPr/>
        <p:txBody>
          <a:bodyPr/>
          <a:lstStyle/>
          <a:p>
            <a:fld id="{AF16FE2A-FEFE-4A76-A333-F562EC65E2CB}" type="slidenum">
              <a:rPr lang="en-IN" smtClean="0"/>
              <a:t>‹#›</a:t>
            </a:fld>
            <a:endParaRPr lang="en-IN"/>
          </a:p>
        </p:txBody>
      </p:sp>
    </p:spTree>
    <p:extLst>
      <p:ext uri="{BB962C8B-B14F-4D97-AF65-F5344CB8AC3E}">
        <p14:creationId xmlns:p14="http://schemas.microsoft.com/office/powerpoint/2010/main" val="3756414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4B44-D451-A87E-7651-13DF59BC45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B2B1F5-67E4-EE6F-B50F-B8AC9F20DF04}"/>
              </a:ext>
            </a:extLst>
          </p:cNvPr>
          <p:cNvSpPr>
            <a:spLocks noGrp="1"/>
          </p:cNvSpPr>
          <p:nvPr>
            <p:ph type="dt" sz="half" idx="10"/>
          </p:nvPr>
        </p:nvSpPr>
        <p:spPr/>
        <p:txBody>
          <a:bodyPr/>
          <a:lstStyle/>
          <a:p>
            <a:fld id="{8A15175A-6679-4CF6-93BF-53ABD34439D1}" type="datetimeFigureOut">
              <a:rPr lang="en-IN" smtClean="0"/>
              <a:t>17-04-2024</a:t>
            </a:fld>
            <a:endParaRPr lang="en-IN"/>
          </a:p>
        </p:txBody>
      </p:sp>
      <p:sp>
        <p:nvSpPr>
          <p:cNvPr id="4" name="Footer Placeholder 3">
            <a:extLst>
              <a:ext uri="{FF2B5EF4-FFF2-40B4-BE49-F238E27FC236}">
                <a16:creationId xmlns:a16="http://schemas.microsoft.com/office/drawing/2014/main" id="{F1022902-7083-10FF-B9F4-5BFB4EAAB9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6DB20B-B961-277F-5E6A-67288F5BD2F0}"/>
              </a:ext>
            </a:extLst>
          </p:cNvPr>
          <p:cNvSpPr>
            <a:spLocks noGrp="1"/>
          </p:cNvSpPr>
          <p:nvPr>
            <p:ph type="sldNum" sz="quarter" idx="12"/>
          </p:nvPr>
        </p:nvSpPr>
        <p:spPr/>
        <p:txBody>
          <a:bodyPr/>
          <a:lstStyle/>
          <a:p>
            <a:fld id="{AF16FE2A-FEFE-4A76-A333-F562EC65E2CB}" type="slidenum">
              <a:rPr lang="en-IN" smtClean="0"/>
              <a:t>‹#›</a:t>
            </a:fld>
            <a:endParaRPr lang="en-IN"/>
          </a:p>
        </p:txBody>
      </p:sp>
    </p:spTree>
    <p:extLst>
      <p:ext uri="{BB962C8B-B14F-4D97-AF65-F5344CB8AC3E}">
        <p14:creationId xmlns:p14="http://schemas.microsoft.com/office/powerpoint/2010/main" val="594566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8B560-18BE-D7AA-BFFE-5757E667FC52}"/>
              </a:ext>
            </a:extLst>
          </p:cNvPr>
          <p:cNvSpPr>
            <a:spLocks noGrp="1"/>
          </p:cNvSpPr>
          <p:nvPr>
            <p:ph type="dt" sz="half" idx="10"/>
          </p:nvPr>
        </p:nvSpPr>
        <p:spPr/>
        <p:txBody>
          <a:bodyPr/>
          <a:lstStyle/>
          <a:p>
            <a:fld id="{8A15175A-6679-4CF6-93BF-53ABD34439D1}" type="datetimeFigureOut">
              <a:rPr lang="en-IN" smtClean="0"/>
              <a:t>17-04-2024</a:t>
            </a:fld>
            <a:endParaRPr lang="en-IN"/>
          </a:p>
        </p:txBody>
      </p:sp>
      <p:sp>
        <p:nvSpPr>
          <p:cNvPr id="3" name="Footer Placeholder 2">
            <a:extLst>
              <a:ext uri="{FF2B5EF4-FFF2-40B4-BE49-F238E27FC236}">
                <a16:creationId xmlns:a16="http://schemas.microsoft.com/office/drawing/2014/main" id="{07642251-047C-CBDB-56E2-0486342417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CD7271-00F0-D300-5258-ECC4369D85D1}"/>
              </a:ext>
            </a:extLst>
          </p:cNvPr>
          <p:cNvSpPr>
            <a:spLocks noGrp="1"/>
          </p:cNvSpPr>
          <p:nvPr>
            <p:ph type="sldNum" sz="quarter" idx="12"/>
          </p:nvPr>
        </p:nvSpPr>
        <p:spPr/>
        <p:txBody>
          <a:bodyPr/>
          <a:lstStyle/>
          <a:p>
            <a:fld id="{AF16FE2A-FEFE-4A76-A333-F562EC65E2CB}" type="slidenum">
              <a:rPr lang="en-IN" smtClean="0"/>
              <a:t>‹#›</a:t>
            </a:fld>
            <a:endParaRPr lang="en-IN"/>
          </a:p>
        </p:txBody>
      </p:sp>
    </p:spTree>
    <p:extLst>
      <p:ext uri="{BB962C8B-B14F-4D97-AF65-F5344CB8AC3E}">
        <p14:creationId xmlns:p14="http://schemas.microsoft.com/office/powerpoint/2010/main" val="1375765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32C5-0147-9604-3009-EFBDD0045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4F765F-9359-14B5-F391-FCEAD52A72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BF535B-B6B0-7E3E-2202-CD07A0CEC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566A52-6A1B-9F6B-8C00-4DA0B3477A1F}"/>
              </a:ext>
            </a:extLst>
          </p:cNvPr>
          <p:cNvSpPr>
            <a:spLocks noGrp="1"/>
          </p:cNvSpPr>
          <p:nvPr>
            <p:ph type="dt" sz="half" idx="10"/>
          </p:nvPr>
        </p:nvSpPr>
        <p:spPr/>
        <p:txBody>
          <a:bodyPr/>
          <a:lstStyle/>
          <a:p>
            <a:fld id="{8A15175A-6679-4CF6-93BF-53ABD34439D1}" type="datetimeFigureOut">
              <a:rPr lang="en-IN" smtClean="0"/>
              <a:t>17-04-2024</a:t>
            </a:fld>
            <a:endParaRPr lang="en-IN"/>
          </a:p>
        </p:txBody>
      </p:sp>
      <p:sp>
        <p:nvSpPr>
          <p:cNvPr id="6" name="Footer Placeholder 5">
            <a:extLst>
              <a:ext uri="{FF2B5EF4-FFF2-40B4-BE49-F238E27FC236}">
                <a16:creationId xmlns:a16="http://schemas.microsoft.com/office/drawing/2014/main" id="{22B75476-F816-9241-4F08-ABCAC33376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4651A5-9CEE-D04B-5399-6FA70475AEA0}"/>
              </a:ext>
            </a:extLst>
          </p:cNvPr>
          <p:cNvSpPr>
            <a:spLocks noGrp="1"/>
          </p:cNvSpPr>
          <p:nvPr>
            <p:ph type="sldNum" sz="quarter" idx="12"/>
          </p:nvPr>
        </p:nvSpPr>
        <p:spPr/>
        <p:txBody>
          <a:bodyPr/>
          <a:lstStyle/>
          <a:p>
            <a:fld id="{AF16FE2A-FEFE-4A76-A333-F562EC65E2CB}" type="slidenum">
              <a:rPr lang="en-IN" smtClean="0"/>
              <a:t>‹#›</a:t>
            </a:fld>
            <a:endParaRPr lang="en-IN"/>
          </a:p>
        </p:txBody>
      </p:sp>
    </p:spTree>
    <p:extLst>
      <p:ext uri="{BB962C8B-B14F-4D97-AF65-F5344CB8AC3E}">
        <p14:creationId xmlns:p14="http://schemas.microsoft.com/office/powerpoint/2010/main" val="66839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35686-6629-6762-B88B-6C33603E7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573E45-C2A6-8F36-3039-C12B15AF5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A7B6D0-C96D-3131-5DE2-479432026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88C31-DE16-E383-C893-FB86C25B7F17}"/>
              </a:ext>
            </a:extLst>
          </p:cNvPr>
          <p:cNvSpPr>
            <a:spLocks noGrp="1"/>
          </p:cNvSpPr>
          <p:nvPr>
            <p:ph type="dt" sz="half" idx="10"/>
          </p:nvPr>
        </p:nvSpPr>
        <p:spPr/>
        <p:txBody>
          <a:bodyPr/>
          <a:lstStyle/>
          <a:p>
            <a:fld id="{8A15175A-6679-4CF6-93BF-53ABD34439D1}" type="datetimeFigureOut">
              <a:rPr lang="en-IN" smtClean="0"/>
              <a:t>17-04-2024</a:t>
            </a:fld>
            <a:endParaRPr lang="en-IN"/>
          </a:p>
        </p:txBody>
      </p:sp>
      <p:sp>
        <p:nvSpPr>
          <p:cNvPr id="6" name="Footer Placeholder 5">
            <a:extLst>
              <a:ext uri="{FF2B5EF4-FFF2-40B4-BE49-F238E27FC236}">
                <a16:creationId xmlns:a16="http://schemas.microsoft.com/office/drawing/2014/main" id="{12FD2E5E-D7D8-AF5B-D431-A1EEC649A2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36E24B-D6B3-5F19-1D5C-58F8B070B61D}"/>
              </a:ext>
            </a:extLst>
          </p:cNvPr>
          <p:cNvSpPr>
            <a:spLocks noGrp="1"/>
          </p:cNvSpPr>
          <p:nvPr>
            <p:ph type="sldNum" sz="quarter" idx="12"/>
          </p:nvPr>
        </p:nvSpPr>
        <p:spPr/>
        <p:txBody>
          <a:bodyPr/>
          <a:lstStyle/>
          <a:p>
            <a:fld id="{AF16FE2A-FEFE-4A76-A333-F562EC65E2CB}" type="slidenum">
              <a:rPr lang="en-IN" smtClean="0"/>
              <a:t>‹#›</a:t>
            </a:fld>
            <a:endParaRPr lang="en-IN"/>
          </a:p>
        </p:txBody>
      </p:sp>
    </p:spTree>
    <p:extLst>
      <p:ext uri="{BB962C8B-B14F-4D97-AF65-F5344CB8AC3E}">
        <p14:creationId xmlns:p14="http://schemas.microsoft.com/office/powerpoint/2010/main" val="300087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C71C2A-B456-F377-9364-4C458CAD18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DFD4A7-0C0A-5968-6834-7531A5C7B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71C0C-5AA4-4D7B-C3AB-6BD3F1569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5175A-6679-4CF6-93BF-53ABD34439D1}" type="datetimeFigureOut">
              <a:rPr lang="en-IN" smtClean="0"/>
              <a:t>17-04-2024</a:t>
            </a:fld>
            <a:endParaRPr lang="en-IN"/>
          </a:p>
        </p:txBody>
      </p:sp>
      <p:sp>
        <p:nvSpPr>
          <p:cNvPr id="5" name="Footer Placeholder 4">
            <a:extLst>
              <a:ext uri="{FF2B5EF4-FFF2-40B4-BE49-F238E27FC236}">
                <a16:creationId xmlns:a16="http://schemas.microsoft.com/office/drawing/2014/main" id="{D45C7AB4-BD7E-E6B7-DA85-CA90CE263F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7927A9-928E-23A9-378A-67FE396A4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6FE2A-FEFE-4A76-A333-F562EC65E2CB}" type="slidenum">
              <a:rPr lang="en-IN" smtClean="0"/>
              <a:t>‹#›</a:t>
            </a:fld>
            <a:endParaRPr lang="en-IN"/>
          </a:p>
        </p:txBody>
      </p:sp>
    </p:spTree>
    <p:extLst>
      <p:ext uri="{BB962C8B-B14F-4D97-AF65-F5344CB8AC3E}">
        <p14:creationId xmlns:p14="http://schemas.microsoft.com/office/powerpoint/2010/main" val="14373532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2BB793-DDDE-71D6-8FD1-588F93B5B499}"/>
              </a:ext>
            </a:extLst>
          </p:cNvPr>
          <p:cNvPicPr>
            <a:picLocks noChangeAspect="1"/>
          </p:cNvPicPr>
          <p:nvPr/>
        </p:nvPicPr>
        <p:blipFill>
          <a:blip r:embed="rId2"/>
          <a:stretch>
            <a:fillRect/>
          </a:stretch>
        </p:blipFill>
        <p:spPr>
          <a:xfrm>
            <a:off x="3675249" y="206828"/>
            <a:ext cx="4841502" cy="6858000"/>
          </a:xfrm>
          <a:prstGeom prst="rect">
            <a:avLst/>
          </a:prstGeom>
        </p:spPr>
      </p:pic>
    </p:spTree>
    <p:extLst>
      <p:ext uri="{BB962C8B-B14F-4D97-AF65-F5344CB8AC3E}">
        <p14:creationId xmlns:p14="http://schemas.microsoft.com/office/powerpoint/2010/main" val="1670987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50C33-3CA9-1375-DA28-EC9BDC89A7FF}"/>
              </a:ext>
            </a:extLst>
          </p:cNvPr>
          <p:cNvSpPr>
            <a:spLocks noGrp="1"/>
          </p:cNvSpPr>
          <p:nvPr>
            <p:ph type="title"/>
          </p:nvPr>
        </p:nvSpPr>
        <p:spPr/>
        <p:txBody>
          <a:bodyPr>
            <a:normAutofit/>
          </a:bodyPr>
          <a:lstStyle/>
          <a:p>
            <a:pPr algn="ctr"/>
            <a:r>
              <a:rPr lang="en-IN" sz="3200"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F9C003F-C4C9-B6D2-18B5-5B95891656BB}"/>
              </a:ext>
            </a:extLst>
          </p:cNvPr>
          <p:cNvSpPr>
            <a:spLocks noGrp="1"/>
          </p:cNvSpPr>
          <p:nvPr>
            <p:ph idx="1"/>
          </p:nvPr>
        </p:nvSpPr>
        <p:spPr>
          <a:xfrm>
            <a:off x="838200" y="1433739"/>
            <a:ext cx="10515600" cy="4351338"/>
          </a:xfrm>
        </p:spPr>
        <p:txBody>
          <a:bodyPr>
            <a:normAutofit fontScale="25000" lnSpcReduction="20000"/>
          </a:bodyPr>
          <a:lstStyle/>
          <a:p>
            <a:pPr marL="342900" lvl="0" indent="-342900" algn="just">
              <a:lnSpc>
                <a:spcPct val="120000"/>
              </a:lnSpc>
              <a:spcAft>
                <a:spcPts val="800"/>
              </a:spcAft>
              <a:buFont typeface="SimSun" panose="02010600030101010101" pitchFamily="2" charset="-122"/>
              <a:buAutoNum type="arabicPeriod"/>
            </a:pP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Extinction risk assessments, such as the International Union for Conservation of Nature (IUCN) Red List, provide valuable insights into the status of species and prioritize conservation efforts (IUCN, 2020).</a:t>
            </a:r>
            <a:endParaRPr lang="en-IN" sz="6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SimSun" panose="02010600030101010101" pitchFamily="2" charset="-122"/>
              <a:buAutoNum type="arabicPeriod"/>
            </a:pP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Conflict between humans and wildlife, particularly in areas where human activities overlap with natural habitats, poses significant challenges to conservation efforts (Dickman, 2010).</a:t>
            </a:r>
            <a:endParaRPr lang="en-IN" sz="6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SimSun" panose="02010600030101010101" pitchFamily="2" charset="-122"/>
              <a:buAutoNum type="arabicPeriod"/>
            </a:pP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IoT Analytics: Strategy and Implementation" by Jesus </a:t>
            </a:r>
            <a:r>
              <a:rPr lang="en-US" sz="6000" dirty="0" err="1">
                <a:effectLst/>
                <a:latin typeface="Times New Roman" panose="02020603050405020304" pitchFamily="18" charset="0"/>
                <a:ea typeface="Calibri" panose="020F0502020204030204" pitchFamily="34" charset="0"/>
                <a:cs typeface="Times New Roman" panose="02020603050405020304" pitchFamily="18" charset="0"/>
              </a:rPr>
              <a:t>Rogel</a:t>
            </a: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-Salazar - This book delves into IoT analytics, covering techniques for collecting, processing, and analyzing data generated by IoT devices to derive actionable insights.</a:t>
            </a:r>
            <a:endParaRPr lang="en-IN" sz="6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SimSun" panose="02010600030101010101" pitchFamily="2" charset="-122"/>
              <a:buAutoNum type="arabicPeriod"/>
            </a:pP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"Designing Connected Products: UX for the Consumer Internet of Things" by Claire Rowland,  Elizabeth Goodman, Martin </a:t>
            </a:r>
            <a:r>
              <a:rPr lang="en-US" sz="6000" dirty="0" err="1">
                <a:effectLst/>
                <a:latin typeface="Times New Roman" panose="02020603050405020304" pitchFamily="18" charset="0"/>
                <a:ea typeface="Calibri" panose="020F0502020204030204" pitchFamily="34" charset="0"/>
                <a:cs typeface="Times New Roman" panose="02020603050405020304" pitchFamily="18" charset="0"/>
              </a:rPr>
              <a:t>Charlier</a:t>
            </a: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 and Ann Light - This book focuses on the user experience (UX) design principles for IoT products, offering insights into designing successful connected products.</a:t>
            </a:r>
            <a:endParaRPr lang="en-IN" sz="6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SimSun" panose="02010600030101010101" pitchFamily="2" charset="-122"/>
              <a:buAutoNum type="arabicPeriod"/>
            </a:pP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Exploring Arduino: Tools and Techniques for Engineering Wizardry" by Jeremy Blum - This book offers a comprehensive guide to Arduino programming and projects, covering topics such as programming basics, interfacing with sensors and actuators, and building real-world applications.</a:t>
            </a:r>
            <a:endParaRPr lang="en-IN" sz="6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SimSun" panose="02010600030101010101" pitchFamily="2" charset="-122"/>
              <a:buAutoNum type="arabicPeriod"/>
            </a:pP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Telegram Bot API Documentation: The official Telegram Bot API documentation (https://core.telegram.org/bots/api) provides detailed information about the API methods, parameters, and usage examples for building Telegram bots in various programming languages.</a:t>
            </a:r>
          </a:p>
          <a:p>
            <a:pPr marL="342900" indent="-342900" algn="just">
              <a:lnSpc>
                <a:spcPct val="120000"/>
              </a:lnSpc>
              <a:spcAft>
                <a:spcPts val="800"/>
              </a:spcAft>
              <a:buFont typeface="SimSun" panose="02010600030101010101" pitchFamily="2" charset="-122"/>
              <a:buAutoNum type="arabicPeriod"/>
            </a:pP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Getting Started with Arduino" by Massimo </a:t>
            </a:r>
            <a:r>
              <a:rPr lang="en-US" sz="6000" dirty="0" err="1">
                <a:effectLst/>
                <a:latin typeface="Times New Roman" panose="02020603050405020304" pitchFamily="18" charset="0"/>
                <a:ea typeface="Calibri" panose="020F0502020204030204" pitchFamily="34" charset="0"/>
                <a:cs typeface="Times New Roman" panose="02020603050405020304" pitchFamily="18" charset="0"/>
              </a:rPr>
              <a:t>Banzi</a:t>
            </a:r>
            <a:r>
              <a:rPr lang="en-US" sz="6000" dirty="0">
                <a:effectLst/>
                <a:latin typeface="Times New Roman" panose="02020603050405020304" pitchFamily="18" charset="0"/>
                <a:ea typeface="Calibri" panose="020F0502020204030204" pitchFamily="34" charset="0"/>
                <a:cs typeface="Times New Roman" panose="02020603050405020304" pitchFamily="18" charset="0"/>
              </a:rPr>
              <a:t> - While not solely focused on buzzers, this book covers the basics of Arduino programming and electronics, including how to use buzzers as output devices in various projects.</a:t>
            </a:r>
            <a:endParaRPr lang="en-IN" sz="6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SimSun" panose="02010600030101010101" pitchFamily="2" charset="-122"/>
              <a:buAutoNum type="arabicPeriod"/>
            </a:pPr>
            <a:endParaRPr lang="en-IN" sz="55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49560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39E8-310B-4B91-C048-65C7CB6A78B1}"/>
              </a:ext>
            </a:extLst>
          </p:cNvPr>
          <p:cNvSpPr>
            <a:spLocks noGrp="1"/>
          </p:cNvSpPr>
          <p:nvPr>
            <p:ph type="title"/>
          </p:nvPr>
        </p:nvSpPr>
        <p:spPr/>
        <p:txBody>
          <a:bodyPr>
            <a:normAutofit/>
          </a:bodyPr>
          <a:lstStyle/>
          <a:p>
            <a:pPr algn="ctr"/>
            <a:r>
              <a:rPr lang="en-US" sz="3200" b="1" u="sng" dirty="0">
                <a:latin typeface="Times New Roman" panose="02020603050405020304" pitchFamily="18" charset="0"/>
                <a:cs typeface="Times New Roman" panose="02020603050405020304" pitchFamily="18" charset="0"/>
              </a:rPr>
              <a:t>OUTLINE</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159595-9166-D42A-D477-CDA22DDC41E0}"/>
              </a:ext>
            </a:extLst>
          </p:cNvPr>
          <p:cNvSpPr>
            <a:spLocks noGrp="1"/>
          </p:cNvSpPr>
          <p:nvPr>
            <p:ph idx="1"/>
          </p:nvPr>
        </p:nvSpPr>
        <p:spPr/>
        <p:txBody>
          <a:bodyPr>
            <a:normAutofit/>
          </a:bodyPr>
          <a:lstStyle/>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Introduction</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lang="en-US" sz="1800" dirty="0">
                <a:solidFill>
                  <a:prstClr val="black"/>
                </a:solidFill>
                <a:latin typeface="Times New Roman" panose="02020603050405020304" pitchFamily="18" charset="0"/>
                <a:cs typeface="Times New Roman" panose="02020603050405020304" pitchFamily="18" charset="0"/>
              </a:rPr>
              <a:t>Block diagram</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lang="en-IN" sz="1800" dirty="0">
                <a:solidFill>
                  <a:prstClr val="black"/>
                </a:solidFill>
                <a:latin typeface="Times New Roman" panose="02020603050405020304" pitchFamily="18" charset="0"/>
                <a:cs typeface="Times New Roman" panose="02020603050405020304" pitchFamily="18" charset="0"/>
              </a:rPr>
              <a:t>Working</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lang="en-IN" sz="1800" dirty="0">
                <a:solidFill>
                  <a:prstClr val="black"/>
                </a:solidFill>
                <a:latin typeface="Times New Roman" panose="02020603050405020304" pitchFamily="18" charset="0"/>
                <a:cs typeface="Times New Roman" panose="02020603050405020304" pitchFamily="18" charset="0"/>
              </a:rPr>
              <a:t>Result discussion</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lang="en-IN" sz="1800" dirty="0">
                <a:solidFill>
                  <a:prstClr val="black"/>
                </a:solidFill>
                <a:latin typeface="Times New Roman" panose="02020603050405020304" pitchFamily="18" charset="0"/>
                <a:cs typeface="Times New Roman" panose="02020603050405020304" pitchFamily="18" charset="0"/>
              </a:rPr>
              <a:t>Advantages</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lang="en-IN" sz="1800" dirty="0">
                <a:solidFill>
                  <a:prstClr val="black"/>
                </a:solidFill>
                <a:latin typeface="Times New Roman" panose="02020603050405020304" pitchFamily="18" charset="0"/>
                <a:cs typeface="Times New Roman" panose="02020603050405020304" pitchFamily="18" charset="0"/>
              </a:rPr>
              <a:t>Disadvantages</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514350" indent="-514350">
              <a:lnSpc>
                <a:spcPct val="90000"/>
              </a:lnSpc>
              <a:spcBef>
                <a:spcPts val="1000"/>
              </a:spcBef>
              <a:buFont typeface="+mj-lt"/>
              <a:buAutoNum type="arabicPeriod"/>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Conclusion</a:t>
            </a:r>
          </a:p>
          <a:p>
            <a:pPr marL="514350" indent="-514350">
              <a:lnSpc>
                <a:spcPct val="90000"/>
              </a:lnSpc>
              <a:spcBef>
                <a:spcPts val="1000"/>
              </a:spcBef>
              <a:buFont typeface="+mj-lt"/>
              <a:buAutoNum type="arabicPeriod"/>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Future scope</a:t>
            </a: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391395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EAE4-8360-74BD-DC41-697E9F5B92D8}"/>
              </a:ext>
            </a:extLst>
          </p:cNvPr>
          <p:cNvSpPr>
            <a:spLocks noGrp="1"/>
          </p:cNvSpPr>
          <p:nvPr>
            <p:ph type="title"/>
          </p:nvPr>
        </p:nvSpPr>
        <p:spPr/>
        <p:txBody>
          <a:bodyPr>
            <a:normAutofit/>
          </a:bodyPr>
          <a:lstStyle/>
          <a:p>
            <a:pPr algn="ctr"/>
            <a:r>
              <a:rPr lang="en-US" sz="3200" b="1" u="sng" dirty="0">
                <a:latin typeface="Times New Roman" panose="02020603050405020304" pitchFamily="18" charset="0"/>
                <a:cs typeface="Times New Roman" panose="02020603050405020304" pitchFamily="18" charset="0"/>
              </a:rPr>
              <a:t>INTRODUCTION</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6B511C-C7A7-79C8-C441-15896684B5E2}"/>
              </a:ext>
            </a:extLst>
          </p:cNvPr>
          <p:cNvSpPr>
            <a:spLocks noGrp="1"/>
          </p:cNvSpPr>
          <p:nvPr>
            <p:ph idx="1"/>
          </p:nvPr>
        </p:nvSpPr>
        <p:spPr/>
        <p:txBody>
          <a:bodyPr/>
          <a:lstStyle/>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implementation of surveillance systems within wildlife sanctuaries can become a pivotal tool in modern conservation practices. This system offers a means to monitor and track wildlife and deter poaching activities. Another issue is that we can’t implement any electronics device to any wildlife animal as it can be illegal as well as it can’t be practically possible. </a:t>
            </a:r>
          </a:p>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project combines the technologies like ultrasonic sensing device, laser detector with IoT implementation. We are implementing two security surveillance zones with strategically placed of camera at the boundary areas.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96925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0DDE-8BFB-CC9C-FED4-D7D6CD9348C0}"/>
              </a:ext>
            </a:extLst>
          </p:cNvPr>
          <p:cNvSpPr>
            <a:spLocks noGrp="1"/>
          </p:cNvSpPr>
          <p:nvPr>
            <p:ph type="title"/>
          </p:nvPr>
        </p:nvSpPr>
        <p:spPr/>
        <p:txBody>
          <a:bodyPr>
            <a:normAutofit/>
          </a:bodyPr>
          <a:lstStyle/>
          <a:p>
            <a:pPr algn="ctr"/>
            <a:r>
              <a:rPr lang="en-IN" sz="3200" b="1" u="sng" dirty="0">
                <a:latin typeface="Times New Roman" panose="02020603050405020304" pitchFamily="18" charset="0"/>
                <a:cs typeface="Times New Roman" panose="02020603050405020304" pitchFamily="18" charset="0"/>
              </a:rPr>
              <a:t>BLOCK DIAGRAM</a:t>
            </a:r>
          </a:p>
        </p:txBody>
      </p:sp>
      <p:pic>
        <p:nvPicPr>
          <p:cNvPr id="4" name="Content Placeholder 3">
            <a:extLst>
              <a:ext uri="{FF2B5EF4-FFF2-40B4-BE49-F238E27FC236}">
                <a16:creationId xmlns:a16="http://schemas.microsoft.com/office/drawing/2014/main" id="{CDCEC7DB-5EB0-75D9-4665-7E63849894D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993571" y="1488490"/>
            <a:ext cx="6380795" cy="4819718"/>
          </a:xfrm>
          <a:prstGeom prst="rect">
            <a:avLst/>
          </a:prstGeom>
        </p:spPr>
      </p:pic>
      <p:sp>
        <p:nvSpPr>
          <p:cNvPr id="3" name="TextBox 2">
            <a:extLst>
              <a:ext uri="{FF2B5EF4-FFF2-40B4-BE49-F238E27FC236}">
                <a16:creationId xmlns:a16="http://schemas.microsoft.com/office/drawing/2014/main" id="{F942C34D-6997-C75B-4186-F01F8F50F95F}"/>
              </a:ext>
            </a:extLst>
          </p:cNvPr>
          <p:cNvSpPr txBox="1"/>
          <p:nvPr/>
        </p:nvSpPr>
        <p:spPr>
          <a:xfrm>
            <a:off x="2862943" y="6308208"/>
            <a:ext cx="6019800"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Fig.1 Block diagram of Smart surveillance system for wildlife </a:t>
            </a:r>
          </a:p>
        </p:txBody>
      </p:sp>
    </p:spTree>
    <p:extLst>
      <p:ext uri="{BB962C8B-B14F-4D97-AF65-F5344CB8AC3E}">
        <p14:creationId xmlns:p14="http://schemas.microsoft.com/office/powerpoint/2010/main" val="25360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2AAF-AC0F-42E6-0B4F-D6C4467714C1}"/>
              </a:ext>
            </a:extLst>
          </p:cNvPr>
          <p:cNvSpPr>
            <a:spLocks noGrp="1"/>
          </p:cNvSpPr>
          <p:nvPr>
            <p:ph type="title"/>
          </p:nvPr>
        </p:nvSpPr>
        <p:spPr/>
        <p:txBody>
          <a:bodyPr>
            <a:normAutofit/>
          </a:bodyPr>
          <a:lstStyle/>
          <a:p>
            <a:pPr algn="ctr"/>
            <a:r>
              <a:rPr lang="en-IN" sz="3200" b="1" u="sng"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E8132FCB-A329-5D74-5B7D-F15816D90B54}"/>
              </a:ext>
            </a:extLst>
          </p:cNvPr>
          <p:cNvSpPr>
            <a:spLocks noGrp="1"/>
          </p:cNvSpPr>
          <p:nvPr>
            <p:ph idx="1"/>
          </p:nvPr>
        </p:nvSpPr>
        <p:spPr/>
        <p:txBody>
          <a:bodyPr/>
          <a:lstStyle/>
          <a:p>
            <a:endParaRPr lang="en-US" dirty="0"/>
          </a:p>
          <a:p>
            <a:endParaRPr lang="en-US" dirty="0"/>
          </a:p>
          <a:p>
            <a:pPr marL="0" indent="0">
              <a:buNone/>
            </a:pPr>
            <a:endParaRPr lang="en-IN" dirty="0"/>
          </a:p>
        </p:txBody>
      </p:sp>
      <p:pic>
        <p:nvPicPr>
          <p:cNvPr id="4" name="Picture 3">
            <a:extLst>
              <a:ext uri="{FF2B5EF4-FFF2-40B4-BE49-F238E27FC236}">
                <a16:creationId xmlns:a16="http://schemas.microsoft.com/office/drawing/2014/main" id="{696603E7-AA33-B665-4047-2EE2A626537B}"/>
              </a:ext>
            </a:extLst>
          </p:cNvPr>
          <p:cNvPicPr>
            <a:picLocks noChangeAspect="1"/>
          </p:cNvPicPr>
          <p:nvPr/>
        </p:nvPicPr>
        <p:blipFill>
          <a:blip r:embed="rId2"/>
          <a:stretch>
            <a:fillRect/>
          </a:stretch>
        </p:blipFill>
        <p:spPr>
          <a:xfrm>
            <a:off x="2432277" y="1521381"/>
            <a:ext cx="7915275" cy="4286250"/>
          </a:xfrm>
          <a:prstGeom prst="rect">
            <a:avLst/>
          </a:prstGeom>
        </p:spPr>
      </p:pic>
      <p:sp>
        <p:nvSpPr>
          <p:cNvPr id="5" name="TextBox 4">
            <a:extLst>
              <a:ext uri="{FF2B5EF4-FFF2-40B4-BE49-F238E27FC236}">
                <a16:creationId xmlns:a16="http://schemas.microsoft.com/office/drawing/2014/main" id="{DB55FED0-AE9D-23AF-BB63-FB6729DFD8BA}"/>
              </a:ext>
            </a:extLst>
          </p:cNvPr>
          <p:cNvSpPr txBox="1"/>
          <p:nvPr/>
        </p:nvSpPr>
        <p:spPr>
          <a:xfrm>
            <a:off x="3450771" y="5992297"/>
            <a:ext cx="6574971"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Fig.2 Working flow chart of Smart surveillance system for wildlife</a:t>
            </a:r>
          </a:p>
        </p:txBody>
      </p:sp>
    </p:spTree>
    <p:extLst>
      <p:ext uri="{BB962C8B-B14F-4D97-AF65-F5344CB8AC3E}">
        <p14:creationId xmlns:p14="http://schemas.microsoft.com/office/powerpoint/2010/main" val="346211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DF96-F053-AECB-FF61-CFD46C51A71D}"/>
              </a:ext>
            </a:extLst>
          </p:cNvPr>
          <p:cNvSpPr>
            <a:spLocks noGrp="1"/>
          </p:cNvSpPr>
          <p:nvPr>
            <p:ph type="title"/>
          </p:nvPr>
        </p:nvSpPr>
        <p:spPr/>
        <p:txBody>
          <a:bodyPr>
            <a:normAutofit/>
          </a:bodyPr>
          <a:lstStyle/>
          <a:p>
            <a:pPr algn="ctr"/>
            <a:r>
              <a:rPr lang="en-IN" sz="3200" b="1" u="sng" dirty="0">
                <a:latin typeface="Times New Roman" panose="02020603050405020304" pitchFamily="18" charset="0"/>
                <a:cs typeface="Times New Roman" panose="02020603050405020304" pitchFamily="18" charset="0"/>
              </a:rPr>
              <a:t>RESULT DISCUSSION</a:t>
            </a:r>
          </a:p>
        </p:txBody>
      </p:sp>
      <p:sp>
        <p:nvSpPr>
          <p:cNvPr id="3" name="Content Placeholder 2">
            <a:extLst>
              <a:ext uri="{FF2B5EF4-FFF2-40B4-BE49-F238E27FC236}">
                <a16:creationId xmlns:a16="http://schemas.microsoft.com/office/drawing/2014/main" id="{CC810B3C-DFC3-402C-6C44-54201DEC4D52}"/>
              </a:ext>
            </a:extLst>
          </p:cNvPr>
          <p:cNvSpPr>
            <a:spLocks noGrp="1"/>
          </p:cNvSpPr>
          <p:nvPr>
            <p:ph idx="1"/>
          </p:nvPr>
        </p:nvSpPr>
        <p:spPr>
          <a:xfrm>
            <a:off x="838200" y="1825625"/>
            <a:ext cx="10515600" cy="1113518"/>
          </a:xfrm>
        </p:spPr>
        <p:txBody>
          <a:bodyPr>
            <a:normAutofit/>
          </a:bodyPr>
          <a:lstStyle/>
          <a:p>
            <a:r>
              <a:rPr lang="en-IN" sz="1800" dirty="0">
                <a:latin typeface="Times New Roman" panose="02020603050405020304" pitchFamily="18" charset="0"/>
                <a:cs typeface="Times New Roman" panose="02020603050405020304" pitchFamily="18" charset="0"/>
              </a:rPr>
              <a:t>Real time image capturing.</a:t>
            </a:r>
          </a:p>
          <a:p>
            <a:r>
              <a:rPr lang="en-IN" sz="1800" dirty="0">
                <a:latin typeface="Times New Roman" panose="02020603050405020304" pitchFamily="18" charset="0"/>
                <a:cs typeface="Times New Roman" panose="02020603050405020304" pitchFamily="18" charset="0"/>
              </a:rPr>
              <a:t>LDR detect interruptions.</a:t>
            </a:r>
          </a:p>
          <a:p>
            <a:r>
              <a:rPr lang="en-IN" sz="1800" dirty="0">
                <a:latin typeface="Times New Roman" panose="02020603050405020304" pitchFamily="18" charset="0"/>
                <a:cs typeface="Times New Roman" panose="02020603050405020304" pitchFamily="18" charset="0"/>
              </a:rPr>
              <a:t>The ultrasonic sensor notifies when animal detects under its range.</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FDEB2D1-9AA1-12F0-720B-AD6DFAC93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697" y="3429000"/>
            <a:ext cx="3280229" cy="2460172"/>
          </a:xfrm>
          <a:prstGeom prst="rect">
            <a:avLst/>
          </a:prstGeom>
        </p:spPr>
      </p:pic>
      <p:pic>
        <p:nvPicPr>
          <p:cNvPr id="9" name="Picture 8">
            <a:extLst>
              <a:ext uri="{FF2B5EF4-FFF2-40B4-BE49-F238E27FC236}">
                <a16:creationId xmlns:a16="http://schemas.microsoft.com/office/drawing/2014/main" id="{DD1D648A-9F45-1321-0491-1167819E0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877" y="3429000"/>
            <a:ext cx="3280230" cy="2460173"/>
          </a:xfrm>
          <a:prstGeom prst="rect">
            <a:avLst/>
          </a:prstGeom>
        </p:spPr>
      </p:pic>
      <p:pic>
        <p:nvPicPr>
          <p:cNvPr id="11" name="Picture 10">
            <a:extLst>
              <a:ext uri="{FF2B5EF4-FFF2-40B4-BE49-F238E27FC236}">
                <a16:creationId xmlns:a16="http://schemas.microsoft.com/office/drawing/2014/main" id="{260318CE-5F2A-8482-FD70-36BC1E1A3F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4257" y="2724364"/>
            <a:ext cx="2917626" cy="3164808"/>
          </a:xfrm>
          <a:prstGeom prst="rect">
            <a:avLst/>
          </a:prstGeom>
        </p:spPr>
      </p:pic>
      <p:sp>
        <p:nvSpPr>
          <p:cNvPr id="12" name="TextBox 11">
            <a:extLst>
              <a:ext uri="{FF2B5EF4-FFF2-40B4-BE49-F238E27FC236}">
                <a16:creationId xmlns:a16="http://schemas.microsoft.com/office/drawing/2014/main" id="{619CF313-2B87-5C50-122B-67D8FF365881}"/>
              </a:ext>
            </a:extLst>
          </p:cNvPr>
          <p:cNvSpPr txBox="1"/>
          <p:nvPr/>
        </p:nvSpPr>
        <p:spPr>
          <a:xfrm>
            <a:off x="1687286" y="6169655"/>
            <a:ext cx="4887685"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Fig.3 Animal escapes from the sanctuary</a:t>
            </a:r>
          </a:p>
        </p:txBody>
      </p:sp>
      <p:sp>
        <p:nvSpPr>
          <p:cNvPr id="13" name="TextBox 12">
            <a:extLst>
              <a:ext uri="{FF2B5EF4-FFF2-40B4-BE49-F238E27FC236}">
                <a16:creationId xmlns:a16="http://schemas.microsoft.com/office/drawing/2014/main" id="{27EE6969-8C38-277E-BE44-A5DA264B44E9}"/>
              </a:ext>
            </a:extLst>
          </p:cNvPr>
          <p:cNvSpPr txBox="1"/>
          <p:nvPr/>
        </p:nvSpPr>
        <p:spPr>
          <a:xfrm>
            <a:off x="7738571" y="6169655"/>
            <a:ext cx="3374571"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Fig.4 Telegram chat bot </a:t>
            </a:r>
          </a:p>
        </p:txBody>
      </p:sp>
    </p:spTree>
    <p:extLst>
      <p:ext uri="{BB962C8B-B14F-4D97-AF65-F5344CB8AC3E}">
        <p14:creationId xmlns:p14="http://schemas.microsoft.com/office/powerpoint/2010/main" val="259975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A993D-6E8E-5545-C56E-6EBB475BAB96}"/>
              </a:ext>
            </a:extLst>
          </p:cNvPr>
          <p:cNvSpPr>
            <a:spLocks noGrp="1"/>
          </p:cNvSpPr>
          <p:nvPr>
            <p:ph idx="1"/>
          </p:nvPr>
        </p:nvSpPr>
        <p:spPr>
          <a:xfrm>
            <a:off x="675640" y="415925"/>
            <a:ext cx="10515600" cy="4351338"/>
          </a:xfrm>
        </p:spPr>
        <p:txBody>
          <a:bodyPr>
            <a:normAutofit fontScale="25000" lnSpcReduction="20000"/>
          </a:bodyPr>
          <a:lstStyle/>
          <a:p>
            <a:pPr marL="0" lvl="0" indent="0" algn="just">
              <a:lnSpc>
                <a:spcPct val="115000"/>
              </a:lnSpc>
              <a:spcAft>
                <a:spcPts val="1000"/>
              </a:spcAft>
              <a:buSzPts val="1050"/>
              <a:buNone/>
              <a:tabLst>
                <a:tab pos="266700" algn="l"/>
              </a:tabLst>
            </a:pPr>
            <a:endParaRPr lang="en-US" sz="7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ctr">
              <a:lnSpc>
                <a:spcPct val="115000"/>
              </a:lnSpc>
              <a:spcAft>
                <a:spcPts val="1000"/>
              </a:spcAft>
              <a:buSzPts val="1050"/>
              <a:buNone/>
              <a:tabLst>
                <a:tab pos="266700" algn="l"/>
              </a:tabLst>
            </a:pPr>
            <a:r>
              <a:rPr lang="en-US" sz="12800" b="1" u="sng" dirty="0">
                <a:effectLst/>
                <a:latin typeface="Times New Roman" panose="02020603050405020304" pitchFamily="18" charset="0"/>
                <a:ea typeface="Calibri" panose="020F0502020204030204" pitchFamily="34" charset="0"/>
                <a:cs typeface="Times New Roman" panose="02020603050405020304" pitchFamily="18" charset="0"/>
              </a:rPr>
              <a:t>ADVANTAGES</a:t>
            </a:r>
          </a:p>
          <a:p>
            <a:pPr marL="342900" lvl="0" indent="-342900" algn="just">
              <a:lnSpc>
                <a:spcPct val="120000"/>
              </a:lnSpc>
              <a:spcAft>
                <a:spcPts val="1000"/>
              </a:spcAft>
              <a:buSzPts val="1050"/>
              <a:buFont typeface="Wingdings" panose="05000000000000000000" pitchFamily="2" charset="2"/>
              <a:buChar char=""/>
              <a:tabLst>
                <a:tab pos="266700" algn="l"/>
              </a:tabLs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Real time image.</a:t>
            </a: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1000"/>
              </a:spcAft>
              <a:buSzPts val="1050"/>
              <a:buFont typeface="Wingdings" panose="05000000000000000000" pitchFamily="2" charset="2"/>
              <a:buChar char=""/>
              <a:tabLst>
                <a:tab pos="266700" algn="l"/>
              </a:tabLs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Reduce manpower.</a:t>
            </a:r>
          </a:p>
          <a:p>
            <a:pPr marL="342900" lvl="0" indent="-342900" algn="just">
              <a:lnSpc>
                <a:spcPct val="120000"/>
              </a:lnSpc>
              <a:spcAft>
                <a:spcPts val="1000"/>
              </a:spcAft>
              <a:buSzPts val="1050"/>
              <a:buFont typeface="Wingdings" panose="05000000000000000000" pitchFamily="2" charset="2"/>
              <a:buChar char=""/>
              <a:tabLst>
                <a:tab pos="266700" algn="l"/>
              </a:tabLst>
            </a:pPr>
            <a:r>
              <a:rPr lang="en-US" sz="7200" dirty="0">
                <a:latin typeface="Times New Roman" panose="02020603050405020304" pitchFamily="18" charset="0"/>
                <a:ea typeface="Calibri" panose="020F0502020204030204" pitchFamily="34" charset="0"/>
                <a:cs typeface="Times New Roman" panose="02020603050405020304" pitchFamily="18" charset="0"/>
              </a:rPr>
              <a:t>Reduce  time to time patrolling.</a:t>
            </a: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1000"/>
              </a:spcAft>
              <a:buSzPts val="1050"/>
              <a:buFont typeface="Wingdings" panose="05000000000000000000" pitchFamily="2" charset="2"/>
              <a:buChar char=""/>
              <a:tabLst>
                <a:tab pos="266700" algn="l"/>
              </a:tabLs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Remote access from multiple devices.</a:t>
            </a: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1000"/>
              </a:spcAft>
              <a:buSzPts val="1050"/>
              <a:buFont typeface="Wingdings" panose="05000000000000000000" pitchFamily="2" charset="2"/>
              <a:buChar char=""/>
              <a:tabLst>
                <a:tab pos="266700" algn="l"/>
              </a:tabLst>
            </a:pP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High alerting </a:t>
            </a:r>
            <a:r>
              <a:rPr lang="en-US" sz="7200" dirty="0">
                <a:latin typeface="Times New Roman" panose="02020603050405020304" pitchFamily="18" charset="0"/>
                <a:ea typeface="Calibri" panose="020F0502020204030204" pitchFamily="34" charset="0"/>
                <a:cs typeface="Times New Roman" panose="02020603050405020304" pitchFamily="18" charset="0"/>
              </a:rPr>
              <a:t>system.</a:t>
            </a:r>
          </a:p>
          <a:p>
            <a:pPr marL="342900" lvl="0" indent="-342900" algn="just">
              <a:lnSpc>
                <a:spcPct val="120000"/>
              </a:lnSpc>
              <a:spcAft>
                <a:spcPts val="1000"/>
              </a:spcAft>
              <a:buSzPts val="1050"/>
              <a:buFont typeface="Wingdings" panose="05000000000000000000" pitchFamily="2" charset="2"/>
              <a:buChar char=""/>
              <a:tabLst>
                <a:tab pos="266700" algn="l"/>
              </a:tabLst>
            </a:pP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ctr">
              <a:lnSpc>
                <a:spcPct val="115000"/>
              </a:lnSpc>
              <a:spcAft>
                <a:spcPts val="1000"/>
              </a:spcAft>
              <a:buSzPts val="1050"/>
              <a:buNone/>
              <a:tabLst>
                <a:tab pos="266700" algn="l"/>
              </a:tabLst>
            </a:pPr>
            <a:r>
              <a:rPr lang="en-US" sz="12800" b="1" u="sng" dirty="0">
                <a:latin typeface="Times New Roman" panose="02020603050405020304" pitchFamily="18" charset="0"/>
                <a:ea typeface="Calibri" panose="020F0502020204030204" pitchFamily="34" charset="0"/>
                <a:cs typeface="Times New Roman" panose="02020603050405020304" pitchFamily="18" charset="0"/>
              </a:rPr>
              <a:t>DISADVANTAGES</a:t>
            </a:r>
          </a:p>
          <a:p>
            <a:pPr marL="342900" lvl="0" indent="-342900" algn="just">
              <a:lnSpc>
                <a:spcPct val="120000"/>
              </a:lnSpc>
              <a:spcAft>
                <a:spcPts val="1000"/>
              </a:spcAft>
              <a:buSzPts val="1050"/>
              <a:buFont typeface="Wingdings" panose="05000000000000000000" pitchFamily="2" charset="2"/>
              <a:buChar char=""/>
              <a:tabLst>
                <a:tab pos="266700" algn="l"/>
              </a:tabLst>
            </a:pPr>
            <a:r>
              <a:rPr lang="en-US" sz="7200" dirty="0">
                <a:latin typeface="Times New Roman" panose="02020603050405020304" pitchFamily="18" charset="0"/>
                <a:ea typeface="Calibri" panose="020F0502020204030204" pitchFamily="34" charset="0"/>
                <a:cs typeface="Times New Roman" panose="02020603050405020304" pitchFamily="18" charset="0"/>
              </a:rPr>
              <a:t>Initial installation cost can be high.</a:t>
            </a: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Aft>
                <a:spcPts val="1000"/>
              </a:spcAft>
              <a:buSzPts val="1050"/>
              <a:buFont typeface="Wingdings" panose="05000000000000000000" pitchFamily="2" charset="2"/>
              <a:buChar char=""/>
              <a:tabLst>
                <a:tab pos="266700" algn="l"/>
              </a:tabLst>
            </a:pPr>
            <a:r>
              <a:rPr lang="en-US" sz="7200" dirty="0">
                <a:latin typeface="Times New Roman" panose="02020603050405020304" pitchFamily="18" charset="0"/>
                <a:ea typeface="Calibri" panose="020F0502020204030204" pitchFamily="34" charset="0"/>
                <a:cs typeface="Times New Roman" panose="02020603050405020304" pitchFamily="18" charset="0"/>
              </a:rPr>
              <a:t>24/7 power supply and internet supply.</a:t>
            </a:r>
            <a:endParaRPr lang="en-IN"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20000"/>
              </a:lnSpc>
              <a:spcAft>
                <a:spcPts val="1000"/>
              </a:spcAft>
              <a:buSzPts val="1050"/>
              <a:buNone/>
              <a:tabLst>
                <a:tab pos="266700" algn="l"/>
              </a:tabLst>
            </a:pP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3444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F0DD-6908-641A-5A57-848BB41FDA3C}"/>
              </a:ext>
            </a:extLst>
          </p:cNvPr>
          <p:cNvSpPr>
            <a:spLocks noGrp="1"/>
          </p:cNvSpPr>
          <p:nvPr>
            <p:ph type="title"/>
          </p:nvPr>
        </p:nvSpPr>
        <p:spPr/>
        <p:txBody>
          <a:bodyPr>
            <a:normAutofit/>
          </a:bodyPr>
          <a:lstStyle/>
          <a:p>
            <a:pPr algn="ctr"/>
            <a:r>
              <a:rPr lang="en-IN" sz="32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9B87C83-E551-0598-4367-491610CC7AA8}"/>
              </a:ext>
            </a:extLst>
          </p:cNvPr>
          <p:cNvSpPr>
            <a:spLocks noGrp="1"/>
          </p:cNvSpPr>
          <p:nvPr>
            <p:ph idx="1"/>
          </p:nvPr>
        </p:nvSpPr>
        <p:spPr/>
        <p:txBody>
          <a:bodyPr/>
          <a:lstStyle/>
          <a:p>
            <a:pPr marL="0" indent="0" algn="just">
              <a:lnSpc>
                <a:spcPct val="150000"/>
              </a:lnSpc>
              <a:buNone/>
            </a:pPr>
            <a:r>
              <a:rPr lang="en-US" sz="1800" dirty="0">
                <a:effectLst/>
                <a:latin typeface="Times New Roman" panose="02020603050405020304" pitchFamily="18" charset="0"/>
                <a:ea typeface="Calibri" panose="020F0502020204030204" pitchFamily="34" charset="0"/>
              </a:rPr>
              <a:t>The integration of IoT, embedded systems, and sensor technology in the Smart surveillance system for wildlife project has led to the development of a robust and efficient monitoring system. By utilizing a combination of hardware components such as </a:t>
            </a:r>
            <a:r>
              <a:rPr lang="en-US" sz="1800" dirty="0" err="1">
                <a:effectLst/>
                <a:latin typeface="Times New Roman" panose="02020603050405020304" pitchFamily="18" charset="0"/>
                <a:ea typeface="Calibri" panose="020F0502020204030204" pitchFamily="34" charset="0"/>
              </a:rPr>
              <a:t>NodeMCU</a:t>
            </a:r>
            <a:r>
              <a:rPr lang="en-US" sz="1800" dirty="0">
                <a:effectLst/>
                <a:latin typeface="Times New Roman" panose="02020603050405020304" pitchFamily="18" charset="0"/>
                <a:ea typeface="Calibri" panose="020F0502020204030204" pitchFamily="34" charset="0"/>
              </a:rPr>
              <a:t> (ESP8266), ESP-32 camera, laser diodes, photoresistors, ultrasonic distance sensors (HC-SR04), and a buzzer, coupled with software tools like Arduino IDE and a Telegram chat-bot, a comprehensive surveillance network has been established.</a:t>
            </a:r>
            <a:endParaRPr lang="en-IN" dirty="0"/>
          </a:p>
        </p:txBody>
      </p:sp>
    </p:spTree>
    <p:extLst>
      <p:ext uri="{BB962C8B-B14F-4D97-AF65-F5344CB8AC3E}">
        <p14:creationId xmlns:p14="http://schemas.microsoft.com/office/powerpoint/2010/main" val="234840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D534-A8A5-EDA7-7B0A-6B0A827524FC}"/>
              </a:ext>
            </a:extLst>
          </p:cNvPr>
          <p:cNvSpPr>
            <a:spLocks noGrp="1"/>
          </p:cNvSpPr>
          <p:nvPr>
            <p:ph type="title"/>
          </p:nvPr>
        </p:nvSpPr>
        <p:spPr/>
        <p:txBody>
          <a:bodyPr>
            <a:normAutofit/>
          </a:bodyPr>
          <a:lstStyle/>
          <a:p>
            <a:pPr algn="ctr"/>
            <a:r>
              <a:rPr lang="en-IN" sz="3200" b="1" u="sng"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CD932FA6-8316-B475-056E-85F1EBF253BA}"/>
              </a:ext>
            </a:extLst>
          </p:cNvPr>
          <p:cNvSpPr>
            <a:spLocks noGrp="1"/>
          </p:cNvSpPr>
          <p:nvPr>
            <p:ph idx="1"/>
          </p:nvPr>
        </p:nvSpPr>
        <p:spPr/>
        <p:txBody>
          <a:bodyPr>
            <a:normAutofit/>
          </a:bodyPr>
          <a:lstStyle/>
          <a:p>
            <a:pPr marL="342900" lvl="0" indent="-342900" algn="just">
              <a:lnSpc>
                <a:spcPct val="150000"/>
              </a:lnSpc>
              <a:spcAft>
                <a:spcPts val="1000"/>
              </a:spcAft>
              <a:buSzPts val="1050"/>
              <a:buFont typeface="Wingdings" panose="05000000000000000000" pitchFamily="2" charset="2"/>
              <a:buChar char=""/>
              <a:tabLst>
                <a:tab pos="266700" algn="l"/>
              </a:tabLst>
            </a:pPr>
            <a:r>
              <a:rPr lang="en-US" sz="1800" dirty="0">
                <a:solidFill>
                  <a:srgbClr val="212529"/>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Integrating artificial intelligence (AI) and machine learning algorithms into the surveillance. </a:t>
            </a:r>
          </a:p>
          <a:p>
            <a:pPr marL="342900" lvl="0" indent="-342900" algn="just">
              <a:lnSpc>
                <a:spcPct val="150000"/>
              </a:lnSpc>
              <a:spcAft>
                <a:spcPts val="1000"/>
              </a:spcAft>
              <a:buSzPts val="1050"/>
              <a:buFont typeface="Wingdings" panose="05000000000000000000" pitchFamily="2" charset="2"/>
              <a:buChar char=""/>
              <a:tabLst>
                <a:tab pos="266700" algn="l"/>
              </a:tabLst>
            </a:pPr>
            <a:r>
              <a:rPr lang="en-US" sz="1800" dirty="0">
                <a:solidFill>
                  <a:srgbClr val="212529"/>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Integrating drone and aerial surveillance.</a:t>
            </a:r>
          </a:p>
          <a:p>
            <a:pPr marL="342900" lvl="0" indent="-342900" algn="just">
              <a:lnSpc>
                <a:spcPct val="150000"/>
              </a:lnSpc>
              <a:spcAft>
                <a:spcPts val="1000"/>
              </a:spcAft>
              <a:buSzPts val="1050"/>
              <a:buFont typeface="Wingdings" panose="05000000000000000000" pitchFamily="2" charset="2"/>
              <a:buChar char=""/>
              <a:tabLst>
                <a:tab pos="266700" algn="l"/>
              </a:tabLst>
            </a:pPr>
            <a:r>
              <a:rPr lang="en-US" sz="1800" dirty="0">
                <a:solidFill>
                  <a:srgbClr val="212529"/>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Utilizing satellite imaging and remote sensing technologies.</a:t>
            </a:r>
          </a:p>
          <a:p>
            <a:pPr marL="342900" lvl="0" indent="-342900" algn="just">
              <a:lnSpc>
                <a:spcPct val="150000"/>
              </a:lnSpc>
              <a:spcAft>
                <a:spcPts val="1000"/>
              </a:spcAft>
              <a:buSzPts val="1050"/>
              <a:buFont typeface="Wingdings" panose="05000000000000000000" pitchFamily="2" charset="2"/>
              <a:buChar char=""/>
              <a:tabLst>
                <a:tab pos="266700" algn="l"/>
              </a:tabLst>
            </a:pPr>
            <a:r>
              <a:rPr lang="en-US" sz="1800" dirty="0">
                <a:solidFill>
                  <a:srgbClr val="212529"/>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Implementing solar technology.</a:t>
            </a:r>
            <a:endParaRPr lang="en-IN" dirty="0"/>
          </a:p>
        </p:txBody>
      </p:sp>
    </p:spTree>
    <p:extLst>
      <p:ext uri="{BB962C8B-B14F-4D97-AF65-F5344CB8AC3E}">
        <p14:creationId xmlns:p14="http://schemas.microsoft.com/office/powerpoint/2010/main" val="2888636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TotalTime>
  <Words>609</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SimSun</vt:lpstr>
      <vt:lpstr>Arial</vt:lpstr>
      <vt:lpstr>Calibri</vt:lpstr>
      <vt:lpstr>Calibri Light</vt:lpstr>
      <vt:lpstr>Times New Roman</vt:lpstr>
      <vt:lpstr>Wingdings</vt:lpstr>
      <vt:lpstr>Office Theme</vt:lpstr>
      <vt:lpstr>PowerPoint Presentation</vt:lpstr>
      <vt:lpstr>OUTLINE</vt:lpstr>
      <vt:lpstr>INTRODUCTION</vt:lpstr>
      <vt:lpstr>BLOCK DIAGRAM</vt:lpstr>
      <vt:lpstr>WORKING</vt:lpstr>
      <vt:lpstr>RESULT DISCUSSION</vt:lpstr>
      <vt:lpstr>PowerPoint Presentation</vt:lpstr>
      <vt:lpstr>CONCLUSION</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SURVEILLANCE SYSTEM FOR WILDLIFE</dc:title>
  <dc:creator>Namrata Mahapatra</dc:creator>
  <cp:lastModifiedBy>Namrata Mahapatra</cp:lastModifiedBy>
  <cp:revision>4</cp:revision>
  <dcterms:created xsi:type="dcterms:W3CDTF">2024-03-29T16:51:44Z</dcterms:created>
  <dcterms:modified xsi:type="dcterms:W3CDTF">2024-04-17T13:10:40Z</dcterms:modified>
</cp:coreProperties>
</file>